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0.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2.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3.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97386" r:id="rId4"/>
  </p:sldMasterIdLst>
  <p:notesMasterIdLst>
    <p:notesMasterId r:id="rId50"/>
  </p:notesMasterIdLst>
  <p:handoutMasterIdLst>
    <p:handoutMasterId r:id="rId51"/>
  </p:handoutMasterIdLst>
  <p:sldIdLst>
    <p:sldId id="307" r:id="rId5"/>
    <p:sldId id="306" r:id="rId6"/>
    <p:sldId id="361" r:id="rId7"/>
    <p:sldId id="362" r:id="rId8"/>
    <p:sldId id="377" r:id="rId9"/>
    <p:sldId id="378" r:id="rId10"/>
    <p:sldId id="363" r:id="rId11"/>
    <p:sldId id="364" r:id="rId12"/>
    <p:sldId id="365" r:id="rId13"/>
    <p:sldId id="366" r:id="rId14"/>
    <p:sldId id="367" r:id="rId15"/>
    <p:sldId id="368" r:id="rId16"/>
    <p:sldId id="370" r:id="rId17"/>
    <p:sldId id="371" r:id="rId18"/>
    <p:sldId id="374" r:id="rId19"/>
    <p:sldId id="375" r:id="rId20"/>
    <p:sldId id="376" r:id="rId21"/>
    <p:sldId id="324" r:id="rId22"/>
    <p:sldId id="325" r:id="rId23"/>
    <p:sldId id="329" r:id="rId24"/>
    <p:sldId id="327" r:id="rId25"/>
    <p:sldId id="328" r:id="rId26"/>
    <p:sldId id="360" r:id="rId27"/>
    <p:sldId id="314" r:id="rId28"/>
    <p:sldId id="315" r:id="rId29"/>
    <p:sldId id="340" r:id="rId30"/>
    <p:sldId id="308" r:id="rId31"/>
    <p:sldId id="337" r:id="rId32"/>
    <p:sldId id="358" r:id="rId33"/>
    <p:sldId id="359" r:id="rId34"/>
    <p:sldId id="339" r:id="rId35"/>
    <p:sldId id="338" r:id="rId36"/>
    <p:sldId id="319" r:id="rId37"/>
    <p:sldId id="336" r:id="rId38"/>
    <p:sldId id="320" r:id="rId39"/>
    <p:sldId id="335" r:id="rId40"/>
    <p:sldId id="334" r:id="rId41"/>
    <p:sldId id="333" r:id="rId42"/>
    <p:sldId id="331" r:id="rId43"/>
    <p:sldId id="332" r:id="rId44"/>
    <p:sldId id="321" r:id="rId45"/>
    <p:sldId id="330" r:id="rId46"/>
    <p:sldId id="323" r:id="rId47"/>
    <p:sldId id="322" r:id="rId48"/>
    <p:sldId id="313" r:id="rId49"/>
  </p:sldIdLst>
  <p:sldSz cx="9144000" cy="6858000" type="screen4x3"/>
  <p:notesSz cx="6881813" cy="9296400"/>
  <p:defaultTextStyle>
    <a:defPPr>
      <a:defRPr lang="en-US"/>
    </a:defPPr>
    <a:lvl1pPr algn="l" rtl="0" fontAlgn="base">
      <a:spcBef>
        <a:spcPct val="0"/>
      </a:spcBef>
      <a:spcAft>
        <a:spcPct val="0"/>
      </a:spcAft>
      <a:defRPr sz="3600" b="1" kern="1200">
        <a:solidFill>
          <a:srgbClr val="FF0000"/>
        </a:solidFill>
        <a:latin typeface="Arial" charset="0"/>
        <a:ea typeface="+mn-ea"/>
        <a:cs typeface="+mn-cs"/>
      </a:defRPr>
    </a:lvl1pPr>
    <a:lvl2pPr marL="457200" algn="l" rtl="0" fontAlgn="base">
      <a:spcBef>
        <a:spcPct val="0"/>
      </a:spcBef>
      <a:spcAft>
        <a:spcPct val="0"/>
      </a:spcAft>
      <a:defRPr sz="3600" b="1" kern="1200">
        <a:solidFill>
          <a:srgbClr val="FF0000"/>
        </a:solidFill>
        <a:latin typeface="Arial" charset="0"/>
        <a:ea typeface="+mn-ea"/>
        <a:cs typeface="+mn-cs"/>
      </a:defRPr>
    </a:lvl2pPr>
    <a:lvl3pPr marL="914400" algn="l" rtl="0" fontAlgn="base">
      <a:spcBef>
        <a:spcPct val="0"/>
      </a:spcBef>
      <a:spcAft>
        <a:spcPct val="0"/>
      </a:spcAft>
      <a:defRPr sz="3600" b="1" kern="1200">
        <a:solidFill>
          <a:srgbClr val="FF0000"/>
        </a:solidFill>
        <a:latin typeface="Arial" charset="0"/>
        <a:ea typeface="+mn-ea"/>
        <a:cs typeface="+mn-cs"/>
      </a:defRPr>
    </a:lvl3pPr>
    <a:lvl4pPr marL="1371600" algn="l" rtl="0" fontAlgn="base">
      <a:spcBef>
        <a:spcPct val="0"/>
      </a:spcBef>
      <a:spcAft>
        <a:spcPct val="0"/>
      </a:spcAft>
      <a:defRPr sz="3600" b="1" kern="1200">
        <a:solidFill>
          <a:srgbClr val="FF0000"/>
        </a:solidFill>
        <a:latin typeface="Arial" charset="0"/>
        <a:ea typeface="+mn-ea"/>
        <a:cs typeface="+mn-cs"/>
      </a:defRPr>
    </a:lvl4pPr>
    <a:lvl5pPr marL="1828800" algn="l" rtl="0" fontAlgn="base">
      <a:spcBef>
        <a:spcPct val="0"/>
      </a:spcBef>
      <a:spcAft>
        <a:spcPct val="0"/>
      </a:spcAft>
      <a:defRPr sz="3600" b="1" kern="1200">
        <a:solidFill>
          <a:srgbClr val="FF0000"/>
        </a:solidFill>
        <a:latin typeface="Arial" charset="0"/>
        <a:ea typeface="+mn-ea"/>
        <a:cs typeface="+mn-cs"/>
      </a:defRPr>
    </a:lvl5pPr>
    <a:lvl6pPr marL="2286000" algn="l" defTabSz="914400" rtl="0" eaLnBrk="1" latinLnBrk="0" hangingPunct="1">
      <a:defRPr sz="3600" b="1" kern="1200">
        <a:solidFill>
          <a:srgbClr val="FF0000"/>
        </a:solidFill>
        <a:latin typeface="Arial" charset="0"/>
        <a:ea typeface="+mn-ea"/>
        <a:cs typeface="+mn-cs"/>
      </a:defRPr>
    </a:lvl6pPr>
    <a:lvl7pPr marL="2743200" algn="l" defTabSz="914400" rtl="0" eaLnBrk="1" latinLnBrk="0" hangingPunct="1">
      <a:defRPr sz="3600" b="1" kern="1200">
        <a:solidFill>
          <a:srgbClr val="FF0000"/>
        </a:solidFill>
        <a:latin typeface="Arial" charset="0"/>
        <a:ea typeface="+mn-ea"/>
        <a:cs typeface="+mn-cs"/>
      </a:defRPr>
    </a:lvl7pPr>
    <a:lvl8pPr marL="3200400" algn="l" defTabSz="914400" rtl="0" eaLnBrk="1" latinLnBrk="0" hangingPunct="1">
      <a:defRPr sz="3600" b="1" kern="1200">
        <a:solidFill>
          <a:srgbClr val="FF0000"/>
        </a:solidFill>
        <a:latin typeface="Arial" charset="0"/>
        <a:ea typeface="+mn-ea"/>
        <a:cs typeface="+mn-cs"/>
      </a:defRPr>
    </a:lvl8pPr>
    <a:lvl9pPr marL="3657600" algn="l" defTabSz="914400" rtl="0" eaLnBrk="1" latinLnBrk="0" hangingPunct="1">
      <a:defRPr sz="3600" b="1" kern="1200">
        <a:solidFill>
          <a:srgbClr val="FF0000"/>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864">
          <p15:clr>
            <a:srgbClr val="A4A3A4"/>
          </p15:clr>
        </p15:guide>
        <p15:guide id="3" pos="2880">
          <p15:clr>
            <a:srgbClr val="A4A3A4"/>
          </p15:clr>
        </p15:guide>
        <p15:guide id="4" pos="240">
          <p15:clr>
            <a:srgbClr val="A4A3A4"/>
          </p15:clr>
        </p15:guide>
        <p15:guide id="5" pos="5472">
          <p15:clr>
            <a:srgbClr val="A4A3A4"/>
          </p15:clr>
        </p15:guide>
      </p15:sldGuideLst>
    </p:ext>
    <p:ext uri="{2D200454-40CA-4A62-9FC3-DE9A4176ACB9}">
      <p15:notesGuideLst xmlns:p15="http://schemas.microsoft.com/office/powerpoint/2012/main">
        <p15:guide id="1" orient="horz" pos="2929" userDrawn="1">
          <p15:clr>
            <a:srgbClr val="A4A3A4"/>
          </p15:clr>
        </p15:guide>
        <p15:guide id="2" pos="21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151C77"/>
    <a:srgbClr val="618FFD"/>
    <a:srgbClr val="E4F3F4"/>
    <a:srgbClr val="BADDE1"/>
    <a:srgbClr val="3C8C93"/>
    <a:srgbClr val="FFFFFF"/>
    <a:srgbClr val="EAEEFF"/>
    <a:srgbClr val="D2DBFE"/>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6458" autoAdjust="0"/>
  </p:normalViewPr>
  <p:slideViewPr>
    <p:cSldViewPr snapToGrid="0">
      <p:cViewPr varScale="1">
        <p:scale>
          <a:sx n="112" d="100"/>
          <a:sy n="112" d="100"/>
        </p:scale>
        <p:origin x="1626" y="102"/>
      </p:cViewPr>
      <p:guideLst>
        <p:guide orient="horz" pos="2160"/>
        <p:guide orient="horz" pos="864"/>
        <p:guide pos="2880"/>
        <p:guide pos="240"/>
        <p:guide pos="54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snapToGrid="0">
      <p:cViewPr varScale="1">
        <p:scale>
          <a:sx n="68" d="100"/>
          <a:sy n="68" d="100"/>
        </p:scale>
        <p:origin x="-2826" y="-96"/>
      </p:cViewPr>
      <p:guideLst>
        <p:guide orient="horz" pos="2929"/>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Annual Task Orders/Awarded Amount</a:t>
            </a:r>
            <a:endParaRPr lang="en-US" dirty="0"/>
          </a:p>
        </c:rich>
      </c:tx>
      <c:layout/>
      <c:overlay val="0"/>
    </c:title>
    <c:autoTitleDeleted val="0"/>
    <c:plotArea>
      <c:layout/>
      <c:barChart>
        <c:barDir val="col"/>
        <c:grouping val="clustered"/>
        <c:varyColors val="0"/>
        <c:ser>
          <c:idx val="0"/>
          <c:order val="0"/>
          <c:tx>
            <c:strRef>
              <c:f>Sheet1!$B$1</c:f>
              <c:strCache>
                <c:ptCount val="1"/>
                <c:pt idx="0">
                  <c:v>TO Value</c:v>
                </c:pt>
              </c:strCache>
            </c:strRef>
          </c:tx>
          <c:spPr>
            <a:solidFill>
              <a:schemeClr val="accent2"/>
            </a:solidFill>
          </c:spPr>
          <c:invertIfNegative val="0"/>
          <c:cat>
            <c:strRef>
              <c:f>Sheet1!$A$2:$A$5</c:f>
              <c:strCache>
                <c:ptCount val="4"/>
                <c:pt idx="0">
                  <c:v>FY12</c:v>
                </c:pt>
                <c:pt idx="1">
                  <c:v>FY13</c:v>
                </c:pt>
                <c:pt idx="2">
                  <c:v>FY14</c:v>
                </c:pt>
                <c:pt idx="3">
                  <c:v>FY15</c:v>
                </c:pt>
              </c:strCache>
            </c:strRef>
          </c:cat>
          <c:val>
            <c:numRef>
              <c:f>Sheet1!$B$2:$B$5</c:f>
              <c:numCache>
                <c:formatCode>"$"#,##0.00</c:formatCode>
                <c:ptCount val="4"/>
                <c:pt idx="0">
                  <c:v>2171919.0700000003</c:v>
                </c:pt>
                <c:pt idx="1">
                  <c:v>2084422.87</c:v>
                </c:pt>
                <c:pt idx="2">
                  <c:v>5165871.47</c:v>
                </c:pt>
                <c:pt idx="3">
                  <c:v>1093407.3</c:v>
                </c:pt>
              </c:numCache>
            </c:numRef>
          </c:val>
        </c:ser>
        <c:dLbls>
          <c:showLegendKey val="0"/>
          <c:showVal val="0"/>
          <c:showCatName val="0"/>
          <c:showSerName val="0"/>
          <c:showPercent val="0"/>
          <c:showBubbleSize val="0"/>
        </c:dLbls>
        <c:gapWidth val="150"/>
        <c:axId val="271230504"/>
        <c:axId val="271232856"/>
      </c:barChart>
      <c:catAx>
        <c:axId val="271230504"/>
        <c:scaling>
          <c:orientation val="minMax"/>
        </c:scaling>
        <c:delete val="0"/>
        <c:axPos val="b"/>
        <c:numFmt formatCode="General" sourceLinked="0"/>
        <c:majorTickMark val="out"/>
        <c:minorTickMark val="none"/>
        <c:tickLblPos val="nextTo"/>
        <c:crossAx val="271232856"/>
        <c:crossesAt val="0"/>
        <c:auto val="1"/>
        <c:lblAlgn val="ctr"/>
        <c:lblOffset val="100"/>
        <c:noMultiLvlLbl val="0"/>
      </c:catAx>
      <c:valAx>
        <c:axId val="271232856"/>
        <c:scaling>
          <c:orientation val="minMax"/>
        </c:scaling>
        <c:delete val="0"/>
        <c:axPos val="l"/>
        <c:majorGridlines/>
        <c:numFmt formatCode="&quot;$&quot;#,##0.00" sourceLinked="1"/>
        <c:majorTickMark val="out"/>
        <c:minorTickMark val="none"/>
        <c:tickLblPos val="nextTo"/>
        <c:crossAx val="27123050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57" y="-1584"/>
            <a:ext cx="2981183" cy="463551"/>
          </a:xfrm>
          <a:prstGeom prst="rect">
            <a:avLst/>
          </a:prstGeom>
          <a:noFill/>
          <a:ln w="9525">
            <a:noFill/>
            <a:miter lim="800000"/>
            <a:headEnd/>
            <a:tailEnd/>
          </a:ln>
        </p:spPr>
        <p:txBody>
          <a:bodyPr vert="horz" wrap="square" lIns="19058" tIns="0" rIns="19058" bIns="0" numCol="1" anchor="t" anchorCtr="0" compatLnSpc="1">
            <a:prstTxWarp prst="textNoShape">
              <a:avLst/>
            </a:prstTxWarp>
          </a:bodyPr>
          <a:lstStyle>
            <a:lvl1pPr algn="l" defTabSz="912633" eaLnBrk="0" hangingPunct="0">
              <a:defRPr sz="1000" b="0" i="1">
                <a:solidFill>
                  <a:schemeClr val="tx1"/>
                </a:solidFill>
                <a:latin typeface="Times New Roman" pitchFamily="18" charset="0"/>
              </a:defRPr>
            </a:lvl1pPr>
          </a:lstStyle>
          <a:p>
            <a:pPr>
              <a:defRPr/>
            </a:pPr>
            <a:endParaRPr lang="en-US"/>
          </a:p>
        </p:txBody>
      </p:sp>
      <p:sp>
        <p:nvSpPr>
          <p:cNvPr id="3075" name="Rectangle 3"/>
          <p:cNvSpPr>
            <a:spLocks noGrp="1" noChangeArrowheads="1"/>
          </p:cNvSpPr>
          <p:nvPr>
            <p:ph type="dt" sz="quarter" idx="1"/>
          </p:nvPr>
        </p:nvSpPr>
        <p:spPr bwMode="auto">
          <a:xfrm>
            <a:off x="3900648" y="-1584"/>
            <a:ext cx="2981182" cy="463551"/>
          </a:xfrm>
          <a:prstGeom prst="rect">
            <a:avLst/>
          </a:prstGeom>
          <a:noFill/>
          <a:ln w="9525">
            <a:noFill/>
            <a:miter lim="800000"/>
            <a:headEnd/>
            <a:tailEnd/>
          </a:ln>
        </p:spPr>
        <p:txBody>
          <a:bodyPr vert="horz" wrap="square" lIns="19058" tIns="0" rIns="19058" bIns="0" numCol="1" anchor="t" anchorCtr="0" compatLnSpc="1">
            <a:prstTxWarp prst="textNoShape">
              <a:avLst/>
            </a:prstTxWarp>
          </a:bodyPr>
          <a:lstStyle>
            <a:lvl1pPr algn="r" defTabSz="912633" eaLnBrk="0" hangingPunct="0">
              <a:defRPr sz="1000" b="0" i="1">
                <a:solidFill>
                  <a:schemeClr val="tx1"/>
                </a:solidFill>
                <a:latin typeface="Times New Roman" pitchFamily="18" charset="0"/>
              </a:defRPr>
            </a:lvl1pPr>
          </a:lstStyle>
          <a:p>
            <a:pPr>
              <a:defRPr/>
            </a:pPr>
            <a:fld id="{CC5B3DD3-5CF2-469F-9F59-722E0AA7E38B}" type="datetime1">
              <a:rPr lang="en-US" smtClean="0"/>
              <a:t>11/18/2015</a:t>
            </a:fld>
            <a:endParaRPr lang="en-US"/>
          </a:p>
        </p:txBody>
      </p:sp>
      <p:sp>
        <p:nvSpPr>
          <p:cNvPr id="3076" name="Rectangle 4"/>
          <p:cNvSpPr>
            <a:spLocks noGrp="1" noChangeArrowheads="1"/>
          </p:cNvSpPr>
          <p:nvPr>
            <p:ph type="ftr" sz="quarter" idx="2"/>
          </p:nvPr>
        </p:nvSpPr>
        <p:spPr bwMode="auto">
          <a:xfrm>
            <a:off x="-1557" y="8832850"/>
            <a:ext cx="2981183" cy="463550"/>
          </a:xfrm>
          <a:prstGeom prst="rect">
            <a:avLst/>
          </a:prstGeom>
          <a:noFill/>
          <a:ln w="9525">
            <a:noFill/>
            <a:miter lim="800000"/>
            <a:headEnd/>
            <a:tailEnd/>
          </a:ln>
        </p:spPr>
        <p:txBody>
          <a:bodyPr vert="horz" wrap="square" lIns="19058" tIns="0" rIns="19058" bIns="0" numCol="1" anchor="b" anchorCtr="0" compatLnSpc="1">
            <a:prstTxWarp prst="textNoShape">
              <a:avLst/>
            </a:prstTxWarp>
          </a:bodyPr>
          <a:lstStyle>
            <a:lvl1pPr algn="l" defTabSz="912633" eaLnBrk="0" hangingPunct="0">
              <a:defRPr sz="1000" b="0" i="1">
                <a:solidFill>
                  <a:schemeClr val="tx1"/>
                </a:solidFill>
                <a:latin typeface="Times New Roman" pitchFamily="18" charset="0"/>
              </a:defRPr>
            </a:lvl1pPr>
          </a:lstStyle>
          <a:p>
            <a:pPr>
              <a:defRPr/>
            </a:pPr>
            <a:endParaRPr lang="en-US"/>
          </a:p>
        </p:txBody>
      </p:sp>
      <p:sp>
        <p:nvSpPr>
          <p:cNvPr id="3077" name="Rectangle 5"/>
          <p:cNvSpPr>
            <a:spLocks noGrp="1" noChangeArrowheads="1"/>
          </p:cNvSpPr>
          <p:nvPr>
            <p:ph type="sldNum" sz="quarter" idx="3"/>
          </p:nvPr>
        </p:nvSpPr>
        <p:spPr bwMode="auto">
          <a:xfrm>
            <a:off x="3900648" y="8832850"/>
            <a:ext cx="2981182" cy="463550"/>
          </a:xfrm>
          <a:prstGeom prst="rect">
            <a:avLst/>
          </a:prstGeom>
          <a:noFill/>
          <a:ln w="9525">
            <a:noFill/>
            <a:miter lim="800000"/>
            <a:headEnd/>
            <a:tailEnd/>
          </a:ln>
        </p:spPr>
        <p:txBody>
          <a:bodyPr vert="horz" wrap="square" lIns="19058" tIns="0" rIns="19058" bIns="0" numCol="1" anchor="b" anchorCtr="0" compatLnSpc="1">
            <a:prstTxWarp prst="textNoShape">
              <a:avLst/>
            </a:prstTxWarp>
          </a:bodyPr>
          <a:lstStyle>
            <a:lvl1pPr algn="r" defTabSz="912633" eaLnBrk="0" hangingPunct="0">
              <a:defRPr sz="1000" b="0" i="1">
                <a:solidFill>
                  <a:schemeClr val="tx1"/>
                </a:solidFill>
                <a:latin typeface="Times New Roman" pitchFamily="18" charset="0"/>
              </a:defRPr>
            </a:lvl1pPr>
          </a:lstStyle>
          <a:p>
            <a:pPr>
              <a:defRPr/>
            </a:pPr>
            <a:fld id="{753DB744-C077-4C5F-890C-1AC4357C9233}" type="slidenum">
              <a:rPr lang="en-US"/>
              <a:pPr>
                <a:defRPr/>
              </a:pPr>
              <a:t>‹#›</a:t>
            </a:fld>
            <a:endParaRPr lang="en-US"/>
          </a:p>
        </p:txBody>
      </p:sp>
    </p:spTree>
    <p:extLst>
      <p:ext uri="{BB962C8B-B14F-4D97-AF65-F5344CB8AC3E}">
        <p14:creationId xmlns:p14="http://schemas.microsoft.com/office/powerpoint/2010/main" val="284102667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3102" y="-3174"/>
            <a:ext cx="2982743" cy="465138"/>
          </a:xfrm>
          <a:prstGeom prst="rect">
            <a:avLst/>
          </a:prstGeom>
          <a:noFill/>
          <a:ln w="9525">
            <a:noFill/>
            <a:miter lim="800000"/>
            <a:headEnd/>
            <a:tailEnd/>
          </a:ln>
        </p:spPr>
        <p:txBody>
          <a:bodyPr vert="horz" wrap="square" lIns="19058" tIns="0" rIns="19058" bIns="0" numCol="1" anchor="t" anchorCtr="0" compatLnSpc="1">
            <a:prstTxWarp prst="textNoShape">
              <a:avLst/>
            </a:prstTxWarp>
          </a:bodyPr>
          <a:lstStyle>
            <a:lvl1pPr algn="l" defTabSz="912633" eaLnBrk="0" hangingPunct="0">
              <a:defRPr sz="1000" b="0" i="1">
                <a:solidFill>
                  <a:schemeClr val="tx1"/>
                </a:solidFill>
                <a:latin typeface="Times New Roman" pitchFamily="18" charset="0"/>
              </a:defRPr>
            </a:lvl1pPr>
          </a:lstStyle>
          <a:p>
            <a:pPr>
              <a:defRPr/>
            </a:pPr>
            <a:endParaRPr lang="en-US"/>
          </a:p>
        </p:txBody>
      </p:sp>
      <p:sp>
        <p:nvSpPr>
          <p:cNvPr id="2051" name="Rectangle 3"/>
          <p:cNvSpPr>
            <a:spLocks noGrp="1" noChangeArrowheads="1"/>
          </p:cNvSpPr>
          <p:nvPr>
            <p:ph type="dt" idx="1"/>
          </p:nvPr>
        </p:nvSpPr>
        <p:spPr bwMode="auto">
          <a:xfrm>
            <a:off x="3900634" y="-3174"/>
            <a:ext cx="2982743" cy="465138"/>
          </a:xfrm>
          <a:prstGeom prst="rect">
            <a:avLst/>
          </a:prstGeom>
          <a:noFill/>
          <a:ln w="9525">
            <a:noFill/>
            <a:miter lim="800000"/>
            <a:headEnd/>
            <a:tailEnd/>
          </a:ln>
        </p:spPr>
        <p:txBody>
          <a:bodyPr vert="horz" wrap="square" lIns="19058" tIns="0" rIns="19058" bIns="0" numCol="1" anchor="t" anchorCtr="0" compatLnSpc="1">
            <a:prstTxWarp prst="textNoShape">
              <a:avLst/>
            </a:prstTxWarp>
          </a:bodyPr>
          <a:lstStyle>
            <a:lvl1pPr algn="r" defTabSz="912633" eaLnBrk="0" hangingPunct="0">
              <a:defRPr sz="1000" b="0" i="1">
                <a:solidFill>
                  <a:schemeClr val="tx1"/>
                </a:solidFill>
                <a:latin typeface="Times New Roman" pitchFamily="18" charset="0"/>
              </a:defRPr>
            </a:lvl1pPr>
          </a:lstStyle>
          <a:p>
            <a:pPr>
              <a:defRPr/>
            </a:pPr>
            <a:fld id="{3146A955-8E02-4989-BBB9-2E86DCC35DD0}" type="datetime1">
              <a:rPr lang="en-US" smtClean="0"/>
              <a:t>11/18/2015</a:t>
            </a:fld>
            <a:endParaRPr lang="en-US"/>
          </a:p>
        </p:txBody>
      </p:sp>
      <p:sp>
        <p:nvSpPr>
          <p:cNvPr id="2052" name="Rectangle 4"/>
          <p:cNvSpPr>
            <a:spLocks noGrp="1" noChangeArrowheads="1"/>
          </p:cNvSpPr>
          <p:nvPr>
            <p:ph type="ftr" sz="quarter" idx="4"/>
          </p:nvPr>
        </p:nvSpPr>
        <p:spPr bwMode="auto">
          <a:xfrm>
            <a:off x="-3102" y="8832852"/>
            <a:ext cx="2982743" cy="465138"/>
          </a:xfrm>
          <a:prstGeom prst="rect">
            <a:avLst/>
          </a:prstGeom>
          <a:noFill/>
          <a:ln w="9525">
            <a:noFill/>
            <a:miter lim="800000"/>
            <a:headEnd/>
            <a:tailEnd/>
          </a:ln>
        </p:spPr>
        <p:txBody>
          <a:bodyPr vert="horz" wrap="square" lIns="19058" tIns="0" rIns="19058" bIns="0" numCol="1" anchor="b" anchorCtr="0" compatLnSpc="1">
            <a:prstTxWarp prst="textNoShape">
              <a:avLst/>
            </a:prstTxWarp>
          </a:bodyPr>
          <a:lstStyle>
            <a:lvl1pPr algn="l" defTabSz="912633" eaLnBrk="0" hangingPunct="0">
              <a:defRPr sz="1000" b="0" i="1">
                <a:solidFill>
                  <a:schemeClr val="tx1"/>
                </a:solidFill>
                <a:latin typeface="Times New Roman" pitchFamily="18" charset="0"/>
              </a:defRPr>
            </a:lvl1pPr>
          </a:lstStyle>
          <a:p>
            <a:pPr>
              <a:defRPr/>
            </a:pPr>
            <a:endParaRPr lang="en-US"/>
          </a:p>
        </p:txBody>
      </p:sp>
      <p:sp>
        <p:nvSpPr>
          <p:cNvPr id="2053" name="Rectangle 5"/>
          <p:cNvSpPr>
            <a:spLocks noGrp="1" noChangeArrowheads="1"/>
          </p:cNvSpPr>
          <p:nvPr>
            <p:ph type="sldNum" sz="quarter" idx="5"/>
          </p:nvPr>
        </p:nvSpPr>
        <p:spPr bwMode="auto">
          <a:xfrm>
            <a:off x="3900634" y="8832852"/>
            <a:ext cx="2982743" cy="465138"/>
          </a:xfrm>
          <a:prstGeom prst="rect">
            <a:avLst/>
          </a:prstGeom>
          <a:noFill/>
          <a:ln w="9525">
            <a:noFill/>
            <a:miter lim="800000"/>
            <a:headEnd/>
            <a:tailEnd/>
          </a:ln>
        </p:spPr>
        <p:txBody>
          <a:bodyPr vert="horz" wrap="square" lIns="19058" tIns="0" rIns="19058" bIns="0" numCol="1" anchor="b" anchorCtr="0" compatLnSpc="1">
            <a:prstTxWarp prst="textNoShape">
              <a:avLst/>
            </a:prstTxWarp>
          </a:bodyPr>
          <a:lstStyle>
            <a:lvl1pPr algn="r" defTabSz="912633" eaLnBrk="0" hangingPunct="0">
              <a:defRPr sz="1000" b="0" i="1">
                <a:solidFill>
                  <a:schemeClr val="tx1"/>
                </a:solidFill>
                <a:latin typeface="Times New Roman" pitchFamily="18" charset="0"/>
              </a:defRPr>
            </a:lvl1pPr>
          </a:lstStyle>
          <a:p>
            <a:pPr>
              <a:defRPr/>
            </a:pPr>
            <a:fld id="{675FA5D3-A936-425D-A660-F410E6065129}" type="slidenum">
              <a:rPr lang="en-US"/>
              <a:pPr>
                <a:defRPr/>
              </a:pPr>
              <a:t>‹#›</a:t>
            </a:fld>
            <a:endParaRPr lang="en-US"/>
          </a:p>
        </p:txBody>
      </p:sp>
      <p:sp>
        <p:nvSpPr>
          <p:cNvPr id="2054" name="Rectangle 6"/>
          <p:cNvSpPr>
            <a:spLocks noGrp="1" noChangeArrowheads="1"/>
          </p:cNvSpPr>
          <p:nvPr>
            <p:ph type="body" sz="quarter" idx="3"/>
          </p:nvPr>
        </p:nvSpPr>
        <p:spPr bwMode="auto">
          <a:xfrm>
            <a:off x="914783" y="4413256"/>
            <a:ext cx="5047597" cy="4183063"/>
          </a:xfrm>
          <a:prstGeom prst="rect">
            <a:avLst/>
          </a:prstGeom>
          <a:noFill/>
          <a:ln w="9525">
            <a:noFill/>
            <a:miter lim="800000"/>
            <a:headEnd/>
            <a:tailEnd/>
          </a:ln>
        </p:spPr>
        <p:txBody>
          <a:bodyPr vert="horz" wrap="square" lIns="92064" tIns="46023" rIns="92064" bIns="4602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0839" name="Rectangle 7"/>
          <p:cNvSpPr>
            <a:spLocks noGrp="1" noRot="1" noChangeAspect="1" noChangeArrowheads="1" noTextEdit="1"/>
          </p:cNvSpPr>
          <p:nvPr>
            <p:ph type="sldImg" idx="2"/>
          </p:nvPr>
        </p:nvSpPr>
        <p:spPr bwMode="auto">
          <a:xfrm>
            <a:off x="1117600" y="696913"/>
            <a:ext cx="4643438" cy="3482975"/>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4132675595"/>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Rot="1" noChangeAspect="1" noChangeArrowheads="1" noTextEdit="1"/>
          </p:cNvSpPr>
          <p:nvPr>
            <p:ph type="sldImg"/>
          </p:nvPr>
        </p:nvSpPr>
        <p:spPr>
          <a:xfrm>
            <a:off x="514350" y="0"/>
            <a:ext cx="3270250" cy="2454275"/>
          </a:xfrm>
          <a:ln/>
        </p:spPr>
      </p:sp>
      <p:sp>
        <p:nvSpPr>
          <p:cNvPr id="44036" name="Rectangle 3"/>
          <p:cNvSpPr>
            <a:spLocks noGrp="1" noChangeArrowheads="1"/>
          </p:cNvSpPr>
          <p:nvPr>
            <p:ph type="body" idx="1"/>
          </p:nvPr>
        </p:nvSpPr>
        <p:spPr>
          <a:xfrm>
            <a:off x="0" y="2554993"/>
            <a:ext cx="7181022" cy="5868971"/>
          </a:xfrm>
          <a:noFill/>
          <a:ln/>
        </p:spPr>
        <p:txBody>
          <a:bodyPr/>
          <a:lstStyle/>
          <a:p>
            <a:r>
              <a:rPr lang="en-US" dirty="0" smtClean="0">
                <a:latin typeface="Arial" charset="0"/>
              </a:rPr>
              <a:t>So let’s start going</a:t>
            </a:r>
            <a:r>
              <a:rPr lang="en-US" baseline="0" dirty="0" smtClean="0">
                <a:latin typeface="Arial" charset="0"/>
              </a:rPr>
              <a:t> through this guidance, starting with the introduction.</a:t>
            </a:r>
            <a:endParaRPr lang="en-US" dirty="0" smtClean="0">
              <a:latin typeface="Arial" charset="0"/>
            </a:endParaRPr>
          </a:p>
          <a:p>
            <a:endParaRPr lang="en-US" dirty="0" smtClean="0">
              <a:latin typeface="Arial" charset="0"/>
            </a:endParaRPr>
          </a:p>
          <a:p>
            <a:r>
              <a:rPr lang="en-US" dirty="0" smtClean="0">
                <a:latin typeface="Arial" charset="0"/>
              </a:rPr>
              <a:t>The</a:t>
            </a:r>
            <a:r>
              <a:rPr lang="en-US" baseline="0" dirty="0" smtClean="0">
                <a:latin typeface="Arial" charset="0"/>
              </a:rPr>
              <a:t> IG guidance is nice because it is short, straight to the point, and minimizes fluff.  The very first sentence already provides some good info:  SABER contracts provide a streamlined means to complete minor construction projects estimated at less than $750K.  A couple of things to consider regarding this:</a:t>
            </a:r>
          </a:p>
          <a:p>
            <a:endParaRPr lang="en-US" baseline="0" dirty="0" smtClean="0">
              <a:latin typeface="Arial" charset="0"/>
            </a:endParaRPr>
          </a:p>
          <a:p>
            <a:r>
              <a:rPr lang="en-US" baseline="0" dirty="0" smtClean="0">
                <a:latin typeface="Arial" charset="0"/>
              </a:rPr>
              <a:t>-The 2011 version of this guidance was the first to mention this ‘threshold’.  In the past, I have heard stories of people using SABER to accomplish very large construction projects that go into the realm of MILCON (Yes, they acquired Congressional approval for a construction project that was accomplished with SABER).  This goes against the intent of SABER, which really is ‘simple’/small minor construction projects.</a:t>
            </a:r>
          </a:p>
          <a:p>
            <a:endParaRPr lang="en-US" baseline="0" dirty="0" smtClean="0">
              <a:latin typeface="Arial" charset="0"/>
            </a:endParaRPr>
          </a:p>
          <a:p>
            <a:r>
              <a:rPr lang="en-US" baseline="0" dirty="0" smtClean="0">
                <a:latin typeface="Arial" charset="0"/>
              </a:rPr>
              <a:t>-The other key point is that the minor construction limit is no longer $750K – the limit changed to $1M this past year.  I assume that the next version of this guidance will update this number to $1M.  In the interim, however, a contracting officer will have to determine if a project between $750K-1M will meet the intent of your SABER program.  This provides a good segue into the second half of the introduction paragraph, which states:</a:t>
            </a:r>
            <a:endParaRPr lang="en-US" dirty="0" smtClean="0">
              <a:latin typeface="Arial" charset="0"/>
            </a:endParaRPr>
          </a:p>
          <a:p>
            <a:endParaRPr lang="en-US" dirty="0" smtClean="0">
              <a:latin typeface="Arial" charset="0"/>
            </a:endParaRPr>
          </a:p>
          <a:p>
            <a:r>
              <a:rPr lang="en-US" dirty="0" smtClean="0">
                <a:latin typeface="Arial" charset="0"/>
              </a:rPr>
              <a:t>“Contracting personnel and civil engineers are encouraged to adapt their SABER-like acquisitions and processes to meet their local needs and the local environment.”  The point</a:t>
            </a:r>
            <a:r>
              <a:rPr lang="en-US" baseline="0" dirty="0" smtClean="0">
                <a:latin typeface="Arial" charset="0"/>
              </a:rPr>
              <a:t> of SABER is to make things easier for everybody involved – we are given a significant degree of freedom to implement SABER at our installations.</a:t>
            </a:r>
            <a:endParaRPr lang="en-US" dirty="0" smtClean="0">
              <a:latin typeface="Arial" charset="0"/>
            </a:endParaRPr>
          </a:p>
          <a:p>
            <a:endParaRPr lang="en-US" dirty="0" smtClean="0">
              <a:latin typeface="Arial" charset="0"/>
            </a:endParaRPr>
          </a:p>
          <a:p>
            <a:r>
              <a:rPr lang="en-US" dirty="0" smtClean="0">
                <a:latin typeface="Arial" charset="0"/>
              </a:rPr>
              <a:t>Despite what this guidance states, SABER does not necessarily have to be ‘strictly’ for construction.  It could also be utilized,</a:t>
            </a:r>
            <a:r>
              <a:rPr lang="en-US" baseline="0" dirty="0" smtClean="0">
                <a:latin typeface="Arial" charset="0"/>
              </a:rPr>
              <a:t> potentially, for repair or maintenance type of work.  Keep in mind that all work should be classified properly as either Maintenance, repair, or construction per programming rules – and the appropriate funding approval thresholds need to be followed in order to keep yourself (and your Commander) out of prison.</a:t>
            </a:r>
            <a:endParaRPr lang="en-US" dirty="0" smtClean="0">
              <a:latin typeface="Arial" charset="0"/>
            </a:endParaRPr>
          </a:p>
          <a:p>
            <a:endParaRPr lang="en-US" dirty="0" smtClean="0">
              <a:latin typeface="Arial" charset="0"/>
            </a:endParaRPr>
          </a:p>
        </p:txBody>
      </p:sp>
      <p:sp>
        <p:nvSpPr>
          <p:cNvPr id="2" name="Date Placeholder 1"/>
          <p:cNvSpPr>
            <a:spLocks noGrp="1"/>
          </p:cNvSpPr>
          <p:nvPr>
            <p:ph type="dt" idx="10"/>
          </p:nvPr>
        </p:nvSpPr>
        <p:spPr/>
        <p:txBody>
          <a:bodyPr/>
          <a:lstStyle/>
          <a:p>
            <a:pPr>
              <a:defRPr/>
            </a:pPr>
            <a:fld id="{B4090710-2224-4832-96DF-2796F6943985}" type="datetime1">
              <a:rPr lang="en-US" smtClean="0"/>
              <a:t>11/18/2015</a:t>
            </a:fld>
            <a:endParaRPr lang="en-US"/>
          </a:p>
        </p:txBody>
      </p:sp>
    </p:spTree>
    <p:extLst>
      <p:ext uri="{BB962C8B-B14F-4D97-AF65-F5344CB8AC3E}">
        <p14:creationId xmlns:p14="http://schemas.microsoft.com/office/powerpoint/2010/main" val="2637264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5"/>
          <p:cNvSpPr>
            <a:spLocks noGrp="1" noChangeArrowheads="1"/>
          </p:cNvSpPr>
          <p:nvPr>
            <p:ph type="sldNum" sz="quarter" idx="4294967295"/>
          </p:nvPr>
        </p:nvSpPr>
        <p:spPr bwMode="auto">
          <a:xfrm>
            <a:off x="3761934" y="8986414"/>
            <a:ext cx="3165073" cy="482556"/>
          </a:xfrm>
          <a:prstGeom prst="rect">
            <a:avLst/>
          </a:prstGeom>
          <a:noFill/>
          <a:ln>
            <a:miter lim="800000"/>
            <a:headEnd/>
            <a:tailEnd/>
          </a:ln>
        </p:spPr>
        <p:txBody>
          <a:bodyPr lIns="95006" tIns="47503" rIns="95006" bIns="47503"/>
          <a:lstStyle/>
          <a:p>
            <a:pPr defTabSz="890588"/>
            <a:r>
              <a:rPr lang="en-US"/>
              <a:t>Page # - </a:t>
            </a:r>
            <a:fld id="{9D68979C-BBF7-442A-AD00-64C3E17C080D}" type="slidenum">
              <a:rPr lang="en-US"/>
              <a:pPr defTabSz="890588"/>
              <a:t>12</a:t>
            </a:fld>
            <a:endParaRPr lang="en-US"/>
          </a:p>
        </p:txBody>
      </p:sp>
      <p:sp>
        <p:nvSpPr>
          <p:cNvPr id="51204" name="Rectangle 2"/>
          <p:cNvSpPr>
            <a:spLocks noGrp="1" noRot="1" noChangeAspect="1" noChangeArrowheads="1" noTextEdit="1"/>
          </p:cNvSpPr>
          <p:nvPr>
            <p:ph type="sldImg"/>
          </p:nvPr>
        </p:nvSpPr>
        <p:spPr>
          <a:xfrm>
            <a:off x="3227388" y="536575"/>
            <a:ext cx="3270250" cy="2454275"/>
          </a:xfrm>
          <a:ln/>
        </p:spPr>
      </p:sp>
      <p:sp>
        <p:nvSpPr>
          <p:cNvPr id="51205" name="Rectangle 3"/>
          <p:cNvSpPr>
            <a:spLocks noGrp="1" noChangeArrowheads="1"/>
          </p:cNvSpPr>
          <p:nvPr>
            <p:ph type="body" idx="1"/>
          </p:nvPr>
        </p:nvSpPr>
        <p:spPr>
          <a:xfrm>
            <a:off x="956847" y="3069507"/>
            <a:ext cx="5625757" cy="5868971"/>
          </a:xfrm>
          <a:noFill/>
          <a:ln/>
        </p:spPr>
        <p:txBody>
          <a:bodyPr/>
          <a:lstStyle/>
          <a:p>
            <a:r>
              <a:rPr lang="en-US" i="0" dirty="0" smtClean="0">
                <a:latin typeface="Arial" charset="0"/>
              </a:rPr>
              <a:t>Paragraph</a:t>
            </a:r>
            <a:r>
              <a:rPr lang="en-US" i="0" baseline="0" dirty="0" smtClean="0">
                <a:latin typeface="Arial" charset="0"/>
              </a:rPr>
              <a:t> 3.2.2 discusses minimum design.  This is one of the more confusing aspects about SABER, so let’s spend some time talking about this.</a:t>
            </a:r>
          </a:p>
          <a:p>
            <a:endParaRPr lang="en-US" i="0" baseline="0" dirty="0" smtClean="0">
              <a:latin typeface="Arial" charset="0"/>
            </a:endParaRPr>
          </a:p>
          <a:p>
            <a:r>
              <a:rPr lang="en-US" i="0" dirty="0" smtClean="0">
                <a:latin typeface="Arial" charset="0"/>
              </a:rPr>
              <a:t>When we talk about construction,</a:t>
            </a:r>
            <a:r>
              <a:rPr lang="en-US" i="0" baseline="0" dirty="0" smtClean="0">
                <a:latin typeface="Arial" charset="0"/>
              </a:rPr>
              <a:t> we’re allowed to select a contractor based on Price.  And we do, more often than not, select a contractor based on low-bid – whoever submits the cheapest bid wins.</a:t>
            </a:r>
          </a:p>
          <a:p>
            <a:endParaRPr lang="en-US" i="0" baseline="0" dirty="0" smtClean="0">
              <a:latin typeface="Arial" charset="0"/>
            </a:endParaRPr>
          </a:p>
          <a:p>
            <a:r>
              <a:rPr lang="en-US" i="0" baseline="0" dirty="0" smtClean="0">
                <a:latin typeface="Arial" charset="0"/>
              </a:rPr>
              <a:t>For design work, however, that is not the case.  In 1972 a Federal Law was passed called the Brooks Act.  Brooks Act, in a nutshell, states that we have to select an A/E firm based on their competency, experience, and qualifications – rather than price.  </a:t>
            </a:r>
          </a:p>
          <a:p>
            <a:endParaRPr lang="en-US" i="0" baseline="0" dirty="0" smtClean="0">
              <a:latin typeface="Arial" charset="0"/>
            </a:endParaRPr>
          </a:p>
          <a:p>
            <a:r>
              <a:rPr lang="en-US" i="0" baseline="0" dirty="0" smtClean="0">
                <a:latin typeface="Arial" charset="0"/>
              </a:rPr>
              <a:t>SABER is able to evade the implications of Brooks Act because it is intended for ‘simple’ projects that do not require much design.  The IG states that the level of design effort for SABER should be ‘typically’ under 35%.  The reason that the guidance is ambiguous here, is probably because measuring the level of design is something that is entirely subjective.  How do you know if design work is 30% vs 40%?  </a:t>
            </a:r>
          </a:p>
          <a:p>
            <a:endParaRPr lang="en-US" i="0" baseline="0" dirty="0" smtClean="0">
              <a:latin typeface="Arial" charset="0"/>
            </a:endParaRPr>
          </a:p>
          <a:p>
            <a:r>
              <a:rPr lang="en-US" i="0" baseline="0" dirty="0" smtClean="0">
                <a:latin typeface="Arial" charset="0"/>
              </a:rPr>
              <a:t>The best I can say here is that if you expect your SABER contractor to do anything more than a standard ‘shop’ drawing, that probably breaks the intent of SABER.  Ultimately, the decision here is going to rest with the contracting officer.  Bases I have spoken to have had differing experiences regarding what their contracting officers were willing to accept regarding design work.</a:t>
            </a:r>
          </a:p>
          <a:p>
            <a:endParaRPr lang="en-US" i="0" baseline="0" dirty="0" smtClean="0">
              <a:latin typeface="Arial" charset="0"/>
            </a:endParaRPr>
          </a:p>
          <a:p>
            <a:r>
              <a:rPr lang="en-US" i="0" baseline="0" dirty="0" smtClean="0">
                <a:latin typeface="Arial" charset="0"/>
              </a:rPr>
              <a:t>To keep this basic:  The list here shows things that we can expect a SABER contractor to provide.  If you require extensive design work for a SABER TO, you may have to get it done through an A/E firm (funded through a different contract mechanism) before allowing the SABER contractor to begin their work.</a:t>
            </a:r>
          </a:p>
          <a:p>
            <a:endParaRPr lang="en-US" i="0" baseline="0" dirty="0" smtClean="0">
              <a:latin typeface="Arial" charset="0"/>
            </a:endParaRPr>
          </a:p>
          <a:p>
            <a:endParaRPr lang="en-US" i="0" dirty="0" smtClean="0">
              <a:latin typeface="Arial" charset="0"/>
            </a:endParaRPr>
          </a:p>
        </p:txBody>
      </p:sp>
      <p:sp>
        <p:nvSpPr>
          <p:cNvPr id="2" name="Date Placeholder 1"/>
          <p:cNvSpPr>
            <a:spLocks noGrp="1"/>
          </p:cNvSpPr>
          <p:nvPr>
            <p:ph type="dt" idx="10"/>
          </p:nvPr>
        </p:nvSpPr>
        <p:spPr/>
        <p:txBody>
          <a:bodyPr/>
          <a:lstStyle/>
          <a:p>
            <a:pPr>
              <a:defRPr/>
            </a:pPr>
            <a:fld id="{43E9E260-DBB1-4B9C-9CA3-B3B89D5BB65C}" type="datetime1">
              <a:rPr lang="en-US" smtClean="0"/>
              <a:t>11/18/2015</a:t>
            </a:fld>
            <a:endParaRPr lang="en-US"/>
          </a:p>
        </p:txBody>
      </p:sp>
    </p:spTree>
    <p:extLst>
      <p:ext uri="{BB962C8B-B14F-4D97-AF65-F5344CB8AC3E}">
        <p14:creationId xmlns:p14="http://schemas.microsoft.com/office/powerpoint/2010/main" val="2616513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5"/>
          <p:cNvSpPr>
            <a:spLocks noGrp="1" noChangeArrowheads="1"/>
          </p:cNvSpPr>
          <p:nvPr>
            <p:ph type="sldNum" sz="quarter" idx="4294967295"/>
          </p:nvPr>
        </p:nvSpPr>
        <p:spPr bwMode="auto">
          <a:xfrm>
            <a:off x="3761934" y="8986414"/>
            <a:ext cx="3165073" cy="482556"/>
          </a:xfrm>
          <a:prstGeom prst="rect">
            <a:avLst/>
          </a:prstGeom>
          <a:noFill/>
          <a:ln>
            <a:miter lim="800000"/>
            <a:headEnd/>
            <a:tailEnd/>
          </a:ln>
        </p:spPr>
        <p:txBody>
          <a:bodyPr lIns="95006" tIns="47503" rIns="95006" bIns="47503"/>
          <a:lstStyle/>
          <a:p>
            <a:pPr defTabSz="890588"/>
            <a:r>
              <a:rPr lang="en-US"/>
              <a:t>Page # - </a:t>
            </a:r>
            <a:fld id="{19FA780A-ACF4-4ACD-83CF-FE5839051DF2}" type="slidenum">
              <a:rPr lang="en-US"/>
              <a:pPr defTabSz="890588"/>
              <a:t>13</a:t>
            </a:fld>
            <a:endParaRPr lang="en-US"/>
          </a:p>
        </p:txBody>
      </p:sp>
      <p:sp>
        <p:nvSpPr>
          <p:cNvPr id="52228" name="Rectangle 2"/>
          <p:cNvSpPr>
            <a:spLocks noGrp="1" noRot="1" noChangeAspect="1" noChangeArrowheads="1" noTextEdit="1"/>
          </p:cNvSpPr>
          <p:nvPr>
            <p:ph type="sldImg"/>
          </p:nvPr>
        </p:nvSpPr>
        <p:spPr>
          <a:xfrm>
            <a:off x="3227388" y="536575"/>
            <a:ext cx="3270250" cy="2454275"/>
          </a:xfrm>
          <a:ln/>
        </p:spPr>
      </p:sp>
      <p:sp>
        <p:nvSpPr>
          <p:cNvPr id="52229" name="Rectangle 3"/>
          <p:cNvSpPr>
            <a:spLocks noGrp="1" noChangeArrowheads="1"/>
          </p:cNvSpPr>
          <p:nvPr>
            <p:ph type="body" idx="1"/>
          </p:nvPr>
        </p:nvSpPr>
        <p:spPr>
          <a:xfrm>
            <a:off x="956847" y="3069507"/>
            <a:ext cx="5625757" cy="5868971"/>
          </a:xfrm>
          <a:noFill/>
          <a:ln/>
        </p:spPr>
        <p:txBody>
          <a:bodyPr/>
          <a:lstStyle/>
          <a:p>
            <a:r>
              <a:rPr lang="en-US" dirty="0" smtClean="0">
                <a:latin typeface="Arial" charset="0"/>
              </a:rPr>
              <a:t>Here</a:t>
            </a:r>
            <a:r>
              <a:rPr lang="en-US" baseline="0" dirty="0" smtClean="0">
                <a:latin typeface="Arial" charset="0"/>
              </a:rPr>
              <a:t> is one way to calculate DO prices.  You can add up the unit prices for each task, and multiply that by the coefficient, and then add in NPIs to get your total cost.</a:t>
            </a:r>
          </a:p>
          <a:p>
            <a:endParaRPr lang="en-US" baseline="0" dirty="0" smtClean="0">
              <a:latin typeface="Arial" charset="0"/>
            </a:endParaRPr>
          </a:p>
          <a:p>
            <a:r>
              <a:rPr lang="en-US" baseline="0" dirty="0" smtClean="0">
                <a:latin typeface="Arial" charset="0"/>
              </a:rPr>
              <a:t>However, it may be better to put the NPIs in before considering the coefficient.  Remember that NPIs should only include direct costs (not overhead/profit) so if done this way it allows the contractor to better control their overhead per delivery order.</a:t>
            </a:r>
            <a:endParaRPr lang="en-US" dirty="0" smtClean="0">
              <a:latin typeface="Arial" charset="0"/>
            </a:endParaRPr>
          </a:p>
        </p:txBody>
      </p:sp>
      <p:sp>
        <p:nvSpPr>
          <p:cNvPr id="2" name="Date Placeholder 1"/>
          <p:cNvSpPr>
            <a:spLocks noGrp="1"/>
          </p:cNvSpPr>
          <p:nvPr>
            <p:ph type="dt" idx="10"/>
          </p:nvPr>
        </p:nvSpPr>
        <p:spPr/>
        <p:txBody>
          <a:bodyPr/>
          <a:lstStyle/>
          <a:p>
            <a:pPr>
              <a:defRPr/>
            </a:pPr>
            <a:fld id="{CEBC5C57-9252-494A-B3C7-1CE80CE167B5}" type="datetime1">
              <a:rPr lang="en-US" smtClean="0"/>
              <a:t>11/18/2015</a:t>
            </a:fld>
            <a:endParaRPr lang="en-US"/>
          </a:p>
        </p:txBody>
      </p:sp>
    </p:spTree>
    <p:extLst>
      <p:ext uri="{BB962C8B-B14F-4D97-AF65-F5344CB8AC3E}">
        <p14:creationId xmlns:p14="http://schemas.microsoft.com/office/powerpoint/2010/main" val="3654232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5"/>
          <p:cNvSpPr>
            <a:spLocks noGrp="1" noChangeArrowheads="1"/>
          </p:cNvSpPr>
          <p:nvPr>
            <p:ph type="sldNum" sz="quarter" idx="4294967295"/>
          </p:nvPr>
        </p:nvSpPr>
        <p:spPr bwMode="auto">
          <a:xfrm>
            <a:off x="3761934" y="8986414"/>
            <a:ext cx="3165073" cy="482556"/>
          </a:xfrm>
          <a:prstGeom prst="rect">
            <a:avLst/>
          </a:prstGeom>
          <a:noFill/>
          <a:ln>
            <a:miter lim="800000"/>
            <a:headEnd/>
            <a:tailEnd/>
          </a:ln>
        </p:spPr>
        <p:txBody>
          <a:bodyPr lIns="95006" tIns="47503" rIns="95006" bIns="47503"/>
          <a:lstStyle/>
          <a:p>
            <a:pPr defTabSz="890588"/>
            <a:r>
              <a:rPr lang="en-US"/>
              <a:t>Page # - </a:t>
            </a:r>
            <a:fld id="{927C9B0C-129E-474E-9AEB-6DD966AE9640}" type="slidenum">
              <a:rPr lang="en-US"/>
              <a:pPr defTabSz="890588"/>
              <a:t>14</a:t>
            </a:fld>
            <a:endParaRPr lang="en-US"/>
          </a:p>
        </p:txBody>
      </p:sp>
      <p:sp>
        <p:nvSpPr>
          <p:cNvPr id="53252" name="Rectangle 2"/>
          <p:cNvSpPr>
            <a:spLocks noGrp="1" noRot="1" noChangeAspect="1" noChangeArrowheads="1" noTextEdit="1"/>
          </p:cNvSpPr>
          <p:nvPr>
            <p:ph type="sldImg"/>
          </p:nvPr>
        </p:nvSpPr>
        <p:spPr>
          <a:xfrm>
            <a:off x="3227388" y="536575"/>
            <a:ext cx="3270250" cy="2454275"/>
          </a:xfrm>
          <a:ln/>
        </p:spPr>
      </p:sp>
      <p:sp>
        <p:nvSpPr>
          <p:cNvPr id="53253" name="Rectangle 3"/>
          <p:cNvSpPr>
            <a:spLocks noGrp="1" noChangeArrowheads="1"/>
          </p:cNvSpPr>
          <p:nvPr>
            <p:ph type="body" idx="1"/>
          </p:nvPr>
        </p:nvSpPr>
        <p:spPr>
          <a:xfrm>
            <a:off x="956847" y="3069507"/>
            <a:ext cx="5625757" cy="5868971"/>
          </a:xfrm>
          <a:noFill/>
          <a:ln/>
        </p:spPr>
        <p:txBody>
          <a:bodyPr/>
          <a:lstStyle/>
          <a:p>
            <a:r>
              <a:rPr lang="en-US" dirty="0" smtClean="0">
                <a:latin typeface="Arial" charset="0"/>
              </a:rPr>
              <a:t>So here is a</a:t>
            </a:r>
            <a:r>
              <a:rPr lang="en-US" baseline="0" dirty="0" smtClean="0">
                <a:latin typeface="Arial" charset="0"/>
              </a:rPr>
              <a:t> basic pricing example.</a:t>
            </a:r>
          </a:p>
          <a:p>
            <a:endParaRPr lang="en-US" baseline="0" dirty="0" smtClean="0">
              <a:latin typeface="Arial" charset="0"/>
            </a:endParaRPr>
          </a:p>
          <a:p>
            <a:r>
              <a:rPr lang="en-US" baseline="0" dirty="0" smtClean="0">
                <a:latin typeface="Arial" charset="0"/>
              </a:rPr>
              <a:t>Note that this estimate appears broken down via the MasterFormat structure which we’ll discuss more during the estimating lesson.</a:t>
            </a:r>
          </a:p>
          <a:p>
            <a:endParaRPr lang="en-US" baseline="0" dirty="0" smtClean="0">
              <a:latin typeface="Arial" charset="0"/>
            </a:endParaRPr>
          </a:p>
          <a:p>
            <a:r>
              <a:rPr lang="en-US" baseline="0" dirty="0" smtClean="0">
                <a:latin typeface="Arial" charset="0"/>
              </a:rPr>
              <a:t>Each division (concrete, masonry, etc) was estimated utilizing the UPG values and quantity of work.  That total was than multiplied by the coefficient (in this example 1.18) to come up with the total Delivery Order cost.</a:t>
            </a:r>
          </a:p>
          <a:p>
            <a:endParaRPr lang="en-US" baseline="0" dirty="0" smtClean="0">
              <a:latin typeface="Arial" charset="0"/>
            </a:endParaRPr>
          </a:p>
          <a:p>
            <a:r>
              <a:rPr lang="en-US" baseline="0" dirty="0" smtClean="0">
                <a:latin typeface="Arial" charset="0"/>
              </a:rPr>
              <a:t>Remember that coefficients could vary based on things like standard vs non-standard work hours, or isolated location, etc.  So it will not always be quite this simple – but this just shows you how the math works out.</a:t>
            </a:r>
            <a:endParaRPr lang="en-US" dirty="0" smtClean="0">
              <a:latin typeface="Arial" charset="0"/>
            </a:endParaRPr>
          </a:p>
          <a:p>
            <a:endParaRPr lang="en-US" dirty="0" smtClean="0">
              <a:latin typeface="Arial" charset="0"/>
            </a:endParaRPr>
          </a:p>
        </p:txBody>
      </p:sp>
      <p:sp>
        <p:nvSpPr>
          <p:cNvPr id="2" name="Date Placeholder 1"/>
          <p:cNvSpPr>
            <a:spLocks noGrp="1"/>
          </p:cNvSpPr>
          <p:nvPr>
            <p:ph type="dt" idx="10"/>
          </p:nvPr>
        </p:nvSpPr>
        <p:spPr/>
        <p:txBody>
          <a:bodyPr/>
          <a:lstStyle/>
          <a:p>
            <a:pPr>
              <a:defRPr/>
            </a:pPr>
            <a:fld id="{D58570E5-421A-4207-8432-9CC94DBF6AD0}" type="datetime1">
              <a:rPr lang="en-US" smtClean="0"/>
              <a:t>11/18/2015</a:t>
            </a:fld>
            <a:endParaRPr lang="en-US"/>
          </a:p>
        </p:txBody>
      </p:sp>
    </p:spTree>
    <p:extLst>
      <p:ext uri="{BB962C8B-B14F-4D97-AF65-F5344CB8AC3E}">
        <p14:creationId xmlns:p14="http://schemas.microsoft.com/office/powerpoint/2010/main" val="2941179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ChangeArrowheads="1"/>
          </p:cNvSpPr>
          <p:nvPr/>
        </p:nvSpPr>
        <p:spPr bwMode="auto">
          <a:xfrm>
            <a:off x="4068935" y="-1598"/>
            <a:ext cx="3115204" cy="480959"/>
          </a:xfrm>
          <a:prstGeom prst="rect">
            <a:avLst/>
          </a:prstGeom>
          <a:noFill/>
          <a:ln w="12700">
            <a:noFill/>
            <a:miter lim="800000"/>
            <a:headEnd/>
            <a:tailEnd/>
          </a:ln>
        </p:spPr>
        <p:txBody>
          <a:bodyPr wrap="none" lIns="95073" tIns="47536" rIns="95073" bIns="47536" anchor="ctr"/>
          <a:lstStyle/>
          <a:p>
            <a:endParaRPr lang="en-US"/>
          </a:p>
        </p:txBody>
      </p:sp>
      <p:sp>
        <p:nvSpPr>
          <p:cNvPr id="57348" name="Rectangle 3"/>
          <p:cNvSpPr>
            <a:spLocks noChangeArrowheads="1"/>
          </p:cNvSpPr>
          <p:nvPr/>
        </p:nvSpPr>
        <p:spPr bwMode="auto">
          <a:xfrm>
            <a:off x="-3116" y="9181354"/>
            <a:ext cx="3115205" cy="482556"/>
          </a:xfrm>
          <a:prstGeom prst="rect">
            <a:avLst/>
          </a:prstGeom>
          <a:noFill/>
          <a:ln w="12700">
            <a:noFill/>
            <a:miter lim="800000"/>
            <a:headEnd/>
            <a:tailEnd/>
          </a:ln>
        </p:spPr>
        <p:txBody>
          <a:bodyPr wrap="none" lIns="95073" tIns="47536" rIns="95073" bIns="47536" anchor="ctr"/>
          <a:lstStyle/>
          <a:p>
            <a:endParaRPr lang="en-US"/>
          </a:p>
        </p:txBody>
      </p:sp>
      <p:sp>
        <p:nvSpPr>
          <p:cNvPr id="57349" name="Rectangle 4"/>
          <p:cNvSpPr>
            <a:spLocks noChangeArrowheads="1"/>
          </p:cNvSpPr>
          <p:nvPr/>
        </p:nvSpPr>
        <p:spPr bwMode="auto">
          <a:xfrm>
            <a:off x="-3116" y="-1598"/>
            <a:ext cx="3115205" cy="480959"/>
          </a:xfrm>
          <a:prstGeom prst="rect">
            <a:avLst/>
          </a:prstGeom>
          <a:noFill/>
          <a:ln w="12700">
            <a:noFill/>
            <a:miter lim="800000"/>
            <a:headEnd/>
            <a:tailEnd/>
          </a:ln>
        </p:spPr>
        <p:txBody>
          <a:bodyPr wrap="none" lIns="95073" tIns="47536" rIns="95073" bIns="47536" anchor="ctr"/>
          <a:lstStyle/>
          <a:p>
            <a:endParaRPr lang="en-US"/>
          </a:p>
        </p:txBody>
      </p:sp>
      <p:sp>
        <p:nvSpPr>
          <p:cNvPr id="57350" name="Rectangle 5"/>
          <p:cNvSpPr>
            <a:spLocks noGrp="1" noRot="1" noChangeAspect="1" noChangeArrowheads="1" noTextEdit="1"/>
          </p:cNvSpPr>
          <p:nvPr>
            <p:ph type="sldImg"/>
          </p:nvPr>
        </p:nvSpPr>
        <p:spPr>
          <a:xfrm>
            <a:off x="508000" y="0"/>
            <a:ext cx="3232150" cy="2424113"/>
          </a:xfrm>
          <a:ln/>
        </p:spPr>
      </p:sp>
      <p:sp>
        <p:nvSpPr>
          <p:cNvPr id="57352" name="Rectangle 6"/>
          <p:cNvSpPr>
            <a:spLocks noGrp="1" noChangeArrowheads="1"/>
          </p:cNvSpPr>
          <p:nvPr>
            <p:ph type="body" idx="1"/>
          </p:nvPr>
        </p:nvSpPr>
        <p:spPr>
          <a:xfrm>
            <a:off x="0" y="2451131"/>
            <a:ext cx="7181022" cy="7212779"/>
          </a:xfrm>
          <a:ln/>
        </p:spPr>
        <p:txBody>
          <a:bodyPr>
            <a:normAutofit/>
          </a:bodyPr>
          <a:lstStyle/>
          <a:p>
            <a:pPr>
              <a:lnSpc>
                <a:spcPct val="90000"/>
              </a:lnSpc>
              <a:defRPr/>
            </a:pPr>
            <a:r>
              <a:rPr lang="en-US" dirty="0" smtClean="0">
                <a:latin typeface="Arial" charset="0"/>
              </a:rPr>
              <a:t>We</a:t>
            </a:r>
            <a:r>
              <a:rPr lang="en-US" baseline="0" dirty="0" smtClean="0">
                <a:latin typeface="Arial" charset="0"/>
              </a:rPr>
              <a:t> have talked about benefits and the purpose, what about the limitations?</a:t>
            </a:r>
          </a:p>
          <a:p>
            <a:pPr>
              <a:lnSpc>
                <a:spcPct val="90000"/>
              </a:lnSpc>
              <a:defRPr/>
            </a:pPr>
            <a:endParaRPr lang="en-US" baseline="0" dirty="0" smtClean="0">
              <a:latin typeface="Arial" charset="0"/>
            </a:endParaRPr>
          </a:p>
          <a:p>
            <a:pPr>
              <a:lnSpc>
                <a:spcPct val="90000"/>
              </a:lnSpc>
              <a:defRPr/>
            </a:pPr>
            <a:r>
              <a:rPr lang="en-US" baseline="0" dirty="0" smtClean="0">
                <a:latin typeface="Arial" charset="0"/>
              </a:rPr>
              <a:t>We shouldn’t have a SABER contractor perform a design over 35% -- but what if we already have a 100% design from an A/E firm – can we give that to a SABER contractor to execute?  This is one of those grey areas in SABER – the guidance does not explicitly say that you cannot hand your contractor something that is more than 35% for them to execute.  Many bases allow work to happen if the design already exists.</a:t>
            </a:r>
            <a:endParaRPr lang="en-US" dirty="0" smtClean="0">
              <a:latin typeface="Arial" charset="0"/>
            </a:endParaRPr>
          </a:p>
          <a:p>
            <a:pPr>
              <a:lnSpc>
                <a:spcPct val="90000"/>
              </a:lnSpc>
              <a:defRPr/>
            </a:pPr>
            <a:endParaRPr lang="en-US" dirty="0" smtClean="0">
              <a:latin typeface="Arial" charset="0"/>
            </a:endParaRPr>
          </a:p>
          <a:p>
            <a:pPr marL="0" marR="0" indent="0" algn="l" defTabSz="1098550" rtl="0" eaLnBrk="0" fontAlgn="base" latinLnBrk="0" hangingPunct="0">
              <a:lnSpc>
                <a:spcPct val="90000"/>
              </a:lnSpc>
              <a:spcBef>
                <a:spcPct val="30000"/>
              </a:spcBef>
              <a:spcAft>
                <a:spcPct val="0"/>
              </a:spcAft>
              <a:buClrTx/>
              <a:buSzTx/>
              <a:buFontTx/>
              <a:buNone/>
              <a:tabLst/>
              <a:defRPr/>
            </a:pPr>
            <a:r>
              <a:rPr lang="en-US" b="0" dirty="0" smtClean="0">
                <a:latin typeface="Arial" charset="0"/>
              </a:rPr>
              <a:t>SABER</a:t>
            </a:r>
            <a:r>
              <a:rPr lang="en-US" b="0" baseline="0" dirty="0" smtClean="0">
                <a:latin typeface="Arial" charset="0"/>
              </a:rPr>
              <a:t> should not be utilized for single skill work, as it is not cost effective.</a:t>
            </a:r>
            <a:r>
              <a:rPr lang="en-US" sz="2000" dirty="0" smtClean="0">
                <a:latin typeface="Arial" charset="0"/>
              </a:rPr>
              <a:t> Single skill would put it in competition with specialized IDIQ’s like fencing.  A fencing IDIQ contractor should be set up to give the government the most competitive price for fencing since that is their primary function and the know to expect that kind of work.  They can pass on </a:t>
            </a:r>
            <a:r>
              <a:rPr lang="en-US" sz="2000" b="1" dirty="0" smtClean="0">
                <a:latin typeface="Arial" charset="0"/>
              </a:rPr>
              <a:t>economies of scale</a:t>
            </a:r>
            <a:endParaRPr lang="en-US" b="0" baseline="0" dirty="0" smtClean="0">
              <a:latin typeface="Arial" charset="0"/>
            </a:endParaRPr>
          </a:p>
          <a:p>
            <a:pPr>
              <a:lnSpc>
                <a:spcPct val="90000"/>
              </a:lnSpc>
              <a:defRPr/>
            </a:pPr>
            <a:endParaRPr lang="en-US" b="0" baseline="0" dirty="0" smtClean="0">
              <a:latin typeface="Arial" charset="0"/>
            </a:endParaRPr>
          </a:p>
          <a:p>
            <a:pPr>
              <a:lnSpc>
                <a:spcPct val="90000"/>
              </a:lnSpc>
              <a:defRPr/>
            </a:pPr>
            <a:r>
              <a:rPr lang="en-US" b="0" baseline="0" dirty="0" smtClean="0">
                <a:latin typeface="Arial" charset="0"/>
              </a:rPr>
              <a:t>Additionally, SABER should not be utilized as an acquisition approach for A-E services.  SABER contractors should not be performing detailed designs.  You should have a separate design IDIQ set up for approaching A/E firms.</a:t>
            </a:r>
            <a:endParaRPr lang="en-US" b="0" dirty="0" smtClean="0">
              <a:latin typeface="Arial" charset="0"/>
            </a:endParaRPr>
          </a:p>
        </p:txBody>
      </p:sp>
      <p:sp>
        <p:nvSpPr>
          <p:cNvPr id="2" name="Date Placeholder 1"/>
          <p:cNvSpPr>
            <a:spLocks noGrp="1"/>
          </p:cNvSpPr>
          <p:nvPr>
            <p:ph type="dt" idx="10"/>
          </p:nvPr>
        </p:nvSpPr>
        <p:spPr/>
        <p:txBody>
          <a:bodyPr/>
          <a:lstStyle/>
          <a:p>
            <a:pPr>
              <a:defRPr/>
            </a:pPr>
            <a:fld id="{17707100-8567-4167-95E1-9B8E9079DA21}" type="datetime1">
              <a:rPr lang="en-US" smtClean="0"/>
              <a:t>11/18/2015</a:t>
            </a:fld>
            <a:endParaRPr lang="en-US"/>
          </a:p>
        </p:txBody>
      </p:sp>
    </p:spTree>
    <p:extLst>
      <p:ext uri="{BB962C8B-B14F-4D97-AF65-F5344CB8AC3E}">
        <p14:creationId xmlns:p14="http://schemas.microsoft.com/office/powerpoint/2010/main" val="403461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5"/>
          <p:cNvSpPr>
            <a:spLocks noGrp="1" noChangeArrowheads="1"/>
          </p:cNvSpPr>
          <p:nvPr>
            <p:ph type="sldNum" sz="quarter" idx="4294967295"/>
          </p:nvPr>
        </p:nvSpPr>
        <p:spPr bwMode="auto">
          <a:xfrm>
            <a:off x="3761934" y="8986414"/>
            <a:ext cx="3165073" cy="482556"/>
          </a:xfrm>
          <a:prstGeom prst="rect">
            <a:avLst/>
          </a:prstGeom>
          <a:noFill/>
          <a:ln>
            <a:miter lim="800000"/>
            <a:headEnd/>
            <a:tailEnd/>
          </a:ln>
        </p:spPr>
        <p:txBody>
          <a:bodyPr lIns="95006" tIns="47503" rIns="95006" bIns="47503"/>
          <a:lstStyle/>
          <a:p>
            <a:pPr defTabSz="890588"/>
            <a:r>
              <a:rPr lang="en-US"/>
              <a:t>Page # - </a:t>
            </a:r>
            <a:fld id="{933195D8-C2B2-4DB3-89E1-7FAAAAA6EC72}" type="slidenum">
              <a:rPr lang="en-US"/>
              <a:pPr defTabSz="890588"/>
              <a:t>16</a:t>
            </a:fld>
            <a:endParaRPr lang="en-US"/>
          </a:p>
        </p:txBody>
      </p:sp>
      <p:sp>
        <p:nvSpPr>
          <p:cNvPr id="59396" name="Rectangle 2"/>
          <p:cNvSpPr>
            <a:spLocks noGrp="1" noRot="1" noChangeAspect="1" noChangeArrowheads="1" noTextEdit="1"/>
          </p:cNvSpPr>
          <p:nvPr>
            <p:ph type="sldImg"/>
          </p:nvPr>
        </p:nvSpPr>
        <p:spPr>
          <a:xfrm>
            <a:off x="514350" y="0"/>
            <a:ext cx="3270250" cy="2454275"/>
          </a:xfrm>
          <a:ln/>
        </p:spPr>
      </p:sp>
      <p:sp>
        <p:nvSpPr>
          <p:cNvPr id="59397" name="Rectangle 3"/>
          <p:cNvSpPr>
            <a:spLocks noGrp="1" noChangeArrowheads="1"/>
          </p:cNvSpPr>
          <p:nvPr>
            <p:ph type="body" idx="1"/>
          </p:nvPr>
        </p:nvSpPr>
        <p:spPr>
          <a:xfrm>
            <a:off x="956847" y="3069507"/>
            <a:ext cx="5625757" cy="5868971"/>
          </a:xfrm>
          <a:noFill/>
          <a:ln/>
        </p:spPr>
        <p:txBody>
          <a:bodyPr/>
          <a:lstStyle/>
          <a:p>
            <a:r>
              <a:rPr lang="en-US" dirty="0" smtClean="0">
                <a:latin typeface="Arial" charset="0"/>
              </a:rPr>
              <a:t>So how will you set up your SABER request for Proposals?  The contracting lesson will provide</a:t>
            </a:r>
            <a:r>
              <a:rPr lang="en-US" baseline="0" dirty="0" smtClean="0">
                <a:latin typeface="Arial" charset="0"/>
              </a:rPr>
              <a:t> more details, but in a nutshell…</a:t>
            </a:r>
            <a:endParaRPr lang="en-US" dirty="0" smtClean="0">
              <a:latin typeface="Arial" charset="0"/>
            </a:endParaRPr>
          </a:p>
          <a:p>
            <a:endParaRPr lang="en-US" dirty="0" smtClean="0">
              <a:latin typeface="Arial" charset="0"/>
            </a:endParaRPr>
          </a:p>
          <a:p>
            <a:r>
              <a:rPr lang="en-US" dirty="0" smtClean="0">
                <a:latin typeface="Arial" charset="0"/>
              </a:rPr>
              <a:t>It</a:t>
            </a:r>
            <a:r>
              <a:rPr lang="en-US" baseline="0" dirty="0" smtClean="0">
                <a:latin typeface="Arial" charset="0"/>
              </a:rPr>
              <a:t> should mirror roughly what a large construction IDIQ will look like, but will be unique in that:</a:t>
            </a:r>
          </a:p>
          <a:p>
            <a:endParaRPr lang="en-US" baseline="0" dirty="0" smtClean="0">
              <a:latin typeface="Arial" charset="0"/>
            </a:endParaRPr>
          </a:p>
          <a:p>
            <a:r>
              <a:rPr lang="en-US" baseline="0" dirty="0" smtClean="0">
                <a:latin typeface="Arial" charset="0"/>
              </a:rPr>
              <a:t>-You will specify what coefficients will be utilized – secure area/non-standard hours – as well as tiers or band limits on how coefficients should decline.  The RFP should explain this in enough detail so that the contractor can submit their proposed coefficient values for each area, as well as describe why they chose their values (this will help you in determining which contractor to select).  </a:t>
            </a:r>
          </a:p>
          <a:p>
            <a:endParaRPr lang="en-US" baseline="0" dirty="0" smtClean="0">
              <a:latin typeface="Arial" charset="0"/>
            </a:endParaRPr>
          </a:p>
          <a:p>
            <a:r>
              <a:rPr lang="en-US" baseline="0" dirty="0" smtClean="0">
                <a:latin typeface="Arial" charset="0"/>
              </a:rPr>
              <a:t>-Identify the applicable UPG (4Clicks, RSMeans, or other) that will be utilized and any computer support requirements</a:t>
            </a:r>
          </a:p>
          <a:p>
            <a:endParaRPr lang="en-US" baseline="0" dirty="0" smtClean="0">
              <a:latin typeface="Arial" charset="0"/>
            </a:endParaRPr>
          </a:p>
          <a:p>
            <a:r>
              <a:rPr lang="en-US" baseline="0" dirty="0" smtClean="0">
                <a:latin typeface="Arial" charset="0"/>
              </a:rPr>
              <a:t>-Provide information on the ‘seed’ project, or initial delivery order to serve as an example project</a:t>
            </a:r>
          </a:p>
          <a:p>
            <a:endParaRPr lang="en-US" baseline="0" dirty="0" smtClean="0">
              <a:latin typeface="Arial" charset="0"/>
            </a:endParaRPr>
          </a:p>
          <a:p>
            <a:r>
              <a:rPr lang="en-US" baseline="0" dirty="0" smtClean="0">
                <a:latin typeface="Arial" charset="0"/>
              </a:rPr>
              <a:t>-Level of architectural/drafting support performed by the contractor.  This doesn’t mean that they will be doing A-E work (They should not!)  But they can be required to have plotters or CAD software to create drawings.</a:t>
            </a:r>
          </a:p>
          <a:p>
            <a:endParaRPr lang="en-US" baseline="0" dirty="0" smtClean="0">
              <a:latin typeface="Arial" charset="0"/>
            </a:endParaRPr>
          </a:p>
          <a:p>
            <a:r>
              <a:rPr lang="en-US" baseline="0" dirty="0" smtClean="0">
                <a:latin typeface="Arial" charset="0"/>
              </a:rPr>
              <a:t>-Include a provision covering design preparation towards the end of the year (a sample hold harmless clause is provided in the guidance – discuss further in a couple of slides)</a:t>
            </a:r>
          </a:p>
          <a:p>
            <a:endParaRPr lang="en-US" baseline="0" dirty="0" smtClean="0">
              <a:latin typeface="Arial" charset="0"/>
            </a:endParaRPr>
          </a:p>
          <a:p>
            <a:r>
              <a:rPr lang="en-US" baseline="0" dirty="0" smtClean="0">
                <a:latin typeface="Arial" charset="0"/>
              </a:rPr>
              <a:t>-You should also describe in the RFP how you will handle NPIs</a:t>
            </a:r>
          </a:p>
          <a:p>
            <a:endParaRPr lang="en-US" dirty="0" smtClean="0">
              <a:latin typeface="Arial" charset="0"/>
            </a:endParaRPr>
          </a:p>
          <a:p>
            <a:endParaRPr lang="en-US" dirty="0" smtClean="0">
              <a:latin typeface="Arial" charset="0"/>
            </a:endParaRPr>
          </a:p>
          <a:p>
            <a:endParaRPr lang="en-US" dirty="0" smtClean="0">
              <a:latin typeface="Arial" charset="0"/>
            </a:endParaRPr>
          </a:p>
          <a:p>
            <a:endParaRPr lang="en-US" dirty="0" smtClean="0">
              <a:latin typeface="Arial" charset="0"/>
            </a:endParaRPr>
          </a:p>
        </p:txBody>
      </p:sp>
      <p:sp>
        <p:nvSpPr>
          <p:cNvPr id="2" name="Date Placeholder 1"/>
          <p:cNvSpPr>
            <a:spLocks noGrp="1"/>
          </p:cNvSpPr>
          <p:nvPr>
            <p:ph type="dt" idx="10"/>
          </p:nvPr>
        </p:nvSpPr>
        <p:spPr/>
        <p:txBody>
          <a:bodyPr/>
          <a:lstStyle/>
          <a:p>
            <a:pPr>
              <a:defRPr/>
            </a:pPr>
            <a:fld id="{1E8722DC-E07C-4F04-8C2B-F82EE838DAF9}" type="datetime1">
              <a:rPr lang="en-US" smtClean="0"/>
              <a:t>11/18/2015</a:t>
            </a:fld>
            <a:endParaRPr lang="en-US"/>
          </a:p>
        </p:txBody>
      </p:sp>
    </p:spTree>
    <p:extLst>
      <p:ext uri="{BB962C8B-B14F-4D97-AF65-F5344CB8AC3E}">
        <p14:creationId xmlns:p14="http://schemas.microsoft.com/office/powerpoint/2010/main" val="4285564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5"/>
          <p:cNvSpPr>
            <a:spLocks noGrp="1" noChangeArrowheads="1"/>
          </p:cNvSpPr>
          <p:nvPr>
            <p:ph type="sldNum" sz="quarter" idx="4294967295"/>
          </p:nvPr>
        </p:nvSpPr>
        <p:spPr bwMode="auto">
          <a:xfrm>
            <a:off x="3761934" y="8986414"/>
            <a:ext cx="3165073" cy="482556"/>
          </a:xfrm>
          <a:prstGeom prst="rect">
            <a:avLst/>
          </a:prstGeom>
          <a:noFill/>
          <a:ln>
            <a:miter lim="800000"/>
            <a:headEnd/>
            <a:tailEnd/>
          </a:ln>
        </p:spPr>
        <p:txBody>
          <a:bodyPr lIns="95006" tIns="47503" rIns="95006" bIns="47503"/>
          <a:lstStyle/>
          <a:p>
            <a:pPr defTabSz="890588"/>
            <a:r>
              <a:rPr lang="en-US"/>
              <a:t>Page # - </a:t>
            </a:r>
            <a:fld id="{56F73D71-8F21-4CCC-8029-B3583B11FCE2}" type="slidenum">
              <a:rPr lang="en-US"/>
              <a:pPr defTabSz="890588"/>
              <a:t>17</a:t>
            </a:fld>
            <a:endParaRPr lang="en-US"/>
          </a:p>
        </p:txBody>
      </p:sp>
      <p:sp>
        <p:nvSpPr>
          <p:cNvPr id="61444" name="Rectangle 2"/>
          <p:cNvSpPr>
            <a:spLocks noGrp="1" noRot="1" noChangeAspect="1" noChangeArrowheads="1" noTextEdit="1"/>
          </p:cNvSpPr>
          <p:nvPr>
            <p:ph type="sldImg"/>
          </p:nvPr>
        </p:nvSpPr>
        <p:spPr>
          <a:xfrm>
            <a:off x="3227388" y="536575"/>
            <a:ext cx="3270250" cy="2454275"/>
          </a:xfrm>
          <a:ln/>
        </p:spPr>
      </p:sp>
      <p:sp>
        <p:nvSpPr>
          <p:cNvPr id="61445" name="Rectangle 3"/>
          <p:cNvSpPr>
            <a:spLocks noGrp="1" noChangeArrowheads="1"/>
          </p:cNvSpPr>
          <p:nvPr>
            <p:ph type="body" idx="1"/>
          </p:nvPr>
        </p:nvSpPr>
        <p:spPr>
          <a:xfrm>
            <a:off x="956847" y="3069507"/>
            <a:ext cx="5625757" cy="5868971"/>
          </a:xfrm>
          <a:noFill/>
          <a:ln/>
        </p:spPr>
        <p:txBody>
          <a:bodyPr/>
          <a:lstStyle/>
          <a:p>
            <a:r>
              <a:rPr lang="en-US" dirty="0" smtClean="0">
                <a:latin typeface="Arial" charset="0"/>
              </a:rPr>
              <a:t>A very cool aspect of SABER is that you can process</a:t>
            </a:r>
            <a:r>
              <a:rPr lang="en-US" baseline="0" dirty="0" smtClean="0">
                <a:latin typeface="Arial" charset="0"/>
              </a:rPr>
              <a:t> projects up to the point of award – you do not have to have money confirmed and available before you begin negotiating and discussing with contracting and the contractor.  The contractor should understand this based on the hold harmless agreement described in the contract.</a:t>
            </a:r>
          </a:p>
          <a:p>
            <a:endParaRPr lang="en-US" baseline="0" dirty="0" smtClean="0">
              <a:latin typeface="Arial" charset="0"/>
            </a:endParaRPr>
          </a:p>
          <a:p>
            <a:r>
              <a:rPr lang="en-US" baseline="0" dirty="0" smtClean="0">
                <a:latin typeface="Arial" charset="0"/>
              </a:rPr>
              <a:t>Normally, the contracting officer will establish milestones for when things are required to be submitted to meet end-of-year timelines.</a:t>
            </a:r>
          </a:p>
          <a:p>
            <a:endParaRPr lang="en-US" baseline="0" dirty="0" smtClean="0">
              <a:latin typeface="Arial" charset="0"/>
            </a:endParaRPr>
          </a:p>
          <a:p>
            <a:r>
              <a:rPr lang="en-US" baseline="0" dirty="0" smtClean="0">
                <a:latin typeface="Arial" charset="0"/>
              </a:rPr>
              <a:t>End of year is almost always a busy time for personnel working in SABER, it is helpful to have a good working relationship with contracting and plan ahead to meet timing requirements!</a:t>
            </a:r>
            <a:endParaRPr lang="en-US" dirty="0" smtClean="0">
              <a:latin typeface="Arial" charset="0"/>
            </a:endParaRPr>
          </a:p>
          <a:p>
            <a:endParaRPr lang="en-US" dirty="0" smtClean="0">
              <a:latin typeface="Arial" charset="0"/>
            </a:endParaRPr>
          </a:p>
          <a:p>
            <a:endParaRPr lang="en-US" dirty="0" smtClean="0">
              <a:latin typeface="Arial" charset="0"/>
            </a:endParaRPr>
          </a:p>
        </p:txBody>
      </p:sp>
      <p:sp>
        <p:nvSpPr>
          <p:cNvPr id="2" name="Date Placeholder 1"/>
          <p:cNvSpPr>
            <a:spLocks noGrp="1"/>
          </p:cNvSpPr>
          <p:nvPr>
            <p:ph type="dt" idx="10"/>
          </p:nvPr>
        </p:nvSpPr>
        <p:spPr/>
        <p:txBody>
          <a:bodyPr/>
          <a:lstStyle/>
          <a:p>
            <a:pPr>
              <a:defRPr/>
            </a:pPr>
            <a:fld id="{D9320E81-9949-4DAB-999D-34D21D25984F}" type="datetime1">
              <a:rPr lang="en-US" smtClean="0"/>
              <a:t>11/18/2015</a:t>
            </a:fld>
            <a:endParaRPr lang="en-US"/>
          </a:p>
        </p:txBody>
      </p:sp>
    </p:spTree>
    <p:extLst>
      <p:ext uri="{BB962C8B-B14F-4D97-AF65-F5344CB8AC3E}">
        <p14:creationId xmlns:p14="http://schemas.microsoft.com/office/powerpoint/2010/main" val="3631554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3313" y="701675"/>
            <a:ext cx="4675187" cy="3508375"/>
          </a:xfrm>
        </p:spPr>
      </p:sp>
      <p:sp>
        <p:nvSpPr>
          <p:cNvPr id="3" name="Notes Placeholder 2"/>
          <p:cNvSpPr>
            <a:spLocks noGrp="1"/>
          </p:cNvSpPr>
          <p:nvPr>
            <p:ph type="body" idx="1"/>
          </p:nvPr>
        </p:nvSpPr>
        <p:spPr/>
        <p:txBody>
          <a:bodyPr>
            <a:normAutofit fontScale="40000" lnSpcReduction="20000"/>
          </a:bodyPr>
          <a:lstStyle/>
          <a:p>
            <a:r>
              <a:rPr lang="en-US" sz="1200" kern="1200" dirty="0" smtClean="0">
                <a:solidFill>
                  <a:schemeClr val="tx1"/>
                </a:solidFill>
                <a:latin typeface="Times New Roman" pitchFamily="18" charset="0"/>
                <a:ea typeface="+mn-ea"/>
                <a:cs typeface="+mn-cs"/>
              </a:rPr>
              <a:t>New Housing Units</a:t>
            </a:r>
          </a:p>
          <a:p>
            <a:r>
              <a:rPr lang="en-US" sz="1200" kern="1200" dirty="0" smtClean="0">
                <a:solidFill>
                  <a:schemeClr val="tx1"/>
                </a:solidFill>
                <a:latin typeface="Times New Roman" pitchFamily="18" charset="0"/>
                <a:ea typeface="+mn-ea"/>
                <a:cs typeface="+mn-cs"/>
              </a:rPr>
              <a:t>349 Homes Constructed (216 in Century Park North, 104 in Galaxy Heights, 29 in Raven’s Wood)</a:t>
            </a:r>
          </a:p>
          <a:p>
            <a:r>
              <a:rPr lang="en-US" sz="1200" kern="1200" dirty="0" smtClean="0">
                <a:solidFill>
                  <a:schemeClr val="tx1"/>
                </a:solidFill>
                <a:latin typeface="Times New Roman" pitchFamily="18" charset="0"/>
                <a:ea typeface="+mn-ea"/>
                <a:cs typeface="+mn-cs"/>
              </a:rPr>
              <a:t>300 Homes </a:t>
            </a:r>
            <a:r>
              <a:rPr lang="en-US" sz="1200" kern="1200" dirty="0" err="1" smtClean="0">
                <a:solidFill>
                  <a:schemeClr val="tx1"/>
                </a:solidFill>
                <a:latin typeface="Times New Roman" pitchFamily="18" charset="0"/>
                <a:ea typeface="+mn-ea"/>
                <a:cs typeface="+mn-cs"/>
              </a:rPr>
              <a:t>Demo’ed</a:t>
            </a:r>
            <a:r>
              <a:rPr lang="en-US" sz="1200" kern="1200" dirty="0" smtClean="0">
                <a:solidFill>
                  <a:schemeClr val="tx1"/>
                </a:solidFill>
                <a:latin typeface="Times New Roman" pitchFamily="18" charset="0"/>
                <a:ea typeface="+mn-ea"/>
                <a:cs typeface="+mn-cs"/>
              </a:rPr>
              <a:t> in </a:t>
            </a:r>
            <a:r>
              <a:rPr lang="en-US" sz="1200" kern="1200" dirty="0" err="1" smtClean="0">
                <a:solidFill>
                  <a:schemeClr val="tx1"/>
                </a:solidFill>
                <a:latin typeface="Times New Roman" pitchFamily="18" charset="0"/>
                <a:ea typeface="+mn-ea"/>
                <a:cs typeface="+mn-cs"/>
              </a:rPr>
              <a:t>Sprucewood</a:t>
            </a:r>
            <a:endParaRPr lang="en-US" sz="1200" kern="1200" dirty="0" smtClean="0">
              <a:solidFill>
                <a:schemeClr val="tx1"/>
              </a:solidFill>
              <a:latin typeface="Times New Roman" pitchFamily="18" charset="0"/>
              <a:ea typeface="+mn-ea"/>
              <a:cs typeface="+mn-cs"/>
            </a:endParaRPr>
          </a:p>
          <a:p>
            <a:r>
              <a:rPr lang="en-US" sz="1200" kern="1200" dirty="0" smtClean="0">
                <a:solidFill>
                  <a:schemeClr val="tx1"/>
                </a:solidFill>
                <a:latin typeface="Times New Roman" pitchFamily="18" charset="0"/>
                <a:ea typeface="+mn-ea"/>
                <a:cs typeface="+mn-cs"/>
              </a:rPr>
              <a:t>99 Homes Renovated (95 in Broadway, 4 in Galaxy Heights)</a:t>
            </a:r>
          </a:p>
          <a:p>
            <a:endParaRPr lang="en-US" sz="1200" kern="1200" dirty="0" smtClean="0">
              <a:solidFill>
                <a:schemeClr val="tx1"/>
              </a:solidFill>
              <a:latin typeface="Times New Roman" pitchFamily="18" charset="0"/>
              <a:ea typeface="+mn-ea"/>
              <a:cs typeface="+mn-cs"/>
            </a:endParaRPr>
          </a:p>
          <a:p>
            <a:r>
              <a:rPr lang="en-US" sz="1200" kern="1200" dirty="0" smtClean="0">
                <a:solidFill>
                  <a:schemeClr val="tx1"/>
                </a:solidFill>
                <a:latin typeface="Times New Roman" pitchFamily="18" charset="0"/>
                <a:ea typeface="+mn-ea"/>
                <a:cs typeface="+mn-cs"/>
              </a:rPr>
              <a:t>Privatization Milestone								Date</a:t>
            </a:r>
          </a:p>
          <a:p>
            <a:r>
              <a:rPr lang="en-US" sz="1200" kern="1200" dirty="0" smtClean="0">
                <a:solidFill>
                  <a:schemeClr val="tx1"/>
                </a:solidFill>
                <a:latin typeface="Times New Roman" pitchFamily="18" charset="0"/>
                <a:ea typeface="+mn-ea"/>
                <a:cs typeface="+mn-cs"/>
              </a:rPr>
              <a:t> </a:t>
            </a:r>
          </a:p>
          <a:p>
            <a:r>
              <a:rPr lang="en-US" sz="1200" kern="1200" dirty="0" smtClean="0">
                <a:solidFill>
                  <a:schemeClr val="tx1"/>
                </a:solidFill>
                <a:latin typeface="Times New Roman" pitchFamily="18" charset="0"/>
                <a:ea typeface="+mn-ea"/>
                <a:cs typeface="+mn-cs"/>
              </a:rPr>
              <a:t>Issue Solicitation (Starting 60 day solicitation period)						08-Oct-10</a:t>
            </a:r>
          </a:p>
          <a:p>
            <a:r>
              <a:rPr lang="en-US" sz="1200" kern="1200" dirty="0" smtClean="0">
                <a:solidFill>
                  <a:schemeClr val="tx1"/>
                </a:solidFill>
                <a:latin typeface="Times New Roman" pitchFamily="18" charset="0"/>
                <a:ea typeface="+mn-ea"/>
                <a:cs typeface="+mn-cs"/>
              </a:rPr>
              <a:t>Eielson: 801 Lender Consent to Assign Privatized Owner (PO) a Purchase Option				11-Oct-10</a:t>
            </a:r>
          </a:p>
          <a:p>
            <a:r>
              <a:rPr lang="en-US" sz="1200" kern="1200" dirty="0" smtClean="0">
                <a:solidFill>
                  <a:schemeClr val="tx1"/>
                </a:solidFill>
                <a:latin typeface="Times New Roman" pitchFamily="18" charset="0"/>
                <a:ea typeface="+mn-ea"/>
                <a:cs typeface="+mn-cs"/>
              </a:rPr>
              <a:t>Eielson: AF/801 Owner Sign Letter of Intent to sell to PO					05-Nov-10</a:t>
            </a:r>
          </a:p>
          <a:p>
            <a:r>
              <a:rPr lang="en-US" sz="1200" kern="1200" dirty="0" smtClean="0">
                <a:solidFill>
                  <a:schemeClr val="tx1"/>
                </a:solidFill>
                <a:latin typeface="Times New Roman" pitchFamily="18" charset="0"/>
                <a:ea typeface="+mn-ea"/>
                <a:cs typeface="+mn-cs"/>
              </a:rPr>
              <a:t>Select PO									15-Feb-11</a:t>
            </a:r>
          </a:p>
          <a:p>
            <a:r>
              <a:rPr lang="en-US" sz="1200" kern="1200" dirty="0" smtClean="0">
                <a:solidFill>
                  <a:schemeClr val="tx1"/>
                </a:solidFill>
                <a:latin typeface="Times New Roman" pitchFamily="18" charset="0"/>
                <a:ea typeface="+mn-ea"/>
                <a:cs typeface="+mn-cs"/>
              </a:rPr>
              <a:t>Congressional Notification to Award to PO (ending)						07-Jul-11</a:t>
            </a:r>
          </a:p>
          <a:p>
            <a:r>
              <a:rPr lang="en-US" sz="1200" kern="1200" dirty="0" smtClean="0">
                <a:solidFill>
                  <a:schemeClr val="tx1"/>
                </a:solidFill>
                <a:latin typeface="Times New Roman" pitchFamily="18" charset="0"/>
                <a:ea typeface="+mn-ea"/>
                <a:cs typeface="+mn-cs"/>
              </a:rPr>
              <a:t>Complete Negotiations with PO							22-Jul-11</a:t>
            </a:r>
          </a:p>
          <a:p>
            <a:r>
              <a:rPr lang="en-US" sz="1200" kern="1200" dirty="0" smtClean="0">
                <a:solidFill>
                  <a:schemeClr val="tx1"/>
                </a:solidFill>
                <a:latin typeface="Times New Roman" pitchFamily="18" charset="0"/>
                <a:ea typeface="+mn-ea"/>
                <a:cs typeface="+mn-cs"/>
              </a:rPr>
              <a:t>Eielson: PO Closes on 801 Purchase 							26-Sep-11</a:t>
            </a:r>
          </a:p>
          <a:p>
            <a:r>
              <a:rPr lang="en-US" sz="1200" kern="1200" dirty="0" smtClean="0">
                <a:solidFill>
                  <a:schemeClr val="tx1"/>
                </a:solidFill>
                <a:latin typeface="Times New Roman" pitchFamily="18" charset="0"/>
                <a:ea typeface="+mn-ea"/>
                <a:cs typeface="+mn-cs"/>
              </a:rPr>
              <a:t>Transaction Closing								26-Sep-11</a:t>
            </a:r>
          </a:p>
          <a:p>
            <a:endParaRPr lang="en-US" sz="1600" kern="1200" dirty="0" smtClean="0">
              <a:solidFill>
                <a:schemeClr val="tx1"/>
              </a:solidFill>
              <a:latin typeface="Times New Roman" pitchFamily="18" charset="0"/>
              <a:ea typeface="+mn-ea"/>
              <a:cs typeface="+mn-cs"/>
            </a:endParaRPr>
          </a:p>
          <a:p>
            <a:r>
              <a:rPr lang="en-US" sz="1200" kern="1200" dirty="0" smtClean="0">
                <a:solidFill>
                  <a:schemeClr val="tx1"/>
                </a:solidFill>
                <a:latin typeface="Times New Roman" pitchFamily="18" charset="0"/>
                <a:ea typeface="+mn-ea"/>
                <a:cs typeface="+mn-cs"/>
              </a:rPr>
              <a:t>Fitness Center Facility Amenities:</a:t>
            </a:r>
          </a:p>
          <a:p>
            <a:pPr lvl="0"/>
            <a:r>
              <a:rPr lang="en-US" sz="1200" kern="1200" dirty="0" smtClean="0">
                <a:solidFill>
                  <a:schemeClr val="tx1"/>
                </a:solidFill>
                <a:latin typeface="Times New Roman" pitchFamily="18" charset="0"/>
                <a:ea typeface="+mn-ea"/>
                <a:cs typeface="+mn-cs"/>
              </a:rPr>
              <a:t>Main Gymnasium: NCAA regulation Basketball court with stadium seating for 800                                                                                                                     3 Racquetball courts </a:t>
            </a:r>
          </a:p>
          <a:p>
            <a:pPr lvl="0"/>
            <a:r>
              <a:rPr lang="en-US" sz="1200" kern="1200" dirty="0" smtClean="0">
                <a:solidFill>
                  <a:schemeClr val="tx1"/>
                </a:solidFill>
                <a:latin typeface="Times New Roman" pitchFamily="18" charset="0"/>
                <a:ea typeface="+mn-ea"/>
                <a:cs typeface="+mn-cs"/>
              </a:rPr>
              <a:t>Climbing Rock wall (25’)  </a:t>
            </a:r>
          </a:p>
          <a:p>
            <a:pPr lvl="0"/>
            <a:r>
              <a:rPr lang="en-US" sz="1200" kern="1200" dirty="0" smtClean="0">
                <a:solidFill>
                  <a:schemeClr val="tx1"/>
                </a:solidFill>
                <a:latin typeface="Times New Roman" pitchFamily="18" charset="0"/>
                <a:ea typeface="+mn-ea"/>
                <a:cs typeface="+mn-cs"/>
              </a:rPr>
              <a:t> Indoor track (1/10th of a mile track) </a:t>
            </a:r>
          </a:p>
          <a:p>
            <a:pPr lvl="0"/>
            <a:r>
              <a:rPr lang="en-US" sz="1200" kern="1200" dirty="0" smtClean="0">
                <a:solidFill>
                  <a:schemeClr val="tx1"/>
                </a:solidFill>
                <a:latin typeface="Times New Roman" pitchFamily="18" charset="0"/>
                <a:ea typeface="+mn-ea"/>
                <a:cs typeface="+mn-cs"/>
              </a:rPr>
              <a:t> NFL regulation Artificial Turf Football/Soccer field (dimensions 225’ x 360’)</a:t>
            </a:r>
          </a:p>
          <a:p>
            <a:pPr lvl="0"/>
            <a:r>
              <a:rPr lang="en-US" sz="1200" kern="1200" dirty="0" smtClean="0">
                <a:solidFill>
                  <a:schemeClr val="tx1"/>
                </a:solidFill>
                <a:latin typeface="Times New Roman" pitchFamily="18" charset="0"/>
                <a:ea typeface="+mn-ea"/>
                <a:cs typeface="+mn-cs"/>
              </a:rPr>
              <a:t>2 Aerobics area </a:t>
            </a:r>
          </a:p>
          <a:p>
            <a:pPr lvl="0"/>
            <a:r>
              <a:rPr lang="en-US" sz="1200" kern="1200" dirty="0" smtClean="0">
                <a:solidFill>
                  <a:schemeClr val="tx1"/>
                </a:solidFill>
                <a:latin typeface="Times New Roman" pitchFamily="18" charset="0"/>
                <a:ea typeface="+mn-ea"/>
                <a:cs typeface="+mn-cs"/>
              </a:rPr>
              <a:t> Cardio Room /spin areas</a:t>
            </a:r>
          </a:p>
          <a:p>
            <a:pPr lvl="0"/>
            <a:r>
              <a:rPr lang="en-US" sz="1200" kern="1200" dirty="0" smtClean="0">
                <a:solidFill>
                  <a:schemeClr val="tx1"/>
                </a:solidFill>
                <a:latin typeface="Times New Roman" pitchFamily="18" charset="0"/>
                <a:ea typeface="+mn-ea"/>
                <a:cs typeface="+mn-cs"/>
              </a:rPr>
              <a:t> 2 weight rooms</a:t>
            </a:r>
          </a:p>
          <a:p>
            <a:pPr lvl="0"/>
            <a:r>
              <a:rPr lang="en-US" sz="1200" kern="1200" dirty="0" smtClean="0">
                <a:solidFill>
                  <a:schemeClr val="tx1"/>
                </a:solidFill>
                <a:latin typeface="Times New Roman" pitchFamily="18" charset="0"/>
                <a:ea typeface="+mn-ea"/>
                <a:cs typeface="+mn-cs"/>
              </a:rPr>
              <a:t>Martial Arts/Boxing area (converted racquetball court)</a:t>
            </a:r>
          </a:p>
          <a:p>
            <a:pPr lvl="0"/>
            <a:r>
              <a:rPr lang="en-US" sz="1200" kern="1200" dirty="0" smtClean="0">
                <a:solidFill>
                  <a:schemeClr val="tx1"/>
                </a:solidFill>
                <a:latin typeface="Times New Roman" pitchFamily="18" charset="0"/>
                <a:ea typeface="+mn-ea"/>
                <a:cs typeface="+mn-cs"/>
              </a:rPr>
              <a:t> Indoor pool  (25 meters) Managed by Outdoor </a:t>
            </a:r>
            <a:r>
              <a:rPr lang="en-US" sz="1200" kern="1200" dirty="0" err="1" smtClean="0">
                <a:solidFill>
                  <a:schemeClr val="tx1"/>
                </a:solidFill>
                <a:latin typeface="Times New Roman" pitchFamily="18" charset="0"/>
                <a:ea typeface="+mn-ea"/>
                <a:cs typeface="+mn-cs"/>
              </a:rPr>
              <a:t>Rec</a:t>
            </a:r>
            <a:endParaRPr lang="en-US" sz="1200" kern="1200" dirty="0" smtClean="0">
              <a:solidFill>
                <a:schemeClr val="tx1"/>
              </a:solidFill>
              <a:latin typeface="Times New Roman" pitchFamily="18" charset="0"/>
              <a:ea typeface="+mn-ea"/>
              <a:cs typeface="+mn-cs"/>
            </a:endParaRPr>
          </a:p>
          <a:p>
            <a:pPr lvl="0"/>
            <a:r>
              <a:rPr lang="en-US" sz="1200" kern="1200" dirty="0" smtClean="0">
                <a:solidFill>
                  <a:schemeClr val="tx1"/>
                </a:solidFill>
                <a:latin typeface="Times New Roman" pitchFamily="18" charset="0"/>
                <a:ea typeface="+mn-ea"/>
                <a:cs typeface="+mn-cs"/>
              </a:rPr>
              <a:t>(2008) Combined HAWC and Indoor Track/Field area with FC ($24M)  </a:t>
            </a:r>
          </a:p>
          <a:p>
            <a:pPr lvl="0"/>
            <a:r>
              <a:rPr lang="en-US" sz="1200" kern="1200" dirty="0" smtClean="0">
                <a:solidFill>
                  <a:schemeClr val="tx1"/>
                </a:solidFill>
                <a:latin typeface="Times New Roman" pitchFamily="18" charset="0"/>
                <a:ea typeface="+mn-ea"/>
                <a:cs typeface="+mn-cs"/>
              </a:rPr>
              <a:t>Scheduled Facility Enhancements: (to older part of facility which was built in 1953)                                                                                                                                -$200K-TV Lounge/Entrance Doors/floor tiles (Completed Aug 10)                                                                                                                                                   -$22K (PCA) Parent Child Area (ECD 30 Oct 10)                                                                                                                            -$12K Martial Arts area (ECD 18 Oct 10)                                                                                                                               -$2M-Locker rooms/Hallways funding projected (Pending funding)                                                                                -Resurface Pool deck and flooring (Pending funding) </a:t>
            </a:r>
          </a:p>
          <a:p>
            <a:r>
              <a:rPr lang="en-US" sz="1200" kern="1200" dirty="0" smtClean="0">
                <a:solidFill>
                  <a:schemeClr val="tx1"/>
                </a:solidFill>
                <a:latin typeface="Times New Roman" pitchFamily="18" charset="0"/>
                <a:ea typeface="+mn-ea"/>
                <a:cs typeface="+mn-cs"/>
              </a:rPr>
              <a:t>                                                                                                                                      </a:t>
            </a:r>
          </a:p>
          <a:p>
            <a:r>
              <a:rPr lang="en-US" sz="1200" kern="1200" dirty="0" smtClean="0">
                <a:solidFill>
                  <a:schemeClr val="tx1"/>
                </a:solidFill>
                <a:latin typeface="Times New Roman" pitchFamily="18" charset="0"/>
                <a:ea typeface="+mn-ea"/>
                <a:cs typeface="+mn-cs"/>
              </a:rPr>
              <a:t>Red Flag Impact:   Increased patrons from 750 to 900+ daily usage                                                                                                                                                                </a:t>
            </a:r>
          </a:p>
          <a:p>
            <a:r>
              <a:rPr lang="en-US" sz="1200" kern="1200" dirty="0" smtClean="0">
                <a:solidFill>
                  <a:schemeClr val="tx1"/>
                </a:solidFill>
                <a:latin typeface="Times New Roman" pitchFamily="18" charset="0"/>
                <a:ea typeface="+mn-ea"/>
                <a:cs typeface="+mn-cs"/>
              </a:rPr>
              <a:t> </a:t>
            </a:r>
            <a:endParaRPr lang="en-US" sz="1200" kern="1200" dirty="0">
              <a:solidFill>
                <a:schemeClr val="tx1"/>
              </a:solidFill>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A23D7CD6-7AB4-4CD1-9E1B-49329480D79C}" type="slidenum">
              <a:rPr lang="en-US" smtClean="0"/>
              <a:pPr/>
              <a:t>21</a:t>
            </a:fld>
            <a:endParaRPr lang="en-US"/>
          </a:p>
        </p:txBody>
      </p:sp>
      <p:sp>
        <p:nvSpPr>
          <p:cNvPr id="5" name="Date Placeholder 4"/>
          <p:cNvSpPr>
            <a:spLocks noGrp="1"/>
          </p:cNvSpPr>
          <p:nvPr>
            <p:ph type="dt" idx="11"/>
          </p:nvPr>
        </p:nvSpPr>
        <p:spPr/>
        <p:txBody>
          <a:bodyPr/>
          <a:lstStyle/>
          <a:p>
            <a:pPr>
              <a:defRPr/>
            </a:pPr>
            <a:fld id="{BC738A04-26D8-41B1-8BDF-9F8402AC7583}" type="datetime1">
              <a:rPr lang="en-US" smtClean="0"/>
              <a:t>11/18/2015</a:t>
            </a:fld>
            <a:endParaRPr lang="en-US"/>
          </a:p>
        </p:txBody>
      </p:sp>
    </p:spTree>
    <p:extLst>
      <p:ext uri="{BB962C8B-B14F-4D97-AF65-F5344CB8AC3E}">
        <p14:creationId xmlns:p14="http://schemas.microsoft.com/office/powerpoint/2010/main" val="984312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3313" y="701675"/>
            <a:ext cx="4675187" cy="3508375"/>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smtClean="0"/>
              <a:t>CAO Dec 2013</a:t>
            </a:r>
          </a:p>
          <a:p>
            <a:endParaRPr lang="en-US" sz="1200" kern="1200" dirty="0" smtClean="0">
              <a:solidFill>
                <a:schemeClr val="tx1"/>
              </a:solidFill>
              <a:latin typeface="Times New Roman" pitchFamily="18" charset="0"/>
              <a:ea typeface="+mn-ea"/>
              <a:cs typeface="+mn-cs"/>
            </a:endParaRPr>
          </a:p>
          <a:p>
            <a:r>
              <a:rPr lang="en-US" sz="1200" kern="1200" dirty="0" smtClean="0">
                <a:solidFill>
                  <a:schemeClr val="tx1"/>
                </a:solidFill>
                <a:latin typeface="Times New Roman" pitchFamily="18" charset="0"/>
                <a:ea typeface="+mn-ea"/>
                <a:cs typeface="+mn-cs"/>
              </a:rPr>
              <a:t>Eielson’s new City Center Library, Internet Café, Kids play area, Teen Center </a:t>
            </a:r>
          </a:p>
          <a:p>
            <a:endParaRPr lang="en-US" sz="1200" kern="1200" dirty="0" smtClean="0">
              <a:solidFill>
                <a:schemeClr val="tx1"/>
              </a:solidFill>
              <a:latin typeface="Times New Roman" pitchFamily="18" charset="0"/>
              <a:ea typeface="+mn-ea"/>
              <a:cs typeface="+mn-cs"/>
            </a:endParaRPr>
          </a:p>
          <a:p>
            <a:endParaRPr lang="en-US" sz="1200" kern="1200" dirty="0" smtClean="0">
              <a:solidFill>
                <a:schemeClr val="tx1"/>
              </a:solidFill>
              <a:latin typeface="Times New Roman" pitchFamily="18" charset="0"/>
              <a:ea typeface="+mn-ea"/>
              <a:cs typeface="+mn-cs"/>
            </a:endParaRPr>
          </a:p>
          <a:p>
            <a:pPr lvl="0"/>
            <a:r>
              <a:rPr lang="en-US" sz="1200" kern="1200" dirty="0" smtClean="0">
                <a:solidFill>
                  <a:schemeClr val="tx1"/>
                </a:solidFill>
                <a:latin typeface="Times New Roman" pitchFamily="18" charset="0"/>
                <a:ea typeface="+mn-ea"/>
                <a:cs typeface="+mn-cs"/>
              </a:rPr>
              <a:t>Re-utilize old BX (45k SF)(1956)</a:t>
            </a:r>
          </a:p>
          <a:p>
            <a:pPr lvl="0"/>
            <a:r>
              <a:rPr lang="en-US" sz="1200" kern="1200" dirty="0" smtClean="0">
                <a:solidFill>
                  <a:schemeClr val="tx1"/>
                </a:solidFill>
                <a:latin typeface="Times New Roman" pitchFamily="18" charset="0"/>
                <a:ea typeface="+mn-ea"/>
                <a:cs typeface="+mn-cs"/>
              </a:rPr>
              <a:t>New Library (14k SF)(limited to $700K)</a:t>
            </a:r>
          </a:p>
          <a:p>
            <a:pPr lvl="0"/>
            <a:r>
              <a:rPr lang="en-US" sz="1200" kern="1200" dirty="0" smtClean="0">
                <a:solidFill>
                  <a:schemeClr val="tx1"/>
                </a:solidFill>
                <a:latin typeface="Times New Roman" pitchFamily="18" charset="0"/>
                <a:ea typeface="+mn-ea"/>
                <a:cs typeface="+mn-cs"/>
              </a:rPr>
              <a:t>New Children’s Play Area (8k SF)</a:t>
            </a:r>
          </a:p>
          <a:p>
            <a:pPr lvl="0"/>
            <a:r>
              <a:rPr lang="en-US" sz="1200" kern="1200" dirty="0" smtClean="0">
                <a:solidFill>
                  <a:schemeClr val="tx1"/>
                </a:solidFill>
                <a:latin typeface="Times New Roman" pitchFamily="18" charset="0"/>
                <a:ea typeface="+mn-ea"/>
                <a:cs typeface="+mn-cs"/>
              </a:rPr>
              <a:t>Repair elect, plumbing &amp; fire suppression</a:t>
            </a:r>
          </a:p>
          <a:p>
            <a:pPr lvl="0"/>
            <a:r>
              <a:rPr lang="en-US" sz="1200" kern="1200" dirty="0" smtClean="0">
                <a:solidFill>
                  <a:schemeClr val="tx1"/>
                </a:solidFill>
                <a:latin typeface="Times New Roman" pitchFamily="18" charset="0"/>
                <a:ea typeface="+mn-ea"/>
                <a:cs typeface="+mn-cs"/>
              </a:rPr>
              <a:t>Demolish old Community Center</a:t>
            </a:r>
          </a:p>
          <a:p>
            <a:pPr lvl="0"/>
            <a:endParaRPr lang="en-US" sz="1200" kern="1200" dirty="0" smtClean="0">
              <a:solidFill>
                <a:schemeClr val="tx1"/>
              </a:solidFill>
              <a:latin typeface="Times New Roman" pitchFamily="18" charset="0"/>
              <a:ea typeface="+mn-ea"/>
              <a:cs typeface="+mn-cs"/>
            </a:endParaRPr>
          </a:p>
          <a:p>
            <a:r>
              <a:rPr lang="en-US" sz="1200" kern="1200" dirty="0" smtClean="0">
                <a:solidFill>
                  <a:schemeClr val="tx1"/>
                </a:solidFill>
                <a:latin typeface="Times New Roman" pitchFamily="18" charset="0"/>
                <a:ea typeface="+mn-ea"/>
                <a:cs typeface="+mn-cs"/>
              </a:rPr>
              <a:t> 95% Design Complete on 16 Jul 10</a:t>
            </a:r>
          </a:p>
          <a:p>
            <a:endParaRPr lang="en-US" sz="1200" kern="1200" dirty="0" smtClean="0">
              <a:solidFill>
                <a:schemeClr val="tx1"/>
              </a:solidFill>
              <a:latin typeface="Times New Roman" pitchFamily="18" charset="0"/>
              <a:ea typeface="+mn-ea"/>
              <a:cs typeface="+mn-cs"/>
            </a:endParaRPr>
          </a:p>
          <a:p>
            <a:r>
              <a:rPr lang="en-US" sz="1200" kern="1200" dirty="0" err="1" smtClean="0">
                <a:solidFill>
                  <a:schemeClr val="tx1"/>
                </a:solidFill>
                <a:latin typeface="Times New Roman" pitchFamily="18" charset="0"/>
                <a:ea typeface="+mn-ea"/>
                <a:cs typeface="+mn-cs"/>
              </a:rPr>
              <a:t>CoE</a:t>
            </a:r>
            <a:r>
              <a:rPr lang="en-US" sz="1200" kern="1200" dirty="0" smtClean="0">
                <a:solidFill>
                  <a:schemeClr val="tx1"/>
                </a:solidFill>
                <a:latin typeface="Times New Roman" pitchFamily="18" charset="0"/>
                <a:ea typeface="+mn-ea"/>
                <a:cs typeface="+mn-cs"/>
              </a:rPr>
              <a:t> execution – Award by 27 Sep 10</a:t>
            </a:r>
          </a:p>
          <a:p>
            <a:endParaRPr lang="en-US" sz="1200" kern="1200" dirty="0" smtClean="0">
              <a:solidFill>
                <a:schemeClr val="tx1"/>
              </a:solidFill>
              <a:latin typeface="Times New Roman" pitchFamily="18" charset="0"/>
              <a:ea typeface="+mn-ea"/>
              <a:cs typeface="+mn-cs"/>
            </a:endParaRPr>
          </a:p>
          <a:p>
            <a:r>
              <a:rPr lang="en-US" sz="1200" kern="1200" dirty="0" err="1" smtClean="0">
                <a:solidFill>
                  <a:schemeClr val="tx1"/>
                </a:solidFill>
                <a:latin typeface="Times New Roman" pitchFamily="18" charset="0"/>
                <a:ea typeface="+mn-ea"/>
                <a:cs typeface="+mn-cs"/>
              </a:rPr>
              <a:t>Est</a:t>
            </a:r>
            <a:r>
              <a:rPr lang="en-US" sz="1200" kern="1200" dirty="0" smtClean="0">
                <a:solidFill>
                  <a:schemeClr val="tx1"/>
                </a:solidFill>
                <a:latin typeface="Times New Roman" pitchFamily="18" charset="0"/>
                <a:ea typeface="+mn-ea"/>
                <a:cs typeface="+mn-cs"/>
              </a:rPr>
              <a:t> - $5M ($700K New Construction)</a:t>
            </a:r>
          </a:p>
          <a:p>
            <a:endParaRPr lang="en-US" b="0" dirty="0"/>
          </a:p>
        </p:txBody>
      </p:sp>
      <p:sp>
        <p:nvSpPr>
          <p:cNvPr id="4" name="Slide Number Placeholder 3"/>
          <p:cNvSpPr>
            <a:spLocks noGrp="1"/>
          </p:cNvSpPr>
          <p:nvPr>
            <p:ph type="sldNum" sz="quarter" idx="10"/>
          </p:nvPr>
        </p:nvSpPr>
        <p:spPr/>
        <p:txBody>
          <a:bodyPr/>
          <a:lstStyle/>
          <a:p>
            <a:fld id="{A23D7CD6-7AB4-4CD1-9E1B-49329480D79C}" type="slidenum">
              <a:rPr lang="en-US" smtClean="0"/>
              <a:pPr/>
              <a:t>22</a:t>
            </a:fld>
            <a:endParaRPr lang="en-US"/>
          </a:p>
        </p:txBody>
      </p:sp>
      <p:sp>
        <p:nvSpPr>
          <p:cNvPr id="5" name="Date Placeholder 4"/>
          <p:cNvSpPr>
            <a:spLocks noGrp="1"/>
          </p:cNvSpPr>
          <p:nvPr>
            <p:ph type="dt" idx="11"/>
          </p:nvPr>
        </p:nvSpPr>
        <p:spPr/>
        <p:txBody>
          <a:bodyPr/>
          <a:lstStyle/>
          <a:p>
            <a:pPr>
              <a:defRPr/>
            </a:pPr>
            <a:fld id="{BB568A26-2BDD-402E-81C0-244F2FEC6FCC}" type="datetime1">
              <a:rPr lang="en-US" smtClean="0"/>
              <a:t>11/18/2015</a:t>
            </a:fld>
            <a:endParaRPr lang="en-US"/>
          </a:p>
        </p:txBody>
      </p:sp>
    </p:spTree>
    <p:extLst>
      <p:ext uri="{BB962C8B-B14F-4D97-AF65-F5344CB8AC3E}">
        <p14:creationId xmlns:p14="http://schemas.microsoft.com/office/powerpoint/2010/main" val="1705816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t>Along with the asset management approach, there are other ways that</a:t>
            </a:r>
            <a:r>
              <a:rPr lang="en-US" baseline="0" dirty="0" smtClean="0"/>
              <a:t> work can be identified, such as internal.  Or it could be external like a customer submitted a 332 or work request to us.  Regardless of how the work is identified, if we are going to accomplish it, a 332 should be created and submitted through our personnel working in Customer Service.</a:t>
            </a:r>
          </a:p>
          <a:p>
            <a:pPr>
              <a:defRPr/>
            </a:pPr>
            <a:endParaRPr lang="en-US" baseline="0" dirty="0" smtClean="0"/>
          </a:p>
          <a:p>
            <a:pPr>
              <a:defRPr/>
            </a:pPr>
            <a:r>
              <a:rPr lang="en-US" baseline="0" dirty="0" smtClean="0"/>
              <a:t>From there, the work will get approved at the WRRB, which will also determine the method of execution.  If the decision is made to not do the work in-house, it will likely get sent to the Engineering flight to be contracted out.  This is how the work comes to you working in SABER.</a:t>
            </a:r>
            <a:endParaRPr lang="en-US" dirty="0"/>
          </a:p>
        </p:txBody>
      </p:sp>
      <p:sp>
        <p:nvSpPr>
          <p:cNvPr id="4" name="Slide Number Placeholder 3"/>
          <p:cNvSpPr>
            <a:spLocks noGrp="1"/>
          </p:cNvSpPr>
          <p:nvPr>
            <p:ph type="sldNum" sz="quarter" idx="5"/>
          </p:nvPr>
        </p:nvSpPr>
        <p:spPr/>
        <p:txBody>
          <a:bodyPr/>
          <a:lstStyle/>
          <a:p>
            <a:pPr>
              <a:defRPr/>
            </a:pPr>
            <a:r>
              <a:rPr lang="en-US" smtClean="0"/>
              <a:t>Page # - </a:t>
            </a:r>
            <a:fld id="{488D5780-9CAE-4194-A3F4-B6D753B4B42E}" type="slidenum">
              <a:rPr lang="en-US" smtClean="0"/>
              <a:pPr>
                <a:defRPr/>
              </a:pPr>
              <a:t>26</a:t>
            </a:fld>
            <a:endParaRPr lang="en-US"/>
          </a:p>
        </p:txBody>
      </p:sp>
      <p:sp>
        <p:nvSpPr>
          <p:cNvPr id="2" name="Date Placeholder 1"/>
          <p:cNvSpPr>
            <a:spLocks noGrp="1"/>
          </p:cNvSpPr>
          <p:nvPr>
            <p:ph type="dt" idx="10"/>
          </p:nvPr>
        </p:nvSpPr>
        <p:spPr/>
        <p:txBody>
          <a:bodyPr/>
          <a:lstStyle/>
          <a:p>
            <a:pPr>
              <a:defRPr/>
            </a:pPr>
            <a:fld id="{2439BE26-B1AB-4357-A3D2-43C137CFCFC5}" type="datetime1">
              <a:rPr lang="en-US" smtClean="0"/>
              <a:t>11/18/2015</a:t>
            </a:fld>
            <a:endParaRPr lang="en-US"/>
          </a:p>
        </p:txBody>
      </p:sp>
    </p:spTree>
    <p:extLst>
      <p:ext uri="{BB962C8B-B14F-4D97-AF65-F5344CB8AC3E}">
        <p14:creationId xmlns:p14="http://schemas.microsoft.com/office/powerpoint/2010/main" val="3952749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pPr>
              <a:defRPr/>
            </a:pPr>
            <a:fld id="{675FA5D3-A936-425D-A660-F410E6065129}" type="slidenum">
              <a:rPr lang="en-US" smtClean="0"/>
              <a:pPr>
                <a:defRPr/>
              </a:pPr>
              <a:t>29</a:t>
            </a:fld>
            <a:endParaRPr lang="en-US"/>
          </a:p>
        </p:txBody>
      </p:sp>
      <p:sp>
        <p:nvSpPr>
          <p:cNvPr id="6" name="Date Placeholder 5"/>
          <p:cNvSpPr>
            <a:spLocks noGrp="1"/>
          </p:cNvSpPr>
          <p:nvPr>
            <p:ph type="dt" idx="12"/>
          </p:nvPr>
        </p:nvSpPr>
        <p:spPr/>
        <p:txBody>
          <a:bodyPr/>
          <a:lstStyle/>
          <a:p>
            <a:pPr>
              <a:defRPr/>
            </a:pPr>
            <a:fld id="{D805A121-5D0C-4AB1-96FE-652CEF7B4F4E}" type="datetime1">
              <a:rPr lang="en-US" smtClean="0"/>
              <a:t>11/18/2015</a:t>
            </a:fld>
            <a:endParaRPr lang="en-US"/>
          </a:p>
        </p:txBody>
      </p:sp>
    </p:spTree>
    <p:extLst>
      <p:ext uri="{BB962C8B-B14F-4D97-AF65-F5344CB8AC3E}">
        <p14:creationId xmlns:p14="http://schemas.microsoft.com/office/powerpoint/2010/main" val="358892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3"/>
          <p:cNvSpPr>
            <a:spLocks noGrp="1" noChangeArrowheads="1"/>
          </p:cNvSpPr>
          <p:nvPr>
            <p:ph type="body" idx="1"/>
          </p:nvPr>
        </p:nvSpPr>
        <p:spPr>
          <a:xfrm>
            <a:off x="0" y="1850332"/>
            <a:ext cx="7181022" cy="7813578"/>
          </a:xfrm>
          <a:ln/>
        </p:spPr>
        <p:txBody>
          <a:bodyPr>
            <a:normAutofit lnSpcReduction="10000"/>
          </a:bodyPr>
          <a:lstStyle/>
          <a:p>
            <a:pPr>
              <a:lnSpc>
                <a:spcPct val="67000"/>
              </a:lnSpc>
              <a:buFontTx/>
              <a:buNone/>
              <a:defRPr/>
            </a:pPr>
            <a:r>
              <a:rPr lang="en-US" dirty="0" smtClean="0">
                <a:latin typeface="Arial" charset="0"/>
              </a:rPr>
              <a:t>Before moving on t</a:t>
            </a:r>
            <a:r>
              <a:rPr lang="en-US" baseline="0" dirty="0" smtClean="0">
                <a:latin typeface="Arial" charset="0"/>
              </a:rPr>
              <a:t>o talk about some SABER definitions, lets jump out of the Informational Guidance and look at the history of how SABER came into existence.</a:t>
            </a:r>
            <a:endParaRPr lang="en-US" dirty="0" smtClean="0">
              <a:latin typeface="Arial" charset="0"/>
            </a:endParaRPr>
          </a:p>
          <a:p>
            <a:pPr>
              <a:spcBef>
                <a:spcPct val="10000"/>
              </a:spcBef>
              <a:buFontTx/>
              <a:buNone/>
              <a:defRPr/>
            </a:pPr>
            <a:endParaRPr lang="en-US" b="1" dirty="0" smtClean="0">
              <a:latin typeface="Arial" charset="0"/>
            </a:endParaRPr>
          </a:p>
          <a:p>
            <a:pPr>
              <a:spcBef>
                <a:spcPct val="10000"/>
              </a:spcBef>
              <a:buFontTx/>
              <a:buNone/>
              <a:defRPr/>
            </a:pPr>
            <a:r>
              <a:rPr lang="en-US" b="0" dirty="0" smtClean="0">
                <a:latin typeface="Arial" charset="0"/>
              </a:rPr>
              <a:t>The</a:t>
            </a:r>
            <a:r>
              <a:rPr lang="en-US" b="0" baseline="0" dirty="0" smtClean="0">
                <a:latin typeface="Arial" charset="0"/>
              </a:rPr>
              <a:t> Army starting using what they called Job Order Contracting (JOC) back in the mid-80s.  We saw what was going on, and thought it would be good to model that for the Air Force.  But of course we couldn’t also call it JOC, we had to make our own name to stand out.  I’m not certain, but I assume that we came up with the name ‘SABER’ first, and then made up the words later for what each letter stands for.</a:t>
            </a:r>
          </a:p>
          <a:p>
            <a:pPr>
              <a:spcBef>
                <a:spcPct val="10000"/>
              </a:spcBef>
              <a:buFontTx/>
              <a:buNone/>
              <a:defRPr/>
            </a:pPr>
            <a:endParaRPr lang="en-US" b="0" dirty="0" smtClean="0">
              <a:latin typeface="Arial" charset="0"/>
            </a:endParaRPr>
          </a:p>
          <a:p>
            <a:pPr>
              <a:spcBef>
                <a:spcPct val="10000"/>
              </a:spcBef>
              <a:buFontTx/>
              <a:buNone/>
              <a:defRPr/>
            </a:pPr>
            <a:r>
              <a:rPr lang="en-US" b="1" dirty="0" smtClean="0">
                <a:latin typeface="Arial" charset="0"/>
              </a:rPr>
              <a:t>Drawdown in military at that time but requirements not decreasing (mid to late 80’s)</a:t>
            </a:r>
          </a:p>
          <a:p>
            <a:pPr>
              <a:spcBef>
                <a:spcPct val="10000"/>
              </a:spcBef>
              <a:defRPr/>
            </a:pPr>
            <a:r>
              <a:rPr lang="en-US" dirty="0" smtClean="0">
                <a:latin typeface="Arial" charset="0"/>
              </a:rPr>
              <a:t>McClellan first test run of SABER for AF – 1987</a:t>
            </a:r>
          </a:p>
          <a:p>
            <a:pPr>
              <a:spcBef>
                <a:spcPct val="10000"/>
              </a:spcBef>
              <a:defRPr/>
            </a:pPr>
            <a:endParaRPr lang="en-US" dirty="0" smtClean="0">
              <a:latin typeface="Arial" charset="0"/>
            </a:endParaRPr>
          </a:p>
          <a:p>
            <a:pPr>
              <a:spcBef>
                <a:spcPct val="10000"/>
              </a:spcBef>
              <a:buFontTx/>
              <a:buChar char="•"/>
              <a:defRPr/>
            </a:pPr>
            <a:r>
              <a:rPr lang="en-US" b="1" dirty="0" smtClean="0">
                <a:latin typeface="Arial" charset="0"/>
              </a:rPr>
              <a:t>Immediately, Association of General Contractors lobbied Congressional Committee on Small Business and cried foul.  Why?</a:t>
            </a:r>
          </a:p>
          <a:p>
            <a:pPr marL="228600" indent="-228600">
              <a:spcBef>
                <a:spcPct val="10000"/>
              </a:spcBef>
              <a:buAutoNum type="arabicParenR"/>
              <a:defRPr/>
            </a:pPr>
            <a:r>
              <a:rPr lang="en-US" sz="1200" u="sng" dirty="0" smtClean="0">
                <a:latin typeface="Arial" charset="0"/>
              </a:rPr>
              <a:t>Claimed destroying competition of small business person</a:t>
            </a:r>
            <a:r>
              <a:rPr lang="en-US" sz="1200" dirty="0" smtClean="0">
                <a:latin typeface="Arial" charset="0"/>
              </a:rPr>
              <a:t>.  Small contractor couldn’t get bonding capacity for large contracts – they wouldn’t</a:t>
            </a:r>
            <a:r>
              <a:rPr lang="en-US" sz="1200" baseline="0" dirty="0" smtClean="0">
                <a:latin typeface="Arial" charset="0"/>
              </a:rPr>
              <a:t> have any problem getting bonded for any of the small Task Orders, but lumping everything into one large overarching contract for a long period of time was exclusive for some smaller construction businesses.</a:t>
            </a:r>
          </a:p>
          <a:p>
            <a:pPr marL="228600" indent="-228600">
              <a:spcBef>
                <a:spcPct val="10000"/>
              </a:spcBef>
              <a:buNone/>
              <a:defRPr/>
            </a:pPr>
            <a:r>
              <a:rPr lang="en-US" sz="1200" baseline="0" dirty="0" smtClean="0">
                <a:latin typeface="Arial" charset="0"/>
              </a:rPr>
              <a:t>(Small Business Specialists typically review all requirements over $10K, to determine if they should go to a small or disadvantaged business – but SABER takes this option out of play.)</a:t>
            </a:r>
            <a:endParaRPr lang="en-US" sz="1200" dirty="0" smtClean="0">
              <a:latin typeface="Arial" charset="0"/>
            </a:endParaRPr>
          </a:p>
          <a:p>
            <a:pPr>
              <a:spcBef>
                <a:spcPct val="10000"/>
              </a:spcBef>
              <a:defRPr/>
            </a:pPr>
            <a:r>
              <a:rPr lang="en-US" sz="1200" dirty="0" smtClean="0">
                <a:latin typeface="Arial" charset="0"/>
              </a:rPr>
              <a:t>2) Design issues – contractor concerned about design liability because they are expected to do some design but don’t have professional A-E licensing.  Would a contractor get</a:t>
            </a:r>
            <a:r>
              <a:rPr lang="en-US" sz="1200" baseline="0" dirty="0" smtClean="0">
                <a:latin typeface="Arial" charset="0"/>
              </a:rPr>
              <a:t> in trouble if the small design they performed would prove faulty?  We’ll talk more about the design limits later in this lesson.</a:t>
            </a:r>
            <a:endParaRPr lang="en-US" sz="1200" dirty="0" smtClean="0">
              <a:latin typeface="Arial" charset="0"/>
            </a:endParaRPr>
          </a:p>
          <a:p>
            <a:pPr>
              <a:spcBef>
                <a:spcPct val="10000"/>
              </a:spcBef>
              <a:defRPr/>
            </a:pPr>
            <a:endParaRPr lang="en-US" sz="1200" dirty="0" smtClean="0">
              <a:latin typeface="Arial" charset="0"/>
            </a:endParaRPr>
          </a:p>
          <a:p>
            <a:pPr>
              <a:spcBef>
                <a:spcPct val="10000"/>
              </a:spcBef>
              <a:buFontTx/>
              <a:buChar char="•"/>
              <a:defRPr/>
            </a:pPr>
            <a:r>
              <a:rPr lang="en-US" b="1" dirty="0" smtClean="0">
                <a:latin typeface="Arial" charset="0"/>
              </a:rPr>
              <a:t>Committee asked GAO (general accounting office) to look at these problems.  Results -</a:t>
            </a:r>
            <a:r>
              <a:rPr lang="en-US" b="1" baseline="0" dirty="0" smtClean="0">
                <a:latin typeface="Arial" charset="0"/>
              </a:rPr>
              <a:t> </a:t>
            </a:r>
            <a:r>
              <a:rPr lang="en-US" b="1" dirty="0" smtClean="0">
                <a:latin typeface="Arial" charset="0"/>
              </a:rPr>
              <a:t>all thrown out</a:t>
            </a:r>
          </a:p>
          <a:p>
            <a:pPr>
              <a:spcBef>
                <a:spcPct val="10000"/>
              </a:spcBef>
              <a:defRPr/>
            </a:pPr>
            <a:r>
              <a:rPr lang="en-US" sz="1200" dirty="0" smtClean="0">
                <a:latin typeface="Arial" charset="0"/>
              </a:rPr>
              <a:t>1) Small businesses still get business because SABER acts as a general contractor, smaller businesses can be a subcontractor.</a:t>
            </a:r>
            <a:r>
              <a:rPr lang="en-US" sz="1200" baseline="0" dirty="0" smtClean="0">
                <a:latin typeface="Arial" charset="0"/>
              </a:rPr>
              <a:t>  In my opinion, this is very surprising – I would not expect a ruling to choose in favor of SABER since to me, it just seems inherently unfair to lump all kinds of work into one contract.  However, it happened, which was good news for the Air Force since it really simplifies the contracting process.</a:t>
            </a:r>
            <a:endParaRPr lang="en-US" sz="1200" dirty="0" smtClean="0">
              <a:latin typeface="Arial" charset="0"/>
            </a:endParaRPr>
          </a:p>
          <a:p>
            <a:pPr>
              <a:spcBef>
                <a:spcPct val="10000"/>
              </a:spcBef>
              <a:defRPr/>
            </a:pPr>
            <a:r>
              <a:rPr lang="en-US" sz="1200" dirty="0" smtClean="0">
                <a:latin typeface="Arial" charset="0"/>
              </a:rPr>
              <a:t>2) design – we don’t ask for anything requiring professional A-E services</a:t>
            </a:r>
          </a:p>
          <a:p>
            <a:pPr>
              <a:spcBef>
                <a:spcPct val="10000"/>
              </a:spcBef>
              <a:defRPr/>
            </a:pPr>
            <a:r>
              <a:rPr lang="en-US" dirty="0" smtClean="0">
                <a:latin typeface="Arial" charset="0"/>
              </a:rPr>
              <a:t>Every complaint thrown out and within 1 year, SABER contracts initiated at 70 installations</a:t>
            </a:r>
          </a:p>
          <a:p>
            <a:pPr>
              <a:spcBef>
                <a:spcPct val="10000"/>
              </a:spcBef>
              <a:defRPr/>
            </a:pPr>
            <a:endParaRPr lang="en-US" dirty="0" smtClean="0">
              <a:latin typeface="Arial" charset="0"/>
            </a:endParaRPr>
          </a:p>
          <a:p>
            <a:pPr>
              <a:spcBef>
                <a:spcPct val="10000"/>
              </a:spcBef>
              <a:buFontTx/>
              <a:buChar char="•"/>
              <a:defRPr/>
            </a:pPr>
            <a:r>
              <a:rPr lang="en-US" b="1" dirty="0" smtClean="0">
                <a:latin typeface="Arial" charset="0"/>
              </a:rPr>
              <a:t>1991- getting out of control – audits begin. AFAA follow up stated…</a:t>
            </a:r>
          </a:p>
          <a:p>
            <a:pPr>
              <a:spcBef>
                <a:spcPct val="10000"/>
              </a:spcBef>
              <a:defRPr/>
            </a:pPr>
            <a:r>
              <a:rPr lang="en-US" dirty="0" smtClean="0">
                <a:latin typeface="Arial" charset="0"/>
              </a:rPr>
              <a:t>	1) too much design</a:t>
            </a:r>
          </a:p>
          <a:p>
            <a:pPr>
              <a:spcBef>
                <a:spcPct val="10000"/>
              </a:spcBef>
              <a:defRPr/>
            </a:pPr>
            <a:r>
              <a:rPr lang="en-US" dirty="0" smtClean="0">
                <a:latin typeface="Arial" charset="0"/>
              </a:rPr>
              <a:t>	2) manipulating price book</a:t>
            </a:r>
          </a:p>
          <a:p>
            <a:pPr>
              <a:spcBef>
                <a:spcPct val="10000"/>
              </a:spcBef>
              <a:defRPr/>
            </a:pPr>
            <a:r>
              <a:rPr lang="en-US" dirty="0" smtClean="0">
                <a:latin typeface="Arial" charset="0"/>
              </a:rPr>
              <a:t>	3) DOs too large (they were capped at $200K at that time)</a:t>
            </a:r>
          </a:p>
          <a:p>
            <a:pPr>
              <a:spcBef>
                <a:spcPct val="10000"/>
              </a:spcBef>
              <a:defRPr/>
            </a:pPr>
            <a:endParaRPr lang="en-US" dirty="0" smtClean="0">
              <a:latin typeface="Arial" charset="0"/>
            </a:endParaRPr>
          </a:p>
          <a:p>
            <a:pPr>
              <a:spcBef>
                <a:spcPct val="10000"/>
              </a:spcBef>
              <a:defRPr/>
            </a:pPr>
            <a:r>
              <a:rPr lang="en-US" b="1" dirty="0" smtClean="0">
                <a:latin typeface="Arial" charset="0"/>
              </a:rPr>
              <a:t>SABER guide was result of AF audit.  No teeth though.</a:t>
            </a:r>
          </a:p>
          <a:p>
            <a:pPr>
              <a:spcBef>
                <a:spcPct val="10000"/>
              </a:spcBef>
              <a:buFontTx/>
              <a:buChar char="•"/>
              <a:defRPr/>
            </a:pPr>
            <a:r>
              <a:rPr lang="en-US" b="1" dirty="0" smtClean="0">
                <a:latin typeface="Arial" charset="0"/>
              </a:rPr>
              <a:t>1994 – IG – resulted in taking guide and placing in AFFARS.  Became the DD Appendix.  Now it had teeth (regulatory)</a:t>
            </a:r>
          </a:p>
          <a:p>
            <a:pPr>
              <a:spcBef>
                <a:spcPct val="10000"/>
              </a:spcBef>
              <a:buFontTx/>
              <a:buChar char="•"/>
              <a:defRPr/>
            </a:pPr>
            <a:r>
              <a:rPr lang="en-US" b="1" dirty="0" smtClean="0">
                <a:latin typeface="Arial" charset="0"/>
              </a:rPr>
              <a:t>Jun 2002 – pulled out of AFFARS…no more regulatory guidance on SABER.  Many of the limitations on SABER removed.  Potential for abuse increases.</a:t>
            </a:r>
          </a:p>
          <a:p>
            <a:pPr>
              <a:spcBef>
                <a:spcPct val="10000"/>
              </a:spcBef>
              <a:defRPr/>
            </a:pPr>
            <a:endParaRPr lang="en-US" b="1" dirty="0" smtClean="0">
              <a:latin typeface="Arial" charset="0"/>
            </a:endParaRPr>
          </a:p>
        </p:txBody>
      </p:sp>
      <p:sp>
        <p:nvSpPr>
          <p:cNvPr id="45060" name="Rectangle 2"/>
          <p:cNvSpPr>
            <a:spLocks noGrp="1" noRot="1" noChangeAspect="1" noChangeArrowheads="1" noTextEdit="1"/>
          </p:cNvSpPr>
          <p:nvPr>
            <p:ph type="sldImg"/>
          </p:nvPr>
        </p:nvSpPr>
        <p:spPr>
          <a:xfrm>
            <a:off x="385763" y="0"/>
            <a:ext cx="2454275" cy="1841500"/>
          </a:xfrm>
          <a:ln/>
        </p:spPr>
      </p:sp>
      <p:sp>
        <p:nvSpPr>
          <p:cNvPr id="2" name="Date Placeholder 1"/>
          <p:cNvSpPr>
            <a:spLocks noGrp="1"/>
          </p:cNvSpPr>
          <p:nvPr>
            <p:ph type="dt" idx="10"/>
          </p:nvPr>
        </p:nvSpPr>
        <p:spPr/>
        <p:txBody>
          <a:bodyPr/>
          <a:lstStyle/>
          <a:p>
            <a:pPr>
              <a:defRPr/>
            </a:pPr>
            <a:fld id="{EF878A69-0931-44B5-916D-A015E07F4B15}" type="datetime1">
              <a:rPr lang="en-US" smtClean="0"/>
              <a:t>11/18/2015</a:t>
            </a:fld>
            <a:endParaRPr lang="en-US"/>
          </a:p>
        </p:txBody>
      </p:sp>
    </p:spTree>
    <p:extLst>
      <p:ext uri="{BB962C8B-B14F-4D97-AF65-F5344CB8AC3E}">
        <p14:creationId xmlns:p14="http://schemas.microsoft.com/office/powerpoint/2010/main" val="3619557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Rot="1" noChangeAspect="1" noChangeArrowheads="1" noTextEdit="1"/>
          </p:cNvSpPr>
          <p:nvPr>
            <p:ph type="sldImg"/>
          </p:nvPr>
        </p:nvSpPr>
        <p:spPr>
          <a:xfrm>
            <a:off x="514350" y="0"/>
            <a:ext cx="3270250" cy="2454275"/>
          </a:xfrm>
          <a:ln/>
        </p:spPr>
      </p:sp>
      <p:sp>
        <p:nvSpPr>
          <p:cNvPr id="54276" name="Rectangle 3"/>
          <p:cNvSpPr>
            <a:spLocks noGrp="1" noChangeArrowheads="1"/>
          </p:cNvSpPr>
          <p:nvPr>
            <p:ph type="body" idx="1"/>
          </p:nvPr>
        </p:nvSpPr>
        <p:spPr>
          <a:xfrm>
            <a:off x="0" y="2463914"/>
            <a:ext cx="7181022" cy="7199996"/>
          </a:xfrm>
          <a:noFill/>
          <a:ln/>
        </p:spPr>
        <p:txBody>
          <a:bodyPr/>
          <a:lstStyle/>
          <a:p>
            <a:r>
              <a:rPr lang="en-US" b="0" dirty="0" smtClean="0">
                <a:latin typeface="Arial" charset="0"/>
              </a:rPr>
              <a:t>So</a:t>
            </a:r>
            <a:r>
              <a:rPr lang="en-US" b="0" baseline="0" dirty="0" smtClean="0">
                <a:latin typeface="Arial" charset="0"/>
              </a:rPr>
              <a:t> following definitions, the IG goes on to discuss the purpose of the SABER program.</a:t>
            </a:r>
          </a:p>
          <a:p>
            <a:endParaRPr lang="en-US" b="0" baseline="0" dirty="0" smtClean="0">
              <a:latin typeface="Arial" charset="0"/>
            </a:endParaRPr>
          </a:p>
          <a:p>
            <a:r>
              <a:rPr lang="en-US" b="0" baseline="0" dirty="0" smtClean="0">
                <a:latin typeface="Arial" charset="0"/>
              </a:rPr>
              <a:t>The first sentence here really drives home the main benefit:  “SABER contracts expedite award of civil engineer (CE) requirements by reducing CE design work and acquisition lead-time”.</a:t>
            </a:r>
          </a:p>
          <a:p>
            <a:endParaRPr lang="en-US" b="0" baseline="0" dirty="0" smtClean="0">
              <a:latin typeface="Arial" charset="0"/>
            </a:endParaRPr>
          </a:p>
          <a:p>
            <a:r>
              <a:rPr lang="en-US" b="0" baseline="0" dirty="0" smtClean="0">
                <a:latin typeface="Arial" charset="0"/>
              </a:rPr>
              <a:t>The ability to quickly award individual task orders vs having to submit and advertise an RFP for every little project is a huge advantage for us in CE.</a:t>
            </a:r>
            <a:endParaRPr lang="en-US" b="0" dirty="0" smtClean="0">
              <a:latin typeface="Arial" charset="0"/>
            </a:endParaRPr>
          </a:p>
          <a:p>
            <a:endParaRPr lang="en-US" b="1" dirty="0" smtClean="0">
              <a:latin typeface="Arial" charset="0"/>
            </a:endParaRPr>
          </a:p>
          <a:p>
            <a:r>
              <a:rPr lang="en-US" b="0" dirty="0" smtClean="0">
                <a:latin typeface="Arial" charset="0"/>
              </a:rPr>
              <a:t>The</a:t>
            </a:r>
            <a:r>
              <a:rPr lang="en-US" b="0" baseline="0" dirty="0" smtClean="0">
                <a:latin typeface="Arial" charset="0"/>
              </a:rPr>
              <a:t> guidance also states that it can be single or multiple award contracts.  So this means that you could have one SABER contractor, but you can also have more than one.  When you hear multiple award, you probably think of MACC.  However, SABER can also have more than one contractor, and I have seen instances where bases have more than one SABER contractor – though this is rare.  </a:t>
            </a:r>
          </a:p>
          <a:p>
            <a:endParaRPr lang="en-US" b="0" baseline="0" dirty="0" smtClean="0">
              <a:latin typeface="Arial" charset="0"/>
            </a:endParaRPr>
          </a:p>
          <a:p>
            <a:r>
              <a:rPr lang="en-US" b="0" baseline="0" dirty="0" smtClean="0">
                <a:latin typeface="Arial" charset="0"/>
              </a:rPr>
              <a:t>The bases I have seen that have more than one SABER contractor, they tried to split the work out equally between the 2 contractors.  Inevitably, one contractor became the ‘good one’ and started receiving the high-focus or critical work, while the other contractor was labeled the ‘bad one’ and got the other work.  This is not the intent of multiple award SABER contracts – there should be a clear way to define who gets assigned the various task orders that are generated. </a:t>
            </a:r>
          </a:p>
          <a:p>
            <a:endParaRPr lang="en-US" b="0" baseline="0" dirty="0" smtClean="0">
              <a:latin typeface="Arial" charset="0"/>
            </a:endParaRPr>
          </a:p>
          <a:p>
            <a:r>
              <a:rPr lang="en-US" b="0" baseline="0" dirty="0" smtClean="0">
                <a:latin typeface="Arial" charset="0"/>
              </a:rPr>
              <a:t>It may be beneficial that if you have more than one SABER contractor, that they are different in that maybe one is specialized in horizontal work (like pavements or utilities), and the other gets all the vertical work (like facilities).  However, there are multiple ways to make the determination, depending on what your contracting officer is willing to accept.</a:t>
            </a:r>
          </a:p>
          <a:p>
            <a:endParaRPr lang="en-US" b="0" baseline="0" dirty="0" smtClean="0">
              <a:latin typeface="Arial" charset="0"/>
            </a:endParaRPr>
          </a:p>
          <a:p>
            <a:r>
              <a:rPr lang="en-US" b="0" baseline="0" dirty="0" smtClean="0">
                <a:latin typeface="Arial" charset="0"/>
              </a:rPr>
              <a:t>The AFFARS mandates that a delivery or task order should be obligated upon contract execution.  When you advertise a SABER contract to have contractors bid on it, you do so with an existing TO </a:t>
            </a:r>
            <a:r>
              <a:rPr lang="en-US" b="0" baseline="0" dirty="0" err="1" smtClean="0">
                <a:latin typeface="Arial" charset="0"/>
              </a:rPr>
              <a:t>to</a:t>
            </a:r>
            <a:r>
              <a:rPr lang="en-US" b="0" baseline="0" dirty="0" smtClean="0">
                <a:latin typeface="Arial" charset="0"/>
              </a:rPr>
              <a:t> show as an example.  This is sometimes called the ‘seed’ project, or the first project, and should be ready to execute immediately upon creating a SABER contract.  If you don’t have any requirements that you can use as a seed project, then quite frankly, you have no reason to create a SABER contract.</a:t>
            </a:r>
          </a:p>
          <a:p>
            <a:endParaRPr lang="en-US" b="0" dirty="0" smtClean="0">
              <a:latin typeface="Arial" charset="0"/>
            </a:endParaRPr>
          </a:p>
          <a:p>
            <a:r>
              <a:rPr lang="en-US" b="0" dirty="0" smtClean="0">
                <a:latin typeface="Arial" charset="0"/>
              </a:rPr>
              <a:t>Ideally, the SABER contractor should have an office or work area on</a:t>
            </a:r>
            <a:r>
              <a:rPr lang="en-US" b="0" baseline="0" dirty="0" smtClean="0">
                <a:latin typeface="Arial" charset="0"/>
              </a:rPr>
              <a:t> or near the base.  The goal is to establish a long-term relationship with the contractor, and being able to easily contact and communicate with them on a regular basis is critical to success.</a:t>
            </a:r>
            <a:endParaRPr lang="en-US" b="0" dirty="0" smtClean="0">
              <a:latin typeface="Arial" charset="0"/>
            </a:endParaRPr>
          </a:p>
          <a:p>
            <a:endParaRPr lang="en-US" dirty="0" smtClean="0">
              <a:latin typeface="Arial" charset="0"/>
            </a:endParaRPr>
          </a:p>
          <a:p>
            <a:r>
              <a:rPr lang="en-US" dirty="0" smtClean="0">
                <a:latin typeface="Arial" charset="0"/>
              </a:rPr>
              <a:t>Again,</a:t>
            </a:r>
            <a:r>
              <a:rPr lang="en-US" baseline="0" dirty="0" smtClean="0">
                <a:latin typeface="Arial" charset="0"/>
              </a:rPr>
              <a:t> SABER should be for simple projects that do not require a significant design effort – and the guidance states that typical projects or Task/Delivery Orders will be in the $50-500K range.</a:t>
            </a:r>
            <a:endParaRPr lang="en-US" dirty="0" smtClean="0">
              <a:latin typeface="Arial" charset="0"/>
            </a:endParaRPr>
          </a:p>
        </p:txBody>
      </p:sp>
      <p:sp>
        <p:nvSpPr>
          <p:cNvPr id="2" name="Date Placeholder 1"/>
          <p:cNvSpPr>
            <a:spLocks noGrp="1"/>
          </p:cNvSpPr>
          <p:nvPr>
            <p:ph type="dt" idx="10"/>
          </p:nvPr>
        </p:nvSpPr>
        <p:spPr/>
        <p:txBody>
          <a:bodyPr/>
          <a:lstStyle/>
          <a:p>
            <a:pPr>
              <a:defRPr/>
            </a:pPr>
            <a:fld id="{88B2498E-C5C9-4638-B411-20A40179B953}" type="datetime1">
              <a:rPr lang="en-US" smtClean="0"/>
              <a:t>11/18/2015</a:t>
            </a:fld>
            <a:endParaRPr lang="en-US"/>
          </a:p>
        </p:txBody>
      </p:sp>
    </p:spTree>
    <p:extLst>
      <p:ext uri="{BB962C8B-B14F-4D97-AF65-F5344CB8AC3E}">
        <p14:creationId xmlns:p14="http://schemas.microsoft.com/office/powerpoint/2010/main" val="3771404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5"/>
          <p:cNvSpPr>
            <a:spLocks noGrp="1" noChangeArrowheads="1"/>
          </p:cNvSpPr>
          <p:nvPr>
            <p:ph type="sldNum" sz="quarter" idx="4294967295"/>
          </p:nvPr>
        </p:nvSpPr>
        <p:spPr bwMode="auto">
          <a:xfrm>
            <a:off x="3761934" y="8986414"/>
            <a:ext cx="3165073" cy="482556"/>
          </a:xfrm>
          <a:prstGeom prst="rect">
            <a:avLst/>
          </a:prstGeom>
          <a:noFill/>
          <a:ln>
            <a:miter lim="800000"/>
            <a:headEnd/>
            <a:tailEnd/>
          </a:ln>
        </p:spPr>
        <p:txBody>
          <a:bodyPr lIns="95006" tIns="47503" rIns="95006" bIns="47503"/>
          <a:lstStyle/>
          <a:p>
            <a:pPr defTabSz="890588"/>
            <a:r>
              <a:rPr lang="en-US"/>
              <a:t>Page # - </a:t>
            </a:r>
            <a:fld id="{18ACFBB8-AD84-4DB4-8CE2-42368484C419}" type="slidenum">
              <a:rPr lang="en-US"/>
              <a:pPr defTabSz="890588"/>
              <a:t>6</a:t>
            </a:fld>
            <a:endParaRPr lang="en-US"/>
          </a:p>
        </p:txBody>
      </p:sp>
      <p:sp>
        <p:nvSpPr>
          <p:cNvPr id="56324" name="Rectangle 2"/>
          <p:cNvSpPr>
            <a:spLocks noGrp="1" noRot="1" noChangeAspect="1" noChangeArrowheads="1" noTextEdit="1"/>
          </p:cNvSpPr>
          <p:nvPr>
            <p:ph type="sldImg"/>
          </p:nvPr>
        </p:nvSpPr>
        <p:spPr>
          <a:xfrm>
            <a:off x="3227388" y="536575"/>
            <a:ext cx="3270250" cy="2454275"/>
          </a:xfrm>
          <a:ln/>
        </p:spPr>
      </p:sp>
      <p:sp>
        <p:nvSpPr>
          <p:cNvPr id="56325" name="Rectangle 3"/>
          <p:cNvSpPr>
            <a:spLocks noGrp="1" noChangeArrowheads="1"/>
          </p:cNvSpPr>
          <p:nvPr>
            <p:ph type="body" idx="1"/>
          </p:nvPr>
        </p:nvSpPr>
        <p:spPr>
          <a:xfrm>
            <a:off x="956847" y="3069507"/>
            <a:ext cx="5625757" cy="5868971"/>
          </a:xfrm>
          <a:noFill/>
          <a:ln/>
        </p:spPr>
        <p:txBody>
          <a:bodyPr/>
          <a:lstStyle/>
          <a:p>
            <a:r>
              <a:rPr lang="en-US" dirty="0" smtClean="0">
                <a:latin typeface="Arial" charset="0"/>
              </a:rPr>
              <a:t>If</a:t>
            </a:r>
            <a:r>
              <a:rPr lang="en-US" baseline="0" dirty="0" smtClean="0">
                <a:latin typeface="Arial" charset="0"/>
              </a:rPr>
              <a:t> SABER is working properly, there is less workload  for government personnel – as well as faster timelines.  The contractor should be incentivized to perform in order to retain the contract for future option years.</a:t>
            </a:r>
            <a:endParaRPr lang="en-US" dirty="0" smtClean="0">
              <a:latin typeface="Arial" charset="0"/>
            </a:endParaRPr>
          </a:p>
        </p:txBody>
      </p:sp>
      <p:sp>
        <p:nvSpPr>
          <p:cNvPr id="2" name="Date Placeholder 1"/>
          <p:cNvSpPr>
            <a:spLocks noGrp="1"/>
          </p:cNvSpPr>
          <p:nvPr>
            <p:ph type="dt" idx="10"/>
          </p:nvPr>
        </p:nvSpPr>
        <p:spPr/>
        <p:txBody>
          <a:bodyPr/>
          <a:lstStyle/>
          <a:p>
            <a:pPr>
              <a:defRPr/>
            </a:pPr>
            <a:fld id="{AE7E3F03-D25A-4B16-8736-56FA84F6FCDB}" type="datetime1">
              <a:rPr lang="en-US" smtClean="0"/>
              <a:t>11/18/2015</a:t>
            </a:fld>
            <a:endParaRPr lang="en-US"/>
          </a:p>
        </p:txBody>
      </p:sp>
    </p:spTree>
    <p:extLst>
      <p:ext uri="{BB962C8B-B14F-4D97-AF65-F5344CB8AC3E}">
        <p14:creationId xmlns:p14="http://schemas.microsoft.com/office/powerpoint/2010/main" val="3782781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body" idx="1"/>
          </p:nvPr>
        </p:nvSpPr>
        <p:spPr>
          <a:xfrm>
            <a:off x="0" y="2524633"/>
            <a:ext cx="7181022" cy="7139277"/>
          </a:xfrm>
          <a:noFill/>
          <a:ln/>
        </p:spPr>
        <p:txBody>
          <a:bodyPr/>
          <a:lstStyle/>
          <a:p>
            <a:r>
              <a:rPr lang="en-US" dirty="0" smtClean="0">
                <a:latin typeface="Arial" charset="0"/>
              </a:rPr>
              <a:t>SABER is what</a:t>
            </a:r>
            <a:r>
              <a:rPr lang="en-US" baseline="0" dirty="0" smtClean="0">
                <a:latin typeface="Arial" charset="0"/>
              </a:rPr>
              <a:t> we call an</a:t>
            </a:r>
            <a:r>
              <a:rPr lang="en-US" dirty="0" smtClean="0">
                <a:latin typeface="Arial" charset="0"/>
              </a:rPr>
              <a:t> IDIQ</a:t>
            </a:r>
            <a:r>
              <a:rPr lang="en-US" baseline="0" dirty="0" smtClean="0">
                <a:latin typeface="Arial" charset="0"/>
              </a:rPr>
              <a:t>, or</a:t>
            </a:r>
            <a:r>
              <a:rPr lang="en-US" dirty="0" smtClean="0">
                <a:latin typeface="Arial" charset="0"/>
              </a:rPr>
              <a:t> indefinite delivery indefinite quantity contract.</a:t>
            </a:r>
          </a:p>
          <a:p>
            <a:endParaRPr lang="en-US" dirty="0" smtClean="0">
              <a:latin typeface="Arial" charset="0"/>
            </a:endParaRPr>
          </a:p>
          <a:p>
            <a:r>
              <a:rPr lang="en-US" dirty="0" smtClean="0">
                <a:latin typeface="Arial" charset="0"/>
              </a:rPr>
              <a:t>A normal IDIQ focuses on work</a:t>
            </a:r>
            <a:r>
              <a:rPr lang="en-US" baseline="0" dirty="0" smtClean="0">
                <a:latin typeface="Arial" charset="0"/>
              </a:rPr>
              <a:t> that can be accomplished by a single trade (</a:t>
            </a:r>
            <a:r>
              <a:rPr lang="en-US" baseline="0" dirty="0" err="1" smtClean="0">
                <a:latin typeface="Arial" charset="0"/>
              </a:rPr>
              <a:t>ie</a:t>
            </a:r>
            <a:r>
              <a:rPr lang="en-US" baseline="0" dirty="0" smtClean="0">
                <a:latin typeface="Arial" charset="0"/>
              </a:rPr>
              <a:t> carpet or roofing IDIQ).  Many bases have a Carpet IDIQ set up – you know that in any given year you will have to replace a lot of carpet on your base – but you just don’t know how many requests you will get exactly (indefinite delivery) and you don’t know how large each request will be (indefinite quantity).  It would be terribly inconvenient to have to set up a new RFP and bid out carpet work for every time a request comes in.  So you set up a Carpet IDIQ with a contractor, and agree to a predetermined price per SF of carpet, to have them replace carpet at your installation for a given period of time.</a:t>
            </a:r>
          </a:p>
          <a:p>
            <a:endParaRPr lang="en-US" baseline="0" dirty="0" smtClean="0">
              <a:latin typeface="Arial" charset="0"/>
            </a:endParaRPr>
          </a:p>
          <a:p>
            <a:r>
              <a:rPr lang="en-US" baseline="0" dirty="0" smtClean="0">
                <a:latin typeface="Arial" charset="0"/>
              </a:rPr>
              <a:t>That same basic logic carries over to SABER – however note that SABER should not be used for single-trade work.  It is designed for simple, multiple-trade work (a SABER contract is typically a general contractor, and may subcontract out much of the work).  It is not cost effective to accomplish single-trade work via SABER.</a:t>
            </a:r>
          </a:p>
          <a:p>
            <a:endParaRPr lang="en-US" baseline="0" dirty="0" smtClean="0">
              <a:latin typeface="Arial" charset="0"/>
            </a:endParaRPr>
          </a:p>
          <a:p>
            <a:r>
              <a:rPr lang="en-US" baseline="0" dirty="0" smtClean="0">
                <a:latin typeface="Arial" charset="0"/>
              </a:rPr>
              <a:t>When I say ‘Simple multi-craft work’, your mind may automatically think Troop Training Project.  Recently, the Operations Flight reprioritized how they accomplish their shops’ work.  Emergencies are still priority 1, but Troop Training Projects, or Multi-Craft Work Orders, are now priority 2.  Your installation should be having your Operations Flight do multi-craft work orders on a regular basis, in order to keep our Airmen trained and knowledgeable when it comes to working with other shops.  However, our Ops Flight isn’t manned or equipped to handle every single simple multi-craft work order request, so SABER can help out to ‘shoulder the load’, so to speak.</a:t>
            </a:r>
          </a:p>
          <a:p>
            <a:endParaRPr lang="en-US" baseline="0" dirty="0" smtClean="0">
              <a:latin typeface="Arial" charset="0"/>
            </a:endParaRPr>
          </a:p>
          <a:p>
            <a:r>
              <a:rPr lang="en-US" baseline="0" dirty="0" smtClean="0">
                <a:latin typeface="Arial" charset="0"/>
              </a:rPr>
              <a:t>If you want have several ‘complex’ multi-craft work requirements, that is what a MACC is for.  More information on SABER vs MACC can be found on the following slide.</a:t>
            </a:r>
          </a:p>
          <a:p>
            <a:endParaRPr lang="en-US" dirty="0" smtClean="0">
              <a:latin typeface="Arial" charset="0"/>
            </a:endParaRPr>
          </a:p>
          <a:p>
            <a:r>
              <a:rPr lang="en-US" dirty="0" smtClean="0">
                <a:latin typeface="Arial" charset="0"/>
              </a:rPr>
              <a:t>Typically, when we talk about IDIQs and SABER, we have </a:t>
            </a:r>
            <a:r>
              <a:rPr lang="en-US" baseline="0" dirty="0" smtClean="0">
                <a:latin typeface="Arial" charset="0"/>
              </a:rPr>
              <a:t>one initial year, with up to 4 follow-on optional years.  This encourages the contractor to perform well in order to retain the contract for the full 5 years.  </a:t>
            </a:r>
            <a:endParaRPr lang="en-US" dirty="0" smtClean="0">
              <a:latin typeface="Arial" charset="0"/>
            </a:endParaRPr>
          </a:p>
          <a:p>
            <a:endParaRPr lang="en-US" dirty="0" smtClean="0">
              <a:latin typeface="Arial" charset="0"/>
            </a:endParaRPr>
          </a:p>
          <a:p>
            <a:r>
              <a:rPr lang="en-US" u="none" dirty="0" smtClean="0">
                <a:latin typeface="Arial" charset="0"/>
              </a:rPr>
              <a:t>The</a:t>
            </a:r>
            <a:r>
              <a:rPr lang="en-US" u="none" baseline="0" dirty="0" smtClean="0">
                <a:latin typeface="Arial" charset="0"/>
              </a:rPr>
              <a:t> IG also states that SABER contracts are generally Firm Fixed-Price.  What does this mean?  Let’s discuss this, along with some other key features of SABER listed here, in the following slides.</a:t>
            </a:r>
            <a:endParaRPr lang="en-US" u="none" dirty="0" smtClean="0">
              <a:latin typeface="Arial" charset="0"/>
            </a:endParaRPr>
          </a:p>
          <a:p>
            <a:endParaRPr lang="en-US" dirty="0" smtClean="0">
              <a:latin typeface="Arial" charset="0"/>
            </a:endParaRPr>
          </a:p>
        </p:txBody>
      </p:sp>
      <p:sp>
        <p:nvSpPr>
          <p:cNvPr id="46084" name="Rectangle 2"/>
          <p:cNvSpPr>
            <a:spLocks noGrp="1" noRot="1" noChangeAspect="1" noChangeArrowheads="1" noTextEdit="1"/>
          </p:cNvSpPr>
          <p:nvPr>
            <p:ph type="sldImg"/>
          </p:nvPr>
        </p:nvSpPr>
        <p:spPr>
          <a:xfrm>
            <a:off x="514350" y="0"/>
            <a:ext cx="3270250" cy="2454275"/>
          </a:xfrm>
          <a:ln/>
        </p:spPr>
      </p:sp>
      <p:sp>
        <p:nvSpPr>
          <p:cNvPr id="2" name="Date Placeholder 1"/>
          <p:cNvSpPr>
            <a:spLocks noGrp="1"/>
          </p:cNvSpPr>
          <p:nvPr>
            <p:ph type="dt" idx="10"/>
          </p:nvPr>
        </p:nvSpPr>
        <p:spPr/>
        <p:txBody>
          <a:bodyPr/>
          <a:lstStyle/>
          <a:p>
            <a:pPr>
              <a:defRPr/>
            </a:pPr>
            <a:fld id="{18872957-5A99-48EB-9B42-AFE7F0001C5D}" type="datetime1">
              <a:rPr lang="en-US" smtClean="0"/>
              <a:t>11/18/2015</a:t>
            </a:fld>
            <a:endParaRPr lang="en-US"/>
          </a:p>
        </p:txBody>
      </p:sp>
    </p:spTree>
    <p:extLst>
      <p:ext uri="{BB962C8B-B14F-4D97-AF65-F5344CB8AC3E}">
        <p14:creationId xmlns:p14="http://schemas.microsoft.com/office/powerpoint/2010/main" val="429951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body" idx="1"/>
          </p:nvPr>
        </p:nvSpPr>
        <p:spPr>
          <a:xfrm>
            <a:off x="0" y="2524633"/>
            <a:ext cx="7181022" cy="7139277"/>
          </a:xfrm>
          <a:noFill/>
          <a:ln/>
        </p:spPr>
        <p:txBody>
          <a:bodyPr/>
          <a:lstStyle/>
          <a:p>
            <a:r>
              <a:rPr lang="en-US" dirty="0" smtClean="0">
                <a:latin typeface="Arial" charset="0"/>
              </a:rPr>
              <a:t>Chapter 4 of the Informational Guidance we are currently reviewing discusses MACC</a:t>
            </a:r>
            <a:r>
              <a:rPr lang="en-US" baseline="0" dirty="0" smtClean="0">
                <a:latin typeface="Arial" charset="0"/>
              </a:rPr>
              <a:t> – and provides this table to show some key differences between MACC and SABER.</a:t>
            </a:r>
          </a:p>
          <a:p>
            <a:endParaRPr lang="en-US" baseline="0" dirty="0" smtClean="0">
              <a:latin typeface="Arial" charset="0"/>
            </a:endParaRPr>
          </a:p>
          <a:p>
            <a:r>
              <a:rPr lang="en-US" baseline="0" dirty="0" smtClean="0">
                <a:latin typeface="Arial" charset="0"/>
              </a:rPr>
              <a:t>I know of some bases that have recently stopped doing SABER, and now only have a MACC set up.  Why?  The only real benefit of SABER, versus MACC, is that it has a shorter lead time.  But in many cases that lead time difference is not that great – and with a MACC you don’t have to worry about being stuck with a bad contractor, there aren’t design limits, there is higher competition, etc.</a:t>
            </a:r>
          </a:p>
          <a:p>
            <a:endParaRPr lang="en-US" baseline="0" dirty="0" smtClean="0">
              <a:latin typeface="Arial" charset="0"/>
            </a:endParaRPr>
          </a:p>
          <a:p>
            <a:r>
              <a:rPr lang="en-US" baseline="0" dirty="0" smtClean="0">
                <a:latin typeface="Arial" charset="0"/>
              </a:rPr>
              <a:t>Many people think that MACC projects have to be larger than SABER in order to make them effective, but that is not necessarily the case.</a:t>
            </a:r>
            <a:endParaRPr lang="en-US" dirty="0" smtClean="0">
              <a:latin typeface="Arial" charset="0"/>
            </a:endParaRPr>
          </a:p>
        </p:txBody>
      </p:sp>
      <p:sp>
        <p:nvSpPr>
          <p:cNvPr id="46084" name="Rectangle 2"/>
          <p:cNvSpPr>
            <a:spLocks noGrp="1" noRot="1" noChangeAspect="1" noChangeArrowheads="1" noTextEdit="1"/>
          </p:cNvSpPr>
          <p:nvPr>
            <p:ph type="sldImg"/>
          </p:nvPr>
        </p:nvSpPr>
        <p:spPr>
          <a:xfrm>
            <a:off x="514350" y="0"/>
            <a:ext cx="3270250" cy="2454275"/>
          </a:xfrm>
          <a:ln/>
        </p:spPr>
      </p:sp>
      <p:sp>
        <p:nvSpPr>
          <p:cNvPr id="2" name="Date Placeholder 1"/>
          <p:cNvSpPr>
            <a:spLocks noGrp="1"/>
          </p:cNvSpPr>
          <p:nvPr>
            <p:ph type="dt" idx="10"/>
          </p:nvPr>
        </p:nvSpPr>
        <p:spPr/>
        <p:txBody>
          <a:bodyPr/>
          <a:lstStyle/>
          <a:p>
            <a:pPr>
              <a:defRPr/>
            </a:pPr>
            <a:fld id="{4C5D09B1-66D2-4B7B-BC15-B8FE490309D8}" type="datetime1">
              <a:rPr lang="en-US" smtClean="0"/>
              <a:t>11/18/2015</a:t>
            </a:fld>
            <a:endParaRPr lang="en-US"/>
          </a:p>
        </p:txBody>
      </p:sp>
    </p:spTree>
    <p:extLst>
      <p:ext uri="{BB962C8B-B14F-4D97-AF65-F5344CB8AC3E}">
        <p14:creationId xmlns:p14="http://schemas.microsoft.com/office/powerpoint/2010/main" val="1482867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Rot="1" noChangeAspect="1" noChangeArrowheads="1" noTextEdit="1"/>
          </p:cNvSpPr>
          <p:nvPr>
            <p:ph type="sldImg"/>
          </p:nvPr>
        </p:nvSpPr>
        <p:spPr>
          <a:xfrm>
            <a:off x="514350" y="0"/>
            <a:ext cx="3270250" cy="2454275"/>
          </a:xfrm>
          <a:ln/>
        </p:spPr>
      </p:sp>
      <p:sp>
        <p:nvSpPr>
          <p:cNvPr id="48132" name="Rectangle 3"/>
          <p:cNvSpPr>
            <a:spLocks noGrp="1" noChangeArrowheads="1"/>
          </p:cNvSpPr>
          <p:nvPr>
            <p:ph type="body" idx="1"/>
          </p:nvPr>
        </p:nvSpPr>
        <p:spPr>
          <a:xfrm>
            <a:off x="0" y="2479892"/>
            <a:ext cx="7181022" cy="7184018"/>
          </a:xfrm>
          <a:noFill/>
          <a:ln/>
        </p:spPr>
        <p:txBody>
          <a:bodyPr/>
          <a:lstStyle/>
          <a:p>
            <a:pPr>
              <a:lnSpc>
                <a:spcPct val="90000"/>
              </a:lnSpc>
            </a:pPr>
            <a:r>
              <a:rPr lang="en-US" sz="1200" b="1" dirty="0" smtClean="0">
                <a:latin typeface="Arial" charset="0"/>
              </a:rPr>
              <a:t>&lt;&lt;3.2.1.2. </a:t>
            </a:r>
            <a:r>
              <a:rPr lang="en-US" sz="1200" dirty="0" smtClean="0">
                <a:latin typeface="Arial" charset="0"/>
              </a:rPr>
              <a:t>Coefficients. Coefficients are factors multiplied against the standard unit prices in the UPG to calculate TO prices. </a:t>
            </a:r>
            <a:r>
              <a:rPr lang="en-US" sz="1200" dirty="0" err="1" smtClean="0">
                <a:latin typeface="Arial" charset="0"/>
              </a:rPr>
              <a:t>Offerors</a:t>
            </a:r>
            <a:r>
              <a:rPr lang="en-US" sz="1200" dirty="0" smtClean="0">
                <a:latin typeface="Arial" charset="0"/>
              </a:rPr>
              <a:t> propose coefficients for costs such as overhead, profit, minimum design costs, G&amp;A expenses, bond premiums, and gross receipt taxes.&gt;&gt; </a:t>
            </a:r>
          </a:p>
          <a:p>
            <a:pPr>
              <a:lnSpc>
                <a:spcPct val="90000"/>
              </a:lnSpc>
              <a:buFontTx/>
              <a:buNone/>
            </a:pPr>
            <a:endParaRPr lang="en-US" sz="1200" dirty="0" smtClean="0">
              <a:latin typeface="Arial" charset="0"/>
            </a:endParaRPr>
          </a:p>
          <a:p>
            <a:pPr>
              <a:lnSpc>
                <a:spcPct val="90000"/>
              </a:lnSpc>
              <a:buFontTx/>
              <a:buChar char="•"/>
            </a:pPr>
            <a:r>
              <a:rPr lang="en-US" sz="1200" dirty="0" smtClean="0">
                <a:latin typeface="Arial" charset="0"/>
              </a:rPr>
              <a:t>Coefficients may include bands or ranges based on dollar levels, standard and non-standard hours, range or isolated site work, or work in secured areas</a:t>
            </a:r>
          </a:p>
          <a:p>
            <a:pPr>
              <a:lnSpc>
                <a:spcPct val="90000"/>
              </a:lnSpc>
            </a:pPr>
            <a:r>
              <a:rPr lang="en-US" sz="1200" dirty="0" smtClean="0">
                <a:latin typeface="Arial" charset="0"/>
              </a:rPr>
              <a:t>“Air Force experience with SABER has shown that a good approach is to use tiered coefficients with break points at cumulative dollars awarded over the life of the contract, including options.  This approach recognizes that a contractor’s overhead decreases as workload increases.</a:t>
            </a:r>
          </a:p>
          <a:p>
            <a:pPr>
              <a:lnSpc>
                <a:spcPct val="90000"/>
              </a:lnSpc>
            </a:pPr>
            <a:endParaRPr lang="en-US" sz="1200" b="1" dirty="0" smtClean="0">
              <a:latin typeface="Arial" charset="0"/>
            </a:endParaRPr>
          </a:p>
          <a:p>
            <a:pPr>
              <a:lnSpc>
                <a:spcPct val="90000"/>
              </a:lnSpc>
            </a:pPr>
            <a:r>
              <a:rPr lang="en-US" sz="1200" b="0" dirty="0" smtClean="0">
                <a:latin typeface="Arial" charset="0"/>
              </a:rPr>
              <a:t>So</a:t>
            </a:r>
            <a:r>
              <a:rPr lang="en-US" sz="1200" b="0" baseline="0" dirty="0" smtClean="0">
                <a:latin typeface="Arial" charset="0"/>
              </a:rPr>
              <a:t> for example if based on dollar levels, you could have large coefficient for the first $500K of work performed, but maybe a smaller coefficient for the next $300K.  Or if based on other means, you could have a large coefficient for isolated work performed during non-standard hours – as well as a small coefficient if non-isolated work is performed during normal duty hours.</a:t>
            </a:r>
            <a:endParaRPr lang="en-US" sz="1200" b="0" dirty="0" smtClean="0">
              <a:latin typeface="Arial" charset="0"/>
            </a:endParaRPr>
          </a:p>
          <a:p>
            <a:pPr>
              <a:lnSpc>
                <a:spcPct val="90000"/>
              </a:lnSpc>
            </a:pPr>
            <a:endParaRPr lang="en-US" sz="1200" b="1" dirty="0" smtClean="0">
              <a:latin typeface="Arial" charset="0"/>
            </a:endParaRPr>
          </a:p>
          <a:p>
            <a:pPr>
              <a:lnSpc>
                <a:spcPct val="90000"/>
              </a:lnSpc>
            </a:pPr>
            <a:r>
              <a:rPr lang="en-US" sz="1200" b="0" dirty="0" smtClean="0">
                <a:latin typeface="Arial" charset="0"/>
              </a:rPr>
              <a:t>If</a:t>
            </a:r>
            <a:r>
              <a:rPr lang="en-US" sz="1200" b="0" baseline="0" dirty="0" smtClean="0">
                <a:latin typeface="Arial" charset="0"/>
              </a:rPr>
              <a:t> you use bands or ranges based on price, the coefficient should decrease as the band level (or price) increases.  On any construction project, the % of profit will always decrease as the project increases in cost.  Obviously for a small construction project, a contractor will need a high percentage (perhaps 20% or higher) of the price as profit in order to make it worthwhile.  But if it is a large multi-million dollar project, a profit of 3% or lower could make the project desirable.  The same logic carries through to SABER.  Again, the SABER contractor is not certain as to how much work will be accomplished, so if you can guarantee a higher profit for at least some of the work, that can make them agree to lower prices to reduce the overall cost of the SABER contract.</a:t>
            </a:r>
          </a:p>
          <a:p>
            <a:pPr>
              <a:lnSpc>
                <a:spcPct val="90000"/>
              </a:lnSpc>
            </a:pPr>
            <a:endParaRPr lang="en-US" sz="1200" b="0" baseline="0" dirty="0" smtClean="0">
              <a:latin typeface="Arial" charset="0"/>
            </a:endParaRPr>
          </a:p>
          <a:p>
            <a:pPr>
              <a:lnSpc>
                <a:spcPct val="90000"/>
              </a:lnSpc>
            </a:pPr>
            <a:r>
              <a:rPr lang="en-US" sz="1200" b="0" baseline="0" dirty="0" smtClean="0">
                <a:latin typeface="Arial" charset="0"/>
              </a:rPr>
              <a:t>If you are setting up a new SABER contract, and are thinking about band ranges, it would be wise to look at the history of requirements for your installation.  What was the total dollar amount of SABER work performed over the last 5 years?  10 years?  What average, or minimum, do you expect for the next 5 years?  This data is important to have when you consider creating these band ranges.  </a:t>
            </a:r>
            <a:endParaRPr lang="en-US" sz="1200" b="0" dirty="0" smtClean="0">
              <a:latin typeface="Arial" charset="0"/>
            </a:endParaRPr>
          </a:p>
          <a:p>
            <a:pPr>
              <a:lnSpc>
                <a:spcPct val="90000"/>
              </a:lnSpc>
            </a:pPr>
            <a:endParaRPr lang="en-US" sz="1200" b="1" dirty="0" smtClean="0">
              <a:latin typeface="Arial" charset="0"/>
            </a:endParaRPr>
          </a:p>
          <a:p>
            <a:pPr>
              <a:lnSpc>
                <a:spcPct val="90000"/>
              </a:lnSpc>
            </a:pPr>
            <a:r>
              <a:rPr lang="en-US" sz="1200" dirty="0" smtClean="0">
                <a:latin typeface="Arial" charset="0"/>
              </a:rPr>
              <a:t>“Typically, we expect proposed coefficients of less than 1 in a strong competitive market.  Experienced contractors will know this. Therefore, in this situation, a proposed coefficient of 1 or more might point to a flawed proposal or weak experience.  To aid in the analysis of proposed coefficients, the team should consider requesting a rationale for each coefficient.  “    These coefficients,</a:t>
            </a:r>
            <a:r>
              <a:rPr lang="en-US" sz="1200" baseline="0" dirty="0" smtClean="0">
                <a:latin typeface="Arial" charset="0"/>
              </a:rPr>
              <a:t> and the rationale a contractor has in proposing them, can be utilized as criteria to help select an appropriate contractor during the technical evaluation phase.  </a:t>
            </a:r>
            <a:endParaRPr lang="en-US" sz="1200" b="1" dirty="0" smtClean="0">
              <a:latin typeface="Arial" charset="0"/>
            </a:endParaRPr>
          </a:p>
          <a:p>
            <a:pPr>
              <a:lnSpc>
                <a:spcPct val="90000"/>
              </a:lnSpc>
              <a:buFontTx/>
              <a:buChar char="•"/>
            </a:pPr>
            <a:endParaRPr lang="en-US" sz="1200" dirty="0" smtClean="0">
              <a:latin typeface="Arial" charset="0"/>
            </a:endParaRPr>
          </a:p>
          <a:p>
            <a:pPr>
              <a:lnSpc>
                <a:spcPct val="90000"/>
              </a:lnSpc>
            </a:pPr>
            <a:endParaRPr lang="en-US" sz="1200" dirty="0" smtClean="0">
              <a:latin typeface="Arial" charset="0"/>
            </a:endParaRPr>
          </a:p>
        </p:txBody>
      </p:sp>
      <p:sp>
        <p:nvSpPr>
          <p:cNvPr id="2" name="Date Placeholder 1"/>
          <p:cNvSpPr>
            <a:spLocks noGrp="1"/>
          </p:cNvSpPr>
          <p:nvPr>
            <p:ph type="dt" idx="10"/>
          </p:nvPr>
        </p:nvSpPr>
        <p:spPr/>
        <p:txBody>
          <a:bodyPr/>
          <a:lstStyle/>
          <a:p>
            <a:pPr>
              <a:defRPr/>
            </a:pPr>
            <a:fld id="{96E0D546-F3A3-41DF-B3D5-24E0CB7BDBE2}" type="datetime1">
              <a:rPr lang="en-US" smtClean="0"/>
              <a:t>11/18/2015</a:t>
            </a:fld>
            <a:endParaRPr lang="en-US"/>
          </a:p>
        </p:txBody>
      </p:sp>
    </p:spTree>
    <p:extLst>
      <p:ext uri="{BB962C8B-B14F-4D97-AF65-F5344CB8AC3E}">
        <p14:creationId xmlns:p14="http://schemas.microsoft.com/office/powerpoint/2010/main" val="2388963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Rot="1" noChangeAspect="1" noChangeArrowheads="1" noTextEdit="1"/>
          </p:cNvSpPr>
          <p:nvPr>
            <p:ph type="sldImg"/>
          </p:nvPr>
        </p:nvSpPr>
        <p:spPr>
          <a:xfrm>
            <a:off x="514350" y="0"/>
            <a:ext cx="3270250" cy="2454275"/>
          </a:xfrm>
          <a:ln/>
        </p:spPr>
      </p:sp>
      <p:sp>
        <p:nvSpPr>
          <p:cNvPr id="49156" name="Rectangle 3"/>
          <p:cNvSpPr>
            <a:spLocks noGrp="1" noChangeArrowheads="1"/>
          </p:cNvSpPr>
          <p:nvPr>
            <p:ph type="body" idx="1"/>
          </p:nvPr>
        </p:nvSpPr>
        <p:spPr>
          <a:xfrm>
            <a:off x="0" y="2463914"/>
            <a:ext cx="7181022" cy="7199996"/>
          </a:xfrm>
          <a:noFill/>
          <a:ln/>
        </p:spPr>
        <p:txBody>
          <a:bodyPr/>
          <a:lstStyle/>
          <a:p>
            <a:r>
              <a:rPr lang="en-US" baseline="0" dirty="0" smtClean="0">
                <a:latin typeface="Arial" charset="0"/>
              </a:rPr>
              <a:t>Non Pre-Priced Items, or NPIs, or special line items that may come up in an individual Task Order that are not specified in the UPG.  You may come across an item that requires a special finish to make it more expensive (for example, a special high-end faucet or fixture in the bathroom of a Club – which costs more than a normal fixture specified in the UPG).  The cost of these can be negotiated and added to the contract for that specific Task Order (not automatically added to the entire contract).  You should only add the direct cost, will not include overhead/profit since that will still be taken into consideration with the coefficient.</a:t>
            </a:r>
          </a:p>
          <a:p>
            <a:endParaRPr lang="en-US" baseline="0" dirty="0" smtClean="0">
              <a:latin typeface="Arial" charset="0"/>
            </a:endParaRPr>
          </a:p>
          <a:p>
            <a:r>
              <a:rPr lang="en-US" baseline="0" dirty="0" smtClean="0">
                <a:latin typeface="Arial" charset="0"/>
              </a:rPr>
              <a:t>In the past, there used to be a limit that specified what percentage of the total TO that NPIs could be – this no longer exists.  However, the intent is still to keep them low – clearly we want to keep the UPG as our main source of pricing information and avoid other items that we have to negotiate every time.</a:t>
            </a:r>
          </a:p>
          <a:p>
            <a:endParaRPr lang="en-US" baseline="0" dirty="0" smtClean="0">
              <a:latin typeface="Arial" charset="0"/>
            </a:endParaRPr>
          </a:p>
          <a:p>
            <a:r>
              <a:rPr lang="en-US" baseline="0" dirty="0" smtClean="0">
                <a:latin typeface="Arial" charset="0"/>
              </a:rPr>
              <a:t>If you start to notice a lot of the same NPIs popping up, you should add them to the UPG when negotiating the next option year.  Once added, they are of course no longer considered NPIs.</a:t>
            </a:r>
            <a:endParaRPr lang="en-US" dirty="0" smtClean="0">
              <a:latin typeface="Arial" charset="0"/>
            </a:endParaRPr>
          </a:p>
          <a:p>
            <a:endParaRPr lang="en-US" dirty="0" smtClean="0">
              <a:latin typeface="Arial" charset="0"/>
            </a:endParaRPr>
          </a:p>
          <a:p>
            <a:endParaRPr lang="en-US" dirty="0" smtClean="0">
              <a:latin typeface="Arial" charset="0"/>
            </a:endParaRPr>
          </a:p>
          <a:p>
            <a:r>
              <a:rPr lang="en-US" dirty="0" smtClean="0">
                <a:latin typeface="Arial" charset="0"/>
              </a:rPr>
              <a:t>Q: why keep low?</a:t>
            </a:r>
          </a:p>
          <a:p>
            <a:r>
              <a:rPr lang="en-US" dirty="0" smtClean="0">
                <a:latin typeface="Arial" charset="0"/>
              </a:rPr>
              <a:t>A: NPI’s undermine competition</a:t>
            </a:r>
          </a:p>
          <a:p>
            <a:endParaRPr lang="en-US" dirty="0" smtClean="0">
              <a:latin typeface="Arial" charset="0"/>
            </a:endParaRPr>
          </a:p>
          <a:p>
            <a:r>
              <a:rPr lang="en-US" dirty="0" smtClean="0">
                <a:latin typeface="Arial" charset="0"/>
              </a:rPr>
              <a:t>Q: can you avoid NPI’s?</a:t>
            </a:r>
          </a:p>
          <a:p>
            <a:r>
              <a:rPr lang="en-US" dirty="0" smtClean="0">
                <a:latin typeface="Arial" charset="0"/>
              </a:rPr>
              <a:t>A: Sure if a combination of line items can accomplish same thing or a line item is similar enough</a:t>
            </a:r>
          </a:p>
        </p:txBody>
      </p:sp>
      <p:sp>
        <p:nvSpPr>
          <p:cNvPr id="2" name="Date Placeholder 1"/>
          <p:cNvSpPr>
            <a:spLocks noGrp="1"/>
          </p:cNvSpPr>
          <p:nvPr>
            <p:ph type="dt" idx="10"/>
          </p:nvPr>
        </p:nvSpPr>
        <p:spPr/>
        <p:txBody>
          <a:bodyPr/>
          <a:lstStyle/>
          <a:p>
            <a:pPr>
              <a:defRPr/>
            </a:pPr>
            <a:fld id="{62603D65-3265-4847-B6A0-569F39953876}" type="datetime1">
              <a:rPr lang="en-US" smtClean="0"/>
              <a:t>11/18/2015</a:t>
            </a:fld>
            <a:endParaRPr lang="en-US"/>
          </a:p>
        </p:txBody>
      </p:sp>
    </p:spTree>
    <p:extLst>
      <p:ext uri="{BB962C8B-B14F-4D97-AF65-F5344CB8AC3E}">
        <p14:creationId xmlns:p14="http://schemas.microsoft.com/office/powerpoint/2010/main" val="1645543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5"/>
          <p:cNvSpPr>
            <a:spLocks noGrp="1" noChangeArrowheads="1"/>
          </p:cNvSpPr>
          <p:nvPr>
            <p:ph type="sldNum" sz="quarter" idx="4294967295"/>
          </p:nvPr>
        </p:nvSpPr>
        <p:spPr bwMode="auto">
          <a:xfrm>
            <a:off x="3761934" y="8986414"/>
            <a:ext cx="3165073" cy="482556"/>
          </a:xfrm>
          <a:prstGeom prst="rect">
            <a:avLst/>
          </a:prstGeom>
          <a:noFill/>
          <a:ln>
            <a:miter lim="800000"/>
            <a:headEnd/>
            <a:tailEnd/>
          </a:ln>
        </p:spPr>
        <p:txBody>
          <a:bodyPr lIns="95006" tIns="47503" rIns="95006" bIns="47503"/>
          <a:lstStyle/>
          <a:p>
            <a:pPr defTabSz="890588"/>
            <a:r>
              <a:rPr lang="en-US"/>
              <a:t>Page # - </a:t>
            </a:r>
            <a:fld id="{6AC0091F-51D2-48CF-8C48-1B547421F609}" type="slidenum">
              <a:rPr lang="en-US"/>
              <a:pPr defTabSz="890588"/>
              <a:t>11</a:t>
            </a:fld>
            <a:endParaRPr lang="en-US"/>
          </a:p>
        </p:txBody>
      </p:sp>
      <p:sp>
        <p:nvSpPr>
          <p:cNvPr id="50180" name="Rectangle 2"/>
          <p:cNvSpPr>
            <a:spLocks noGrp="1" noRot="1" noChangeAspect="1" noChangeArrowheads="1" noTextEdit="1"/>
          </p:cNvSpPr>
          <p:nvPr>
            <p:ph type="sldImg"/>
          </p:nvPr>
        </p:nvSpPr>
        <p:spPr>
          <a:xfrm>
            <a:off x="3227388" y="536575"/>
            <a:ext cx="3270250" cy="2454275"/>
          </a:xfrm>
          <a:ln/>
        </p:spPr>
      </p:sp>
      <p:sp>
        <p:nvSpPr>
          <p:cNvPr id="50181" name="Rectangle 3"/>
          <p:cNvSpPr>
            <a:spLocks noGrp="1" noChangeArrowheads="1"/>
          </p:cNvSpPr>
          <p:nvPr>
            <p:ph type="body" idx="1"/>
          </p:nvPr>
        </p:nvSpPr>
        <p:spPr>
          <a:xfrm>
            <a:off x="956847" y="3069507"/>
            <a:ext cx="5625757" cy="5868971"/>
          </a:xfrm>
          <a:noFill/>
          <a:ln/>
        </p:spPr>
        <p:txBody>
          <a:bodyPr/>
          <a:lstStyle/>
          <a:p>
            <a:r>
              <a:rPr lang="en-US" dirty="0" smtClean="0">
                <a:latin typeface="Arial" charset="0"/>
              </a:rPr>
              <a:t>Another</a:t>
            </a:r>
            <a:r>
              <a:rPr lang="en-US" baseline="0" dirty="0" smtClean="0">
                <a:latin typeface="Arial" charset="0"/>
              </a:rPr>
              <a:t> item to define is liquidated damages.</a:t>
            </a:r>
            <a:endParaRPr lang="en-US" dirty="0" smtClean="0">
              <a:latin typeface="Arial" charset="0"/>
            </a:endParaRPr>
          </a:p>
          <a:p>
            <a:endParaRPr lang="en-US" dirty="0" smtClean="0">
              <a:latin typeface="Arial" charset="0"/>
            </a:endParaRPr>
          </a:p>
          <a:p>
            <a:r>
              <a:rPr lang="en-US" dirty="0" smtClean="0">
                <a:latin typeface="Arial" charset="0"/>
              </a:rPr>
              <a:t>Each delivery or</a:t>
            </a:r>
            <a:r>
              <a:rPr lang="en-US" baseline="0" dirty="0" smtClean="0">
                <a:latin typeface="Arial" charset="0"/>
              </a:rPr>
              <a:t> task order should have an agreed upon schedule, or time frame for it to be completed.  If the contractor does not finish on time, liquidated damages may be assessed.</a:t>
            </a:r>
          </a:p>
          <a:p>
            <a:endParaRPr lang="en-US" baseline="0" dirty="0" smtClean="0">
              <a:latin typeface="Arial" charset="0"/>
            </a:endParaRPr>
          </a:p>
          <a:p>
            <a:r>
              <a:rPr lang="en-US" baseline="0" dirty="0" smtClean="0">
                <a:latin typeface="Arial" charset="0"/>
              </a:rPr>
              <a:t>LDs provide a way for us as the government to be compensated (via money or materials) for lost time or productivity if a project does not finish on time.  They are not intended to be a fine for the contractor to punish them for finishing late.  We have to be able to quantify, and have it specified in each TO, what LDs will be in the contract documents.</a:t>
            </a:r>
          </a:p>
          <a:p>
            <a:endParaRPr lang="en-US" baseline="0" dirty="0" smtClean="0">
              <a:latin typeface="Arial" charset="0"/>
            </a:endParaRPr>
          </a:p>
          <a:p>
            <a:r>
              <a:rPr lang="en-US" baseline="0" dirty="0" smtClean="0">
                <a:latin typeface="Arial" charset="0"/>
              </a:rPr>
              <a:t>What are some examples of LDs?</a:t>
            </a:r>
          </a:p>
          <a:p>
            <a:endParaRPr lang="en-US" baseline="0" dirty="0" smtClean="0">
              <a:latin typeface="Arial" charset="0"/>
            </a:endParaRPr>
          </a:p>
          <a:p>
            <a:r>
              <a:rPr lang="en-US" baseline="0" dirty="0" smtClean="0">
                <a:latin typeface="Arial" charset="0"/>
              </a:rPr>
              <a:t>A popular thing that you should always have involves reimbursement for project management personnel.  You as the project inspector, the contracting officer, and other government personnel working to manage the SABER project have to spend additional man-hours if the project goes longer than anticipated.  You can estimate this value per day, and assess that as liquidated damages for each day the contractor is late.</a:t>
            </a:r>
          </a:p>
          <a:p>
            <a:endParaRPr lang="en-US" baseline="0" dirty="0" smtClean="0">
              <a:latin typeface="Arial" charset="0"/>
            </a:endParaRPr>
          </a:p>
          <a:p>
            <a:r>
              <a:rPr lang="en-US" baseline="0" dirty="0" smtClean="0">
                <a:latin typeface="Arial" charset="0"/>
              </a:rPr>
              <a:t>For the most part, this is the only type of liquidated damage that I have seen for CE projects.  But there are others that we can assess with the permission of a contracting officer. </a:t>
            </a:r>
          </a:p>
          <a:p>
            <a:endParaRPr lang="en-US" baseline="0" dirty="0" smtClean="0">
              <a:latin typeface="Arial" charset="0"/>
            </a:endParaRPr>
          </a:p>
          <a:p>
            <a:r>
              <a:rPr lang="en-US" baseline="0" dirty="0" smtClean="0">
                <a:latin typeface="Arial" charset="0"/>
              </a:rPr>
              <a:t>For example, suppose we are remodeling some rooms at the Inn at our base.  Force Support Squadron is expecting them to all be completed when the project is scheduled to end.  If they are not, they will have to send personnel to off-base lodging, which will cost additional money for the government.  You could specify that every day that the contractor is late, they will be responsible for paying the extra costs associated with providing off-base lodging to those personnel.</a:t>
            </a:r>
          </a:p>
          <a:p>
            <a:endParaRPr lang="en-US" baseline="0" dirty="0" smtClean="0">
              <a:latin typeface="Arial" charset="0"/>
            </a:endParaRPr>
          </a:p>
          <a:p>
            <a:r>
              <a:rPr lang="en-US" baseline="0" dirty="0" smtClean="0">
                <a:latin typeface="Arial" charset="0"/>
              </a:rPr>
              <a:t>As you can see, this is more difficult because you have to think about those second/third order effects.  Another difficult thing with this is that you should identify these types of issues up-front for each Task Order – not when the contractor becomes late.  I encourage you to spend some time doing this, in order to be better stewards of taxpayer dollars.  </a:t>
            </a:r>
            <a:endParaRPr lang="en-US" dirty="0" smtClean="0">
              <a:latin typeface="Arial" charset="0"/>
            </a:endParaRPr>
          </a:p>
        </p:txBody>
      </p:sp>
      <p:sp>
        <p:nvSpPr>
          <p:cNvPr id="2" name="Date Placeholder 1"/>
          <p:cNvSpPr>
            <a:spLocks noGrp="1"/>
          </p:cNvSpPr>
          <p:nvPr>
            <p:ph type="dt" idx="10"/>
          </p:nvPr>
        </p:nvSpPr>
        <p:spPr/>
        <p:txBody>
          <a:bodyPr/>
          <a:lstStyle/>
          <a:p>
            <a:pPr>
              <a:defRPr/>
            </a:pPr>
            <a:fld id="{A2BC9CB9-9E17-45BB-B81E-D445354BF1DB}" type="datetime1">
              <a:rPr lang="en-US" smtClean="0"/>
              <a:t>11/18/2015</a:t>
            </a:fld>
            <a:endParaRPr lang="en-US"/>
          </a:p>
        </p:txBody>
      </p:sp>
    </p:spTree>
    <p:extLst>
      <p:ext uri="{BB962C8B-B14F-4D97-AF65-F5344CB8AC3E}">
        <p14:creationId xmlns:p14="http://schemas.microsoft.com/office/powerpoint/2010/main" val="21679316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0178" name="Line 2"/>
          <p:cNvSpPr>
            <a:spLocks noChangeShapeType="1"/>
          </p:cNvSpPr>
          <p:nvPr/>
        </p:nvSpPr>
        <p:spPr bwMode="auto">
          <a:xfrm>
            <a:off x="381000" y="6451600"/>
            <a:ext cx="8382000" cy="0"/>
          </a:xfrm>
          <a:prstGeom prst="line">
            <a:avLst/>
          </a:prstGeom>
          <a:noFill/>
          <a:ln w="57150">
            <a:solidFill>
              <a:srgbClr val="0C2D83"/>
            </a:solidFill>
            <a:round/>
            <a:headEnd/>
            <a:tailEnd/>
          </a:ln>
          <a:effectLst/>
        </p:spPr>
        <p:txBody>
          <a:bodyPr wrap="none" anchor="ctr"/>
          <a:lstStyle/>
          <a:p>
            <a:pPr algn="ctr" eaLnBrk="0" hangingPunct="0"/>
            <a:endParaRPr lang="en-US" sz="1400" b="0" dirty="0">
              <a:solidFill>
                <a:srgbClr val="000000"/>
              </a:solidFill>
              <a:latin typeface="Arial"/>
              <a:cs typeface="Arial" charset="0"/>
            </a:endParaRPr>
          </a:p>
        </p:txBody>
      </p:sp>
      <p:sp>
        <p:nvSpPr>
          <p:cNvPr id="50179" name="Text Box 3"/>
          <p:cNvSpPr txBox="1">
            <a:spLocks noChangeArrowheads="1"/>
          </p:cNvSpPr>
          <p:nvPr/>
        </p:nvSpPr>
        <p:spPr bwMode="auto">
          <a:xfrm>
            <a:off x="1295400" y="1233488"/>
            <a:ext cx="6553200" cy="400110"/>
          </a:xfrm>
          <a:prstGeom prst="rect">
            <a:avLst/>
          </a:prstGeom>
          <a:noFill/>
          <a:ln w="9525">
            <a:noFill/>
            <a:miter lim="800000"/>
            <a:headEnd/>
            <a:tailEnd/>
          </a:ln>
          <a:effectLst/>
        </p:spPr>
        <p:txBody>
          <a:bodyPr>
            <a:spAutoFit/>
          </a:bodyPr>
          <a:lstStyle/>
          <a:p>
            <a:pPr algn="ctr" eaLnBrk="0" hangingPunct="0">
              <a:spcBef>
                <a:spcPct val="50000"/>
              </a:spcBef>
              <a:defRPr/>
            </a:pPr>
            <a:r>
              <a:rPr lang="en-US" sz="2000" i="1" dirty="0">
                <a:solidFill>
                  <a:srgbClr val="000000"/>
                </a:solidFill>
                <a:latin typeface="Century Schoolbook" pitchFamily="18" charset="0"/>
                <a:cs typeface="Arial" charset="0"/>
              </a:rPr>
              <a:t>R e a d y  T o  G o … A t  5 0  B e l o w</a:t>
            </a:r>
          </a:p>
        </p:txBody>
      </p:sp>
      <p:sp>
        <p:nvSpPr>
          <p:cNvPr id="50181" name="Line 5"/>
          <p:cNvSpPr>
            <a:spLocks noChangeShapeType="1"/>
          </p:cNvSpPr>
          <p:nvPr/>
        </p:nvSpPr>
        <p:spPr bwMode="auto">
          <a:xfrm>
            <a:off x="381000" y="1231900"/>
            <a:ext cx="8382000" cy="0"/>
          </a:xfrm>
          <a:prstGeom prst="line">
            <a:avLst/>
          </a:prstGeom>
          <a:noFill/>
          <a:ln w="57150">
            <a:solidFill>
              <a:srgbClr val="0C2D83"/>
            </a:solidFill>
            <a:round/>
            <a:headEnd/>
            <a:tailEnd/>
          </a:ln>
          <a:effectLst/>
        </p:spPr>
        <p:txBody>
          <a:bodyPr wrap="none" anchor="ctr"/>
          <a:lstStyle/>
          <a:p>
            <a:pPr algn="ctr" eaLnBrk="0" hangingPunct="0"/>
            <a:endParaRPr lang="en-US" sz="1400" b="0" dirty="0">
              <a:solidFill>
                <a:srgbClr val="000000"/>
              </a:solidFill>
              <a:latin typeface="Arial"/>
              <a:cs typeface="Arial" charset="0"/>
            </a:endParaRPr>
          </a:p>
        </p:txBody>
      </p:sp>
      <p:sp>
        <p:nvSpPr>
          <p:cNvPr id="50182" name="Rectangle 6"/>
          <p:cNvSpPr>
            <a:spLocks noGrp="1" noChangeArrowheads="1"/>
          </p:cNvSpPr>
          <p:nvPr>
            <p:ph type="dt" sz="half" idx="2"/>
          </p:nvPr>
        </p:nvSpPr>
        <p:spPr/>
        <p:txBody>
          <a:bodyPr/>
          <a:lstStyle>
            <a:lvl1pPr>
              <a:defRPr/>
            </a:lvl1pPr>
          </a:lstStyle>
          <a:p>
            <a:r>
              <a:rPr lang="en-US" dirty="0"/>
              <a:t>As of: </a:t>
            </a:r>
          </a:p>
        </p:txBody>
      </p:sp>
      <p:sp>
        <p:nvSpPr>
          <p:cNvPr id="50183" name="Rectangle 7"/>
          <p:cNvSpPr>
            <a:spLocks noGrp="1" noChangeArrowheads="1"/>
          </p:cNvSpPr>
          <p:nvPr>
            <p:ph type="sldNum" sz="quarter" idx="4"/>
          </p:nvPr>
        </p:nvSpPr>
        <p:spPr/>
        <p:txBody>
          <a:bodyPr/>
          <a:lstStyle>
            <a:lvl1pPr>
              <a:defRPr/>
            </a:lvl1pPr>
          </a:lstStyle>
          <a:p>
            <a:fld id="{E46CCBC0-CDA0-46CA-8C36-E8426316FAE0}" type="slidenum">
              <a:rPr lang="en-US"/>
              <a:pPr/>
              <a:t>‹#›</a:t>
            </a:fld>
            <a:endParaRPr lang="en-US" dirty="0">
              <a:solidFill>
                <a:srgbClr val="808080"/>
              </a:solidFill>
            </a:endParaRPr>
          </a:p>
        </p:txBody>
      </p:sp>
      <p:sp>
        <p:nvSpPr>
          <p:cNvPr id="50190" name="Text Box 14"/>
          <p:cNvSpPr txBox="1">
            <a:spLocks noChangeArrowheads="1"/>
          </p:cNvSpPr>
          <p:nvPr/>
        </p:nvSpPr>
        <p:spPr bwMode="auto">
          <a:xfrm>
            <a:off x="393700" y="500063"/>
            <a:ext cx="8382000" cy="646331"/>
          </a:xfrm>
          <a:prstGeom prst="rect">
            <a:avLst/>
          </a:prstGeom>
          <a:noFill/>
          <a:ln w="9525">
            <a:noFill/>
            <a:miter lim="800000"/>
            <a:headEnd/>
            <a:tailEnd/>
          </a:ln>
          <a:effectLst/>
        </p:spPr>
        <p:txBody>
          <a:bodyPr wrap="square">
            <a:spAutoFit/>
          </a:bodyPr>
          <a:lstStyle/>
          <a:p>
            <a:pPr algn="ctr" eaLnBrk="0" hangingPunct="0"/>
            <a:r>
              <a:rPr lang="en-US" i="1" dirty="0">
                <a:solidFill>
                  <a:srgbClr val="000000"/>
                </a:solidFill>
                <a:latin typeface="Arial"/>
                <a:cs typeface="Arial" charset="0"/>
              </a:rPr>
              <a:t>Eielson Air Force Base</a:t>
            </a:r>
          </a:p>
        </p:txBody>
      </p:sp>
      <p:sp>
        <p:nvSpPr>
          <p:cNvPr id="50191" name="Rectangle 15"/>
          <p:cNvSpPr>
            <a:spLocks noGrp="1" noChangeArrowheads="1"/>
          </p:cNvSpPr>
          <p:nvPr>
            <p:ph type="ctrTitle"/>
          </p:nvPr>
        </p:nvSpPr>
        <p:spPr>
          <a:xfrm>
            <a:off x="328613" y="1962150"/>
            <a:ext cx="8486775" cy="1600200"/>
          </a:xfrm>
        </p:spPr>
        <p:txBody>
          <a:bodyPr/>
          <a:lstStyle>
            <a:lvl1pPr>
              <a:defRPr sz="4400" i="0"/>
            </a:lvl1pPr>
          </a:lstStyle>
          <a:p>
            <a:r>
              <a:rPr lang="en-US"/>
              <a:t>Click to edit Master title style</a:t>
            </a:r>
          </a:p>
        </p:txBody>
      </p:sp>
      <p:sp>
        <p:nvSpPr>
          <p:cNvPr id="11" name="Text Box 1029"/>
          <p:cNvSpPr txBox="1">
            <a:spLocks noChangeArrowheads="1"/>
          </p:cNvSpPr>
          <p:nvPr userDrawn="1"/>
        </p:nvSpPr>
        <p:spPr bwMode="auto">
          <a:xfrm>
            <a:off x="1295400" y="6491288"/>
            <a:ext cx="6553200" cy="336550"/>
          </a:xfrm>
          <a:prstGeom prst="rect">
            <a:avLst/>
          </a:prstGeom>
          <a:noFill/>
          <a:ln w="9525">
            <a:noFill/>
            <a:miter lim="800000"/>
            <a:headEnd/>
            <a:tailEnd/>
          </a:ln>
          <a:effectLst/>
        </p:spPr>
        <p:txBody>
          <a:bodyPr>
            <a:spAutoFit/>
          </a:bodyPr>
          <a:lstStyle/>
          <a:p>
            <a:pPr algn="ctr" eaLnBrk="0" hangingPunct="0">
              <a:spcBef>
                <a:spcPct val="50000"/>
              </a:spcBef>
            </a:pPr>
            <a:r>
              <a:rPr lang="en-US" sz="1600" i="1" dirty="0">
                <a:solidFill>
                  <a:srgbClr val="000000"/>
                </a:solidFill>
                <a:latin typeface="Century Schoolbook" pitchFamily="18" charset="0"/>
                <a:cs typeface="Arial" charset="0"/>
              </a:rPr>
              <a:t>P r e p a r e  -  D e p l o y  -  E n a b l e</a:t>
            </a:r>
          </a:p>
        </p:txBody>
      </p:sp>
      <p:pic>
        <p:nvPicPr>
          <p:cNvPr id="2050" name="Picture 2" descr="Z:\354 FW-Staff\CAG\CAG Notes\Continuity\fw 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3673" y="3898126"/>
            <a:ext cx="2507964" cy="23580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Documents and Settings\daniel.williams1\My Documents\HO\ZZZ - Old HO Files\HO 2\unit emblems 3\unit emblems 2\354 MSG\354 ces\CES.gif"/>
          <p:cNvPicPr/>
          <p:nvPr userDrawn="1"/>
        </p:nvPicPr>
        <p:blipFill>
          <a:blip r:embed="rId3" cstate="print"/>
          <a:srcRect/>
          <a:stretch>
            <a:fillRect/>
          </a:stretch>
        </p:blipFill>
        <p:spPr bwMode="auto">
          <a:xfrm>
            <a:off x="6459886" y="3869550"/>
            <a:ext cx="2315814" cy="2423471"/>
          </a:xfrm>
          <a:prstGeom prst="rect">
            <a:avLst/>
          </a:prstGeom>
          <a:noFill/>
          <a:ln w="9525">
            <a:noFill/>
            <a:miter lim="800000"/>
            <a:headEnd/>
            <a:tailEnd/>
          </a:ln>
        </p:spPr>
      </p:pic>
    </p:spTree>
    <p:extLst>
      <p:ext uri="{BB962C8B-B14F-4D97-AF65-F5344CB8AC3E}">
        <p14:creationId xmlns:p14="http://schemas.microsoft.com/office/powerpoint/2010/main" val="4214607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3700" y="76200"/>
            <a:ext cx="58039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dirty="0"/>
              <a:t>As of: </a:t>
            </a:r>
          </a:p>
        </p:txBody>
      </p:sp>
      <p:sp>
        <p:nvSpPr>
          <p:cNvPr id="5" name="Slide Number Placeholder 4"/>
          <p:cNvSpPr>
            <a:spLocks noGrp="1"/>
          </p:cNvSpPr>
          <p:nvPr>
            <p:ph type="sldNum" sz="quarter" idx="11"/>
          </p:nvPr>
        </p:nvSpPr>
        <p:spPr/>
        <p:txBody>
          <a:bodyPr/>
          <a:lstStyle>
            <a:lvl1pPr>
              <a:defRPr/>
            </a:lvl1pPr>
          </a:lstStyle>
          <a:p>
            <a:fld id="{B6D45C9A-0873-43BC-90E1-426E29213D55}" type="slidenum">
              <a:rPr lang="en-US"/>
              <a:pPr/>
              <a:t>‹#›</a:t>
            </a:fld>
            <a:endParaRPr lang="en-US" dirty="0">
              <a:solidFill>
                <a:srgbClr val="808080"/>
              </a:solidFill>
            </a:endParaRPr>
          </a:p>
        </p:txBody>
      </p:sp>
    </p:spTree>
    <p:extLst>
      <p:ext uri="{BB962C8B-B14F-4D97-AF65-F5344CB8AC3E}">
        <p14:creationId xmlns:p14="http://schemas.microsoft.com/office/powerpoint/2010/main" val="4145295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63700" y="76200"/>
            <a:ext cx="580644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76225" y="1504950"/>
            <a:ext cx="4122738" cy="4743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1363" y="1504950"/>
            <a:ext cx="4122737" cy="4743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1"/>
          </p:nvPr>
        </p:nvSpPr>
        <p:spPr/>
        <p:txBody>
          <a:bodyPr/>
          <a:lstStyle>
            <a:lvl1pPr>
              <a:defRPr/>
            </a:lvl1pPr>
          </a:lstStyle>
          <a:p>
            <a:fld id="{DA8D15BB-6B29-4F1D-8AB2-8977AFA55332}" type="slidenum">
              <a:rPr lang="en-US"/>
              <a:pPr/>
              <a:t>‹#›</a:t>
            </a:fld>
            <a:endParaRPr lang="en-US" dirty="0">
              <a:solidFill>
                <a:srgbClr val="808080"/>
              </a:solidFill>
            </a:endParaRPr>
          </a:p>
        </p:txBody>
      </p:sp>
    </p:spTree>
    <p:extLst>
      <p:ext uri="{BB962C8B-B14F-4D97-AF65-F5344CB8AC3E}">
        <p14:creationId xmlns:p14="http://schemas.microsoft.com/office/powerpoint/2010/main" val="282826557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63700" y="76200"/>
            <a:ext cx="5806440" cy="1143000"/>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r>
              <a:rPr lang="en-US" dirty="0"/>
              <a:t>As of: </a:t>
            </a:r>
          </a:p>
        </p:txBody>
      </p:sp>
      <p:sp>
        <p:nvSpPr>
          <p:cNvPr id="4" name="Slide Number Placeholder 3"/>
          <p:cNvSpPr>
            <a:spLocks noGrp="1"/>
          </p:cNvSpPr>
          <p:nvPr>
            <p:ph type="sldNum" sz="quarter" idx="11"/>
          </p:nvPr>
        </p:nvSpPr>
        <p:spPr/>
        <p:txBody>
          <a:bodyPr/>
          <a:lstStyle>
            <a:lvl1pPr>
              <a:defRPr/>
            </a:lvl1pPr>
          </a:lstStyle>
          <a:p>
            <a:fld id="{0EB2CFFB-EE2B-41FF-9292-088A583D788B}" type="slidenum">
              <a:rPr lang="en-US"/>
              <a:pPr/>
              <a:t>‹#›</a:t>
            </a:fld>
            <a:endParaRPr lang="en-US" dirty="0">
              <a:solidFill>
                <a:srgbClr val="808080"/>
              </a:solidFill>
            </a:endParaRPr>
          </a:p>
        </p:txBody>
      </p:sp>
      <p:sp>
        <p:nvSpPr>
          <p:cNvPr id="5" name="TextBox 4"/>
          <p:cNvSpPr txBox="1"/>
          <p:nvPr userDrawn="1"/>
        </p:nvSpPr>
        <p:spPr>
          <a:xfrm>
            <a:off x="1" y="6523630"/>
            <a:ext cx="2142698" cy="307777"/>
          </a:xfrm>
          <a:prstGeom prst="rect">
            <a:avLst/>
          </a:prstGeom>
          <a:noFill/>
        </p:spPr>
        <p:txBody>
          <a:bodyPr wrap="square" rtlCol="0">
            <a:spAutoFit/>
          </a:bodyPr>
          <a:lstStyle/>
          <a:p>
            <a:pPr algn="ctr" eaLnBrk="0" hangingPunct="0"/>
            <a:r>
              <a:rPr lang="en-US" sz="1400" b="0" dirty="0">
                <a:solidFill>
                  <a:srgbClr val="00B050"/>
                </a:solidFill>
                <a:latin typeface="Arial"/>
                <a:cs typeface="Arial" charset="0"/>
              </a:rPr>
              <a:t>UNCLASSIFIED//FOUO</a:t>
            </a:r>
          </a:p>
        </p:txBody>
      </p:sp>
    </p:spTree>
    <p:extLst>
      <p:ext uri="{BB962C8B-B14F-4D97-AF65-F5344CB8AC3E}">
        <p14:creationId xmlns:p14="http://schemas.microsoft.com/office/powerpoint/2010/main" val="4026891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lvl1pPr>
          </a:lstStyle>
          <a:p>
            <a:fld id="{28422CAC-D9E5-412D-A07A-E503CDC391E8}" type="slidenum">
              <a:rPr lang="en-US"/>
              <a:pPr/>
              <a:t>‹#›</a:t>
            </a:fld>
            <a:endParaRPr lang="en-US" dirty="0">
              <a:solidFill>
                <a:srgbClr val="808080"/>
              </a:solidFill>
            </a:endParaRPr>
          </a:p>
        </p:txBody>
      </p:sp>
    </p:spTree>
    <p:extLst>
      <p:ext uri="{BB962C8B-B14F-4D97-AF65-F5344CB8AC3E}">
        <p14:creationId xmlns:p14="http://schemas.microsoft.com/office/powerpoint/2010/main" val="47005741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9155" name="Rectangle 1027"/>
          <p:cNvSpPr>
            <a:spLocks noGrp="1" noChangeArrowheads="1"/>
          </p:cNvSpPr>
          <p:nvPr>
            <p:ph type="dt" sz="half" idx="2"/>
          </p:nvPr>
        </p:nvSpPr>
        <p:spPr bwMode="auto">
          <a:xfrm>
            <a:off x="0" y="6524625"/>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969696"/>
                </a:solidFill>
              </a:defRPr>
            </a:lvl1pPr>
          </a:lstStyle>
          <a:p>
            <a:pPr eaLnBrk="0" hangingPunct="0"/>
            <a:r>
              <a:rPr lang="en-US" b="0" dirty="0">
                <a:latin typeface="Arial"/>
                <a:cs typeface="Arial" charset="0"/>
              </a:rPr>
              <a:t>As of: </a:t>
            </a:r>
          </a:p>
        </p:txBody>
      </p:sp>
      <p:sp>
        <p:nvSpPr>
          <p:cNvPr id="49156" name="Rectangle 1028"/>
          <p:cNvSpPr>
            <a:spLocks noGrp="1" noChangeArrowheads="1"/>
          </p:cNvSpPr>
          <p:nvPr>
            <p:ph type="sldNum" sz="quarter" idx="4"/>
          </p:nvPr>
        </p:nvSpPr>
        <p:spPr bwMode="auto">
          <a:xfrm>
            <a:off x="7988300" y="6524625"/>
            <a:ext cx="1143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969696"/>
                </a:solidFill>
              </a:defRPr>
            </a:lvl1pPr>
          </a:lstStyle>
          <a:p>
            <a:pPr eaLnBrk="0" hangingPunct="0"/>
            <a:fld id="{88922266-1F69-4F81-BE28-3970097BEC63}" type="slidenum">
              <a:rPr lang="en-US" b="0">
                <a:latin typeface="Arial"/>
                <a:cs typeface="Arial" charset="0"/>
              </a:rPr>
              <a:pPr eaLnBrk="0" hangingPunct="0"/>
              <a:t>‹#›</a:t>
            </a:fld>
            <a:endParaRPr lang="en-US" b="0" dirty="0">
              <a:solidFill>
                <a:srgbClr val="808080"/>
              </a:solidFill>
              <a:latin typeface="Arial"/>
              <a:cs typeface="Arial" charset="0"/>
            </a:endParaRPr>
          </a:p>
        </p:txBody>
      </p:sp>
      <p:sp>
        <p:nvSpPr>
          <p:cNvPr id="49157" name="Text Box 1029"/>
          <p:cNvSpPr txBox="1">
            <a:spLocks noChangeArrowheads="1"/>
          </p:cNvSpPr>
          <p:nvPr/>
        </p:nvSpPr>
        <p:spPr bwMode="auto">
          <a:xfrm>
            <a:off x="1295400" y="6491288"/>
            <a:ext cx="6553200" cy="336550"/>
          </a:xfrm>
          <a:prstGeom prst="rect">
            <a:avLst/>
          </a:prstGeom>
          <a:noFill/>
          <a:ln w="9525">
            <a:noFill/>
            <a:miter lim="800000"/>
            <a:headEnd/>
            <a:tailEnd/>
          </a:ln>
          <a:effectLst/>
        </p:spPr>
        <p:txBody>
          <a:bodyPr>
            <a:spAutoFit/>
          </a:bodyPr>
          <a:lstStyle/>
          <a:p>
            <a:pPr algn="ctr" eaLnBrk="0" hangingPunct="0">
              <a:spcBef>
                <a:spcPct val="50000"/>
              </a:spcBef>
            </a:pPr>
            <a:r>
              <a:rPr lang="en-US" sz="1600" i="1" dirty="0">
                <a:solidFill>
                  <a:srgbClr val="000000"/>
                </a:solidFill>
                <a:latin typeface="Century Schoolbook" pitchFamily="18" charset="0"/>
                <a:cs typeface="Arial" charset="0"/>
              </a:rPr>
              <a:t>P r e p a r e  -  D e p l o y  -  E n a b l e</a:t>
            </a:r>
          </a:p>
        </p:txBody>
      </p:sp>
      <p:sp>
        <p:nvSpPr>
          <p:cNvPr id="49158" name="Rectangle 1030"/>
          <p:cNvSpPr>
            <a:spLocks noGrp="1" noChangeArrowheads="1"/>
          </p:cNvSpPr>
          <p:nvPr>
            <p:ph type="title"/>
          </p:nvPr>
        </p:nvSpPr>
        <p:spPr bwMode="auto">
          <a:xfrm>
            <a:off x="1663700" y="76200"/>
            <a:ext cx="580644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49163" name="Line 1035"/>
          <p:cNvSpPr>
            <a:spLocks noChangeShapeType="1"/>
          </p:cNvSpPr>
          <p:nvPr/>
        </p:nvSpPr>
        <p:spPr bwMode="auto">
          <a:xfrm>
            <a:off x="381000" y="6451600"/>
            <a:ext cx="8382000" cy="0"/>
          </a:xfrm>
          <a:prstGeom prst="line">
            <a:avLst/>
          </a:prstGeom>
          <a:noFill/>
          <a:ln w="57150">
            <a:solidFill>
              <a:srgbClr val="0C2D83"/>
            </a:solidFill>
            <a:round/>
            <a:headEnd/>
            <a:tailEnd/>
          </a:ln>
          <a:effectLst/>
        </p:spPr>
        <p:txBody>
          <a:bodyPr wrap="none" anchor="ctr"/>
          <a:lstStyle/>
          <a:p>
            <a:pPr algn="ctr" eaLnBrk="0" hangingPunct="0"/>
            <a:endParaRPr lang="en-US" sz="1400" b="0" dirty="0">
              <a:solidFill>
                <a:srgbClr val="000000"/>
              </a:solidFill>
              <a:latin typeface="Arial"/>
              <a:cs typeface="Arial" charset="0"/>
            </a:endParaRPr>
          </a:p>
        </p:txBody>
      </p:sp>
      <p:sp>
        <p:nvSpPr>
          <p:cNvPr id="49164" name="Line 1036"/>
          <p:cNvSpPr>
            <a:spLocks noChangeShapeType="1"/>
          </p:cNvSpPr>
          <p:nvPr/>
        </p:nvSpPr>
        <p:spPr bwMode="auto">
          <a:xfrm>
            <a:off x="381000" y="1231900"/>
            <a:ext cx="8382000" cy="0"/>
          </a:xfrm>
          <a:prstGeom prst="line">
            <a:avLst/>
          </a:prstGeom>
          <a:noFill/>
          <a:ln w="57150">
            <a:solidFill>
              <a:srgbClr val="0C2D83"/>
            </a:solidFill>
            <a:round/>
            <a:headEnd/>
            <a:tailEnd/>
          </a:ln>
          <a:effectLst/>
        </p:spPr>
        <p:txBody>
          <a:bodyPr wrap="none" anchor="ctr"/>
          <a:lstStyle/>
          <a:p>
            <a:pPr algn="ctr" eaLnBrk="0" hangingPunct="0"/>
            <a:endParaRPr lang="en-US" sz="1400" b="0" dirty="0">
              <a:solidFill>
                <a:srgbClr val="000000"/>
              </a:solidFill>
              <a:latin typeface="Arial"/>
              <a:cs typeface="Arial" charset="0"/>
            </a:endParaRPr>
          </a:p>
        </p:txBody>
      </p:sp>
      <p:sp>
        <p:nvSpPr>
          <p:cNvPr id="49168" name="Rectangle 1040"/>
          <p:cNvSpPr>
            <a:spLocks noGrp="1" noChangeArrowheads="1"/>
          </p:cNvSpPr>
          <p:nvPr>
            <p:ph type="body" idx="1"/>
          </p:nvPr>
        </p:nvSpPr>
        <p:spPr bwMode="auto">
          <a:xfrm>
            <a:off x="276225" y="1504950"/>
            <a:ext cx="8397875" cy="4743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0"/>
            <a:r>
              <a:rPr lang="en-US" smtClean="0"/>
              <a:t>2nd Bullet</a:t>
            </a:r>
          </a:p>
        </p:txBody>
      </p:sp>
      <p:pic>
        <p:nvPicPr>
          <p:cNvPr id="3074" name="Picture 2" descr="Z:\354 FW-Staff\CAG\CAG Notes\Continuity\fw logo.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63819" y="113775"/>
            <a:ext cx="1121571" cy="105452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620001" y="91971"/>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9601725"/>
      </p:ext>
    </p:extLst>
  </p:cSld>
  <p:clrMap bg1="lt1" tx1="dk1" bg2="lt2" tx2="dk2" accent1="accent1" accent2="accent2" accent3="accent3" accent4="accent4" accent5="accent5" accent6="accent6" hlink="hlink" folHlink="folHlink"/>
  <p:sldLayoutIdLst>
    <p:sldLayoutId id="2147497387" r:id="rId1"/>
    <p:sldLayoutId id="2147497388" r:id="rId2"/>
    <p:sldLayoutId id="2147497389" r:id="rId3"/>
    <p:sldLayoutId id="2147497390" r:id="rId4"/>
    <p:sldLayoutId id="2147497391" r:id="rId5"/>
  </p:sldLayoutIdLst>
  <p:timing>
    <p:tnLst>
      <p:par>
        <p:cTn id="1" dur="indefinite" restart="never" nodeType="tmRoot"/>
      </p:par>
    </p:tnLst>
  </p:timing>
  <p:hf hdr="0" ftr="0" dt="0"/>
  <p:txStyles>
    <p:titleStyle>
      <a:lvl1pPr algn="ct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pitchFamily="34" charset="0"/>
        </a:defRPr>
      </a:lvl2pPr>
      <a:lvl3pPr algn="r" rtl="0" eaLnBrk="0" fontAlgn="base" hangingPunct="0">
        <a:spcBef>
          <a:spcPct val="0"/>
        </a:spcBef>
        <a:spcAft>
          <a:spcPct val="0"/>
        </a:spcAft>
        <a:defRPr sz="3600" b="1" i="1">
          <a:solidFill>
            <a:srgbClr val="151C77"/>
          </a:solidFill>
          <a:latin typeface="Arial" pitchFamily="34" charset="0"/>
        </a:defRPr>
      </a:lvl3pPr>
      <a:lvl4pPr algn="r" rtl="0" eaLnBrk="0" fontAlgn="base" hangingPunct="0">
        <a:spcBef>
          <a:spcPct val="0"/>
        </a:spcBef>
        <a:spcAft>
          <a:spcPct val="0"/>
        </a:spcAft>
        <a:defRPr sz="3600" b="1" i="1">
          <a:solidFill>
            <a:srgbClr val="151C77"/>
          </a:solidFill>
          <a:latin typeface="Arial" pitchFamily="34" charset="0"/>
        </a:defRPr>
      </a:lvl4pPr>
      <a:lvl5pPr algn="r" rtl="0" eaLnBrk="0" fontAlgn="base" hangingPunct="0">
        <a:spcBef>
          <a:spcPct val="0"/>
        </a:spcBef>
        <a:spcAft>
          <a:spcPct val="0"/>
        </a:spcAft>
        <a:defRPr sz="3600" b="1" i="1">
          <a:solidFill>
            <a:srgbClr val="151C77"/>
          </a:solidFill>
          <a:latin typeface="Arial" pitchFamily="34" charset="0"/>
        </a:defRPr>
      </a:lvl5pPr>
      <a:lvl6pPr marL="457200" algn="r" rtl="0" eaLnBrk="0" fontAlgn="base" hangingPunct="0">
        <a:spcBef>
          <a:spcPct val="0"/>
        </a:spcBef>
        <a:spcAft>
          <a:spcPct val="0"/>
        </a:spcAft>
        <a:defRPr sz="3600" b="1" i="1">
          <a:solidFill>
            <a:srgbClr val="151C77"/>
          </a:solidFill>
          <a:latin typeface="Arial" pitchFamily="34" charset="0"/>
        </a:defRPr>
      </a:lvl6pPr>
      <a:lvl7pPr marL="914400" algn="r" rtl="0" eaLnBrk="0" fontAlgn="base" hangingPunct="0">
        <a:spcBef>
          <a:spcPct val="0"/>
        </a:spcBef>
        <a:spcAft>
          <a:spcPct val="0"/>
        </a:spcAft>
        <a:defRPr sz="3600" b="1" i="1">
          <a:solidFill>
            <a:srgbClr val="151C77"/>
          </a:solidFill>
          <a:latin typeface="Arial" pitchFamily="34" charset="0"/>
        </a:defRPr>
      </a:lvl7pPr>
      <a:lvl8pPr marL="1371600" algn="r" rtl="0" eaLnBrk="0" fontAlgn="base" hangingPunct="0">
        <a:spcBef>
          <a:spcPct val="0"/>
        </a:spcBef>
        <a:spcAft>
          <a:spcPct val="0"/>
        </a:spcAft>
        <a:defRPr sz="3600" b="1" i="1">
          <a:solidFill>
            <a:srgbClr val="151C77"/>
          </a:solidFill>
          <a:latin typeface="Arial" pitchFamily="34" charset="0"/>
        </a:defRPr>
      </a:lvl8pPr>
      <a:lvl9pPr marL="1828800" algn="r" rtl="0" eaLnBrk="0" fontAlgn="base" hangingPunct="0">
        <a:spcBef>
          <a:spcPct val="0"/>
        </a:spcBef>
        <a:spcAft>
          <a:spcPct val="0"/>
        </a:spcAft>
        <a:defRPr sz="3600" b="1" i="1">
          <a:solidFill>
            <a:srgbClr val="151C77"/>
          </a:solidFill>
          <a:latin typeface="Arial" pitchFamily="34" charset="0"/>
        </a:defRPr>
      </a:lvl9pPr>
    </p:titleStyle>
    <p:body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3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5.wmf"/><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7.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18.jpeg"/></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tags" Target="../tags/tag52.xml"/><Relationship Id="rId3" Type="http://schemas.openxmlformats.org/officeDocument/2006/relationships/tags" Target="../tags/tag47.xml"/><Relationship Id="rId7" Type="http://schemas.openxmlformats.org/officeDocument/2006/relationships/tags" Target="../tags/tag51.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notesSlide" Target="../notesSlides/notesSlide18.xml"/><Relationship Id="rId5" Type="http://schemas.openxmlformats.org/officeDocument/2006/relationships/tags" Target="../tags/tag49.xml"/><Relationship Id="rId10" Type="http://schemas.openxmlformats.org/officeDocument/2006/relationships/slideLayout" Target="../slideLayouts/slideLayout3.xml"/><Relationship Id="rId4" Type="http://schemas.openxmlformats.org/officeDocument/2006/relationships/tags" Target="../tags/tag48.xml"/><Relationship Id="rId9" Type="http://schemas.openxmlformats.org/officeDocument/2006/relationships/tags" Target="../tags/tag53.xml"/></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2.emf"/></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8.emf"/></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2.emf"/><Relationship Id="rId5" Type="http://schemas.openxmlformats.org/officeDocument/2006/relationships/package" Target="../embeddings/Microsoft_Excel_Worksheet4.xlsx"/><Relationship Id="rId4" Type="http://schemas.openxmlformats.org/officeDocument/2006/relationships/image" Target="../media/image31.emf"/></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39.emf"/></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E46CCBC0-CDA0-46CA-8C36-E8426316FAE0}" type="slidenum">
              <a:rPr lang="en-US" smtClean="0"/>
              <a:pPr/>
              <a:t>1</a:t>
            </a:fld>
            <a:endParaRPr lang="en-US" dirty="0">
              <a:solidFill>
                <a:srgbClr val="808080"/>
              </a:solidFill>
            </a:endParaRPr>
          </a:p>
        </p:txBody>
      </p:sp>
      <p:sp>
        <p:nvSpPr>
          <p:cNvPr id="3" name="Title 2"/>
          <p:cNvSpPr>
            <a:spLocks noGrp="1"/>
          </p:cNvSpPr>
          <p:nvPr>
            <p:ph type="ctrTitle"/>
          </p:nvPr>
        </p:nvSpPr>
        <p:spPr>
          <a:xfrm>
            <a:off x="2747073" y="2415077"/>
            <a:ext cx="8486775" cy="1784660"/>
          </a:xfrm>
        </p:spPr>
        <p:txBody>
          <a:bodyPr/>
          <a:lstStyle/>
          <a:p>
            <a:pPr algn="l"/>
            <a:r>
              <a:rPr lang="en-US" u="sng" dirty="0" smtClean="0"/>
              <a:t>S</a:t>
            </a:r>
            <a:r>
              <a:rPr lang="en-US" dirty="0" smtClean="0"/>
              <a:t>implified </a:t>
            </a:r>
            <a:br>
              <a:rPr lang="en-US" dirty="0" smtClean="0"/>
            </a:br>
            <a:r>
              <a:rPr lang="en-US" u="sng" dirty="0" smtClean="0"/>
              <a:t>A</a:t>
            </a:r>
            <a:r>
              <a:rPr lang="en-US" dirty="0" smtClean="0"/>
              <a:t>cquisition of </a:t>
            </a:r>
            <a:br>
              <a:rPr lang="en-US" dirty="0" smtClean="0"/>
            </a:br>
            <a:r>
              <a:rPr lang="en-US" u="sng" dirty="0" smtClean="0"/>
              <a:t>B</a:t>
            </a:r>
            <a:r>
              <a:rPr lang="en-US" dirty="0" smtClean="0"/>
              <a:t>ase </a:t>
            </a:r>
            <a:br>
              <a:rPr lang="en-US" dirty="0" smtClean="0"/>
            </a:br>
            <a:r>
              <a:rPr lang="en-US" u="sng" dirty="0" smtClean="0"/>
              <a:t>E</a:t>
            </a:r>
            <a:r>
              <a:rPr lang="en-US" dirty="0" smtClean="0"/>
              <a:t>ngineering </a:t>
            </a:r>
            <a:br>
              <a:rPr lang="en-US" dirty="0" smtClean="0"/>
            </a:br>
            <a:r>
              <a:rPr lang="en-US" u="sng" dirty="0" smtClean="0"/>
              <a:t>R</a:t>
            </a:r>
            <a:r>
              <a:rPr lang="en-US" dirty="0" smtClean="0"/>
              <a:t>equirements</a:t>
            </a:r>
            <a:endParaRPr lang="en-US" dirty="0"/>
          </a:p>
        </p:txBody>
      </p:sp>
    </p:spTree>
    <p:extLst>
      <p:ext uri="{BB962C8B-B14F-4D97-AF65-F5344CB8AC3E}">
        <p14:creationId xmlns:p14="http://schemas.microsoft.com/office/powerpoint/2010/main" val="20711818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1"/>
            <p:custDataLst>
              <p:tags r:id="rId2"/>
            </p:custDataLst>
          </p:nvPr>
        </p:nvSpPr>
        <p:spPr>
          <a:xfrm>
            <a:off x="979289" y="1466991"/>
            <a:ext cx="5437188" cy="3885406"/>
          </a:xfrm>
        </p:spPr>
        <p:txBody>
          <a:bodyPr/>
          <a:lstStyle/>
          <a:p>
            <a:r>
              <a:rPr lang="en-US" sz="1813" dirty="0"/>
              <a:t>NPI price only includes direct cost</a:t>
            </a:r>
          </a:p>
          <a:p>
            <a:pPr lvl="1"/>
            <a:r>
              <a:rPr lang="en-US" sz="1625" dirty="0"/>
              <a:t>Coefficient then multiplies like any other line item</a:t>
            </a:r>
          </a:p>
          <a:p>
            <a:r>
              <a:rPr lang="en-US" sz="1813" dirty="0"/>
              <a:t>Not automatically added to contract</a:t>
            </a:r>
          </a:p>
          <a:p>
            <a:pPr lvl="1"/>
            <a:r>
              <a:rPr lang="en-US" sz="1625" dirty="0"/>
              <a:t>Requires supplemental agreement to SABER contract</a:t>
            </a:r>
          </a:p>
          <a:p>
            <a:pPr lvl="1"/>
            <a:r>
              <a:rPr lang="en-US" sz="1625" dirty="0"/>
              <a:t>If added, no longer NPI</a:t>
            </a:r>
          </a:p>
          <a:p>
            <a:r>
              <a:rPr lang="en-US" sz="1813" dirty="0"/>
              <a:t>No longer a limit on % NPI in a D.O.</a:t>
            </a:r>
          </a:p>
          <a:p>
            <a:pPr lvl="1"/>
            <a:r>
              <a:rPr lang="en-US" sz="1625" dirty="0"/>
              <a:t>However better to keep % </a:t>
            </a:r>
            <a:r>
              <a:rPr lang="en-US" sz="1625" dirty="0" smtClean="0"/>
              <a:t>low</a:t>
            </a:r>
          </a:p>
          <a:p>
            <a:pPr lvl="1"/>
            <a:r>
              <a:rPr lang="en-US" sz="1625" dirty="0" smtClean="0"/>
              <a:t>(Eielson standard is ~25% max)</a:t>
            </a:r>
            <a:endParaRPr lang="en-US" sz="1625" dirty="0"/>
          </a:p>
        </p:txBody>
      </p:sp>
      <p:sp>
        <p:nvSpPr>
          <p:cNvPr id="8" name="Rectangle 2"/>
          <p:cNvSpPr txBox="1">
            <a:spLocks noChangeArrowheads="1"/>
          </p:cNvSpPr>
          <p:nvPr>
            <p:custDataLst>
              <p:tags r:id="rId3"/>
            </p:custDataLst>
          </p:nvPr>
        </p:nvSpPr>
        <p:spPr bwMode="auto">
          <a:xfrm>
            <a:off x="979289" y="171313"/>
            <a:ext cx="7086203" cy="690563"/>
          </a:xfrm>
          <a:prstGeom prst="rect">
            <a:avLst/>
          </a:prstGeom>
          <a:noFill/>
          <a:ln w="9525">
            <a:noFill/>
            <a:miter lim="800000"/>
            <a:headEnd/>
            <a:tailEnd/>
          </a:ln>
        </p:spPr>
        <p:txBody>
          <a:bodyPr lIns="81639" tIns="40819" rIns="81639" bIns="40819" anchor="ctr"/>
          <a:lstStyle/>
          <a:p>
            <a:pPr algn="ctr">
              <a:defRPr/>
            </a:pPr>
            <a:r>
              <a:rPr lang="en-US" sz="2875" i="1" kern="0" dirty="0">
                <a:solidFill>
                  <a:srgbClr val="151C77"/>
                </a:solidFill>
                <a:latin typeface="+mj-lt"/>
                <a:ea typeface="+mj-ea"/>
                <a:cs typeface="+mj-cs"/>
              </a:rPr>
              <a:t>SABER Definitions:</a:t>
            </a:r>
            <a:br>
              <a:rPr lang="en-US" sz="2875" i="1" kern="0" dirty="0">
                <a:solidFill>
                  <a:srgbClr val="151C77"/>
                </a:solidFill>
                <a:latin typeface="+mj-lt"/>
                <a:ea typeface="+mj-ea"/>
                <a:cs typeface="+mj-cs"/>
              </a:rPr>
            </a:br>
            <a:r>
              <a:rPr lang="en-US" sz="2875" i="1" kern="0" dirty="0">
                <a:solidFill>
                  <a:srgbClr val="151C77"/>
                </a:solidFill>
                <a:latin typeface="+mj-lt"/>
                <a:ea typeface="+mj-ea"/>
                <a:cs typeface="+mj-cs"/>
              </a:rPr>
              <a:t>Non Pre-Priced Items (NPIs)</a:t>
            </a:r>
          </a:p>
        </p:txBody>
      </p:sp>
    </p:spTree>
    <p:custDataLst>
      <p:tags r:id="rId1"/>
    </p:custDataLst>
    <p:extLst>
      <p:ext uri="{BB962C8B-B14F-4D97-AF65-F5344CB8AC3E}">
        <p14:creationId xmlns:p14="http://schemas.microsoft.com/office/powerpoint/2010/main" val="18305698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3"/>
          <p:cNvSpPr>
            <a:spLocks noGrp="1" noChangeArrowheads="1"/>
          </p:cNvSpPr>
          <p:nvPr>
            <p:ph type="body" idx="1"/>
            <p:custDataLst>
              <p:tags r:id="rId2"/>
            </p:custDataLst>
          </p:nvPr>
        </p:nvSpPr>
        <p:spPr>
          <a:xfrm>
            <a:off x="600523" y="1447307"/>
            <a:ext cx="5291336" cy="2229446"/>
          </a:xfrm>
        </p:spPr>
        <p:txBody>
          <a:bodyPr/>
          <a:lstStyle/>
          <a:p>
            <a:r>
              <a:rPr lang="en-US" sz="1813" dirty="0"/>
              <a:t>Liquidated Damages (LDs)</a:t>
            </a:r>
          </a:p>
          <a:p>
            <a:pPr lvl="1"/>
            <a:r>
              <a:rPr lang="en-US" sz="1625" dirty="0"/>
              <a:t>Applicable for each DO</a:t>
            </a:r>
          </a:p>
          <a:p>
            <a:pPr lvl="1"/>
            <a:r>
              <a:rPr lang="en-US" sz="1625" dirty="0"/>
              <a:t>Holds contractor liable for late DOs</a:t>
            </a:r>
          </a:p>
          <a:p>
            <a:pPr lvl="1"/>
            <a:r>
              <a:rPr lang="en-US" sz="1625" dirty="0"/>
              <a:t>Calculated by CE, part of contract</a:t>
            </a:r>
          </a:p>
        </p:txBody>
      </p:sp>
      <p:sp>
        <p:nvSpPr>
          <p:cNvPr id="8" name="Rectangle 2"/>
          <p:cNvSpPr txBox="1">
            <a:spLocks noChangeArrowheads="1"/>
          </p:cNvSpPr>
          <p:nvPr>
            <p:custDataLst>
              <p:tags r:id="rId3"/>
            </p:custDataLst>
          </p:nvPr>
        </p:nvSpPr>
        <p:spPr bwMode="auto">
          <a:xfrm>
            <a:off x="1091331" y="214041"/>
            <a:ext cx="7086203" cy="690563"/>
          </a:xfrm>
          <a:prstGeom prst="rect">
            <a:avLst/>
          </a:prstGeom>
          <a:noFill/>
          <a:ln w="9525">
            <a:noFill/>
            <a:miter lim="800000"/>
            <a:headEnd/>
            <a:tailEnd/>
          </a:ln>
        </p:spPr>
        <p:txBody>
          <a:bodyPr lIns="81639" tIns="40819" rIns="81639" bIns="40819" anchor="ctr"/>
          <a:lstStyle/>
          <a:p>
            <a:pPr algn="ctr">
              <a:defRPr/>
            </a:pPr>
            <a:r>
              <a:rPr lang="en-US" sz="2875" i="1" kern="0" dirty="0">
                <a:solidFill>
                  <a:srgbClr val="151C77"/>
                </a:solidFill>
                <a:latin typeface="+mj-lt"/>
                <a:ea typeface="+mj-ea"/>
                <a:cs typeface="+mj-cs"/>
              </a:rPr>
              <a:t>SABER Definitions:</a:t>
            </a:r>
            <a:br>
              <a:rPr lang="en-US" sz="2875" i="1" kern="0" dirty="0">
                <a:solidFill>
                  <a:srgbClr val="151C77"/>
                </a:solidFill>
                <a:latin typeface="+mj-lt"/>
                <a:ea typeface="+mj-ea"/>
                <a:cs typeface="+mj-cs"/>
              </a:rPr>
            </a:br>
            <a:r>
              <a:rPr lang="en-US" sz="2875" i="1" kern="0" dirty="0">
                <a:solidFill>
                  <a:srgbClr val="151C77"/>
                </a:solidFill>
                <a:latin typeface="+mj-lt"/>
                <a:ea typeface="+mj-ea"/>
                <a:cs typeface="+mj-cs"/>
              </a:rPr>
              <a:t>Liquidated Damages (LDs)</a:t>
            </a:r>
          </a:p>
        </p:txBody>
      </p:sp>
    </p:spTree>
    <p:custDataLst>
      <p:tags r:id="rId1"/>
    </p:custDataLst>
    <p:extLst>
      <p:ext uri="{BB962C8B-B14F-4D97-AF65-F5344CB8AC3E}">
        <p14:creationId xmlns:p14="http://schemas.microsoft.com/office/powerpoint/2010/main" val="268290340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2"/>
            </p:custDataLst>
          </p:nvPr>
        </p:nvSpPr>
        <p:spPr>
          <a:xfrm>
            <a:off x="1288326" y="214041"/>
            <a:ext cx="7086203" cy="674688"/>
          </a:xfrm>
        </p:spPr>
        <p:txBody>
          <a:bodyPr/>
          <a:lstStyle/>
          <a:p>
            <a:r>
              <a:rPr lang="en-US" sz="2875" dirty="0"/>
              <a:t>SABER Definitions:</a:t>
            </a:r>
            <a:br>
              <a:rPr lang="en-US" sz="2875" dirty="0"/>
            </a:br>
            <a:r>
              <a:rPr lang="en-US" sz="2875" dirty="0"/>
              <a:t>Minimum Design</a:t>
            </a:r>
          </a:p>
        </p:txBody>
      </p:sp>
      <p:sp>
        <p:nvSpPr>
          <p:cNvPr id="16387" name="Rectangle 3"/>
          <p:cNvSpPr>
            <a:spLocks noGrp="1" noChangeArrowheads="1"/>
          </p:cNvSpPr>
          <p:nvPr>
            <p:ph type="body" idx="1"/>
            <p:custDataLst>
              <p:tags r:id="rId3"/>
            </p:custDataLst>
          </p:nvPr>
        </p:nvSpPr>
        <p:spPr>
          <a:xfrm>
            <a:off x="930671" y="1407170"/>
            <a:ext cx="7801512" cy="3885406"/>
          </a:xfrm>
        </p:spPr>
        <p:txBody>
          <a:bodyPr/>
          <a:lstStyle/>
          <a:p>
            <a:r>
              <a:rPr lang="en-US" dirty="0" smtClean="0"/>
              <a:t>Brooks Act – Qualifications Based Selection for A/E</a:t>
            </a:r>
          </a:p>
          <a:p>
            <a:r>
              <a:rPr lang="en-US" dirty="0" smtClean="0"/>
              <a:t>“Simple” means design 35%  </a:t>
            </a:r>
          </a:p>
          <a:p>
            <a:pPr lvl="1"/>
            <a:r>
              <a:rPr lang="en-US" dirty="0" smtClean="0"/>
              <a:t>If registered A&amp;E services required to complete the design, it’s more than ‘minimum design’ effort</a:t>
            </a:r>
          </a:p>
          <a:p>
            <a:r>
              <a:rPr lang="en-US" dirty="0" smtClean="0"/>
              <a:t>Contractor will “typically” provide:</a:t>
            </a:r>
          </a:p>
          <a:p>
            <a:pPr lvl="1"/>
            <a:r>
              <a:rPr lang="en-US" dirty="0" smtClean="0"/>
              <a:t>SOW</a:t>
            </a:r>
          </a:p>
          <a:p>
            <a:pPr lvl="1"/>
            <a:r>
              <a:rPr lang="en-US" dirty="0" smtClean="0"/>
              <a:t>Cost estimates and justification</a:t>
            </a:r>
          </a:p>
          <a:p>
            <a:pPr lvl="1"/>
            <a:r>
              <a:rPr lang="en-US" dirty="0" smtClean="0"/>
              <a:t>Verified as-</a:t>
            </a:r>
            <a:r>
              <a:rPr lang="en-US" dirty="0" err="1" smtClean="0"/>
              <a:t>builts</a:t>
            </a:r>
            <a:endParaRPr lang="en-US" dirty="0" smtClean="0"/>
          </a:p>
          <a:p>
            <a:pPr lvl="1"/>
            <a:r>
              <a:rPr lang="en-US" dirty="0" smtClean="0"/>
              <a:t>Manufacturer’s drawings</a:t>
            </a:r>
          </a:p>
          <a:p>
            <a:pPr lvl="1"/>
            <a:r>
              <a:rPr lang="en-US" dirty="0" smtClean="0"/>
              <a:t>Minimal design calculations</a:t>
            </a:r>
          </a:p>
        </p:txBody>
      </p:sp>
    </p:spTree>
    <p:custDataLst>
      <p:tags r:id="rId1"/>
    </p:custDataLst>
    <p:extLst>
      <p:ext uri="{BB962C8B-B14F-4D97-AF65-F5344CB8AC3E}">
        <p14:creationId xmlns:p14="http://schemas.microsoft.com/office/powerpoint/2010/main" val="15300460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2"/>
            </p:custDataLst>
          </p:nvPr>
        </p:nvSpPr>
        <p:spPr>
          <a:xfrm>
            <a:off x="935633" y="222588"/>
            <a:ext cx="7086203" cy="688578"/>
          </a:xfrm>
        </p:spPr>
        <p:txBody>
          <a:bodyPr/>
          <a:lstStyle/>
          <a:p>
            <a:r>
              <a:rPr lang="en-US" sz="2875" dirty="0"/>
              <a:t>SABER Definitions:</a:t>
            </a:r>
            <a:br>
              <a:rPr lang="en-US" sz="2875" dirty="0"/>
            </a:br>
            <a:r>
              <a:rPr lang="en-US" sz="2875" dirty="0" smtClean="0"/>
              <a:t>TO </a:t>
            </a:r>
            <a:r>
              <a:rPr lang="en-US" sz="2875" dirty="0"/>
              <a:t>Pricing</a:t>
            </a:r>
          </a:p>
        </p:txBody>
      </p:sp>
      <p:sp>
        <p:nvSpPr>
          <p:cNvPr id="17411" name="Rectangle 3"/>
          <p:cNvSpPr>
            <a:spLocks noGrp="1" noChangeArrowheads="1"/>
          </p:cNvSpPr>
          <p:nvPr>
            <p:ph type="body" idx="1"/>
            <p:custDataLst>
              <p:tags r:id="rId3"/>
            </p:custDataLst>
          </p:nvPr>
        </p:nvSpPr>
        <p:spPr>
          <a:xfrm>
            <a:off x="935632" y="1501174"/>
            <a:ext cx="5294313" cy="3885406"/>
          </a:xfrm>
        </p:spPr>
        <p:txBody>
          <a:bodyPr/>
          <a:lstStyle/>
          <a:p>
            <a:r>
              <a:rPr lang="en-US" dirty="0" smtClean="0"/>
              <a:t>Product of required tasks, quantity, unit of issue, UPG price per unit and the coefficient plus negotiated price for NPI</a:t>
            </a:r>
          </a:p>
          <a:p>
            <a:pPr lvl="1">
              <a:buFontTx/>
              <a:buNone/>
            </a:pPr>
            <a:r>
              <a:rPr lang="en-US" dirty="0" smtClean="0"/>
              <a:t>     </a:t>
            </a:r>
          </a:p>
          <a:p>
            <a:pPr lvl="1">
              <a:buFontTx/>
              <a:buNone/>
            </a:pPr>
            <a:r>
              <a:rPr lang="en-US" dirty="0" smtClean="0"/>
              <a:t>Required Task</a:t>
            </a:r>
          </a:p>
          <a:p>
            <a:pPr lvl="1">
              <a:buFontTx/>
              <a:buNone/>
            </a:pPr>
            <a:r>
              <a:rPr lang="en-US" dirty="0" smtClean="0"/>
              <a:t>     Quantity</a:t>
            </a:r>
          </a:p>
          <a:p>
            <a:pPr lvl="1">
              <a:buFontTx/>
              <a:buNone/>
            </a:pPr>
            <a:r>
              <a:rPr lang="en-US" dirty="0" smtClean="0"/>
              <a:t>     Unit of Issue</a:t>
            </a:r>
          </a:p>
          <a:p>
            <a:pPr lvl="1">
              <a:buFontTx/>
              <a:buNone/>
            </a:pPr>
            <a:r>
              <a:rPr lang="en-US" dirty="0" smtClean="0"/>
              <a:t>     UPG price/unit</a:t>
            </a:r>
          </a:p>
          <a:p>
            <a:pPr lvl="1">
              <a:spcAft>
                <a:spcPct val="0"/>
              </a:spcAft>
              <a:buFontTx/>
              <a:buNone/>
            </a:pPr>
            <a:r>
              <a:rPr lang="en-US" u="sng" dirty="0" smtClean="0"/>
              <a:t>X   Coefficient         .      </a:t>
            </a:r>
          </a:p>
          <a:p>
            <a:pPr lvl="1">
              <a:spcAft>
                <a:spcPct val="0"/>
              </a:spcAft>
              <a:buFontTx/>
              <a:buNone/>
            </a:pPr>
            <a:r>
              <a:rPr lang="en-US" dirty="0" smtClean="0"/>
              <a:t>     Price</a:t>
            </a:r>
          </a:p>
          <a:p>
            <a:pPr lvl="1">
              <a:spcAft>
                <a:spcPct val="0"/>
              </a:spcAft>
              <a:buFontTx/>
              <a:buNone/>
            </a:pPr>
            <a:r>
              <a:rPr lang="en-US" u="sng" dirty="0" smtClean="0"/>
              <a:t>+   NPI Total             .</a:t>
            </a:r>
          </a:p>
          <a:p>
            <a:pPr>
              <a:buFont typeface="Wingdings" pitchFamily="2" charset="2"/>
              <a:buNone/>
            </a:pPr>
            <a:r>
              <a:rPr lang="en-US" dirty="0" smtClean="0"/>
              <a:t>	      DO Price</a:t>
            </a:r>
          </a:p>
        </p:txBody>
      </p:sp>
      <p:sp>
        <p:nvSpPr>
          <p:cNvPr id="7" name="Curved Up Arrow 6"/>
          <p:cNvSpPr>
            <a:spLocks noChangeArrowheads="1"/>
          </p:cNvSpPr>
          <p:nvPr>
            <p:custDataLst>
              <p:tags r:id="rId4"/>
            </p:custDataLst>
          </p:nvPr>
        </p:nvSpPr>
        <p:spPr bwMode="auto">
          <a:xfrm rot="-5400000">
            <a:off x="3098104" y="4724472"/>
            <a:ext cx="969368" cy="457399"/>
          </a:xfrm>
          <a:prstGeom prst="curvedUpArrow">
            <a:avLst>
              <a:gd name="adj1" fmla="val 24990"/>
              <a:gd name="adj2" fmla="val 49990"/>
              <a:gd name="adj3" fmla="val 25000"/>
            </a:avLst>
          </a:prstGeom>
          <a:solidFill>
            <a:srgbClr val="FF0000"/>
          </a:solidFill>
          <a:ln w="28575" algn="ctr">
            <a:solidFill>
              <a:schemeClr val="tx1"/>
            </a:solidFill>
            <a:round/>
            <a:headEnd type="none" w="sm" len="sm"/>
            <a:tailEnd type="none" w="sm" len="sm"/>
          </a:ln>
        </p:spPr>
        <p:txBody>
          <a:bodyPr/>
          <a:lstStyle/>
          <a:p>
            <a:endParaRPr lang="en-US" sz="875"/>
          </a:p>
        </p:txBody>
      </p:sp>
    </p:spTree>
    <p:custDataLst>
      <p:tags r:id="rId1"/>
    </p:custDataLst>
    <p:extLst>
      <p:ext uri="{BB962C8B-B14F-4D97-AF65-F5344CB8AC3E}">
        <p14:creationId xmlns:p14="http://schemas.microsoft.com/office/powerpoint/2010/main" val="21351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custDataLst>
              <p:tags r:id="rId2"/>
            </p:custDataLst>
          </p:nvPr>
        </p:nvSpPr>
        <p:spPr>
          <a:xfrm>
            <a:off x="1099877" y="0"/>
            <a:ext cx="7086203" cy="688578"/>
          </a:xfrm>
        </p:spPr>
        <p:txBody>
          <a:bodyPr/>
          <a:lstStyle/>
          <a:p>
            <a:r>
              <a:rPr lang="en-US" sz="2875" dirty="0"/>
              <a:t/>
            </a:r>
            <a:br>
              <a:rPr lang="en-US" sz="2875" dirty="0"/>
            </a:br>
            <a:r>
              <a:rPr lang="en-US" sz="2875" dirty="0" smtClean="0"/>
              <a:t>TO </a:t>
            </a:r>
            <a:r>
              <a:rPr lang="en-US" sz="2875" dirty="0"/>
              <a:t>Pricing Example</a:t>
            </a:r>
          </a:p>
        </p:txBody>
      </p:sp>
      <p:pic>
        <p:nvPicPr>
          <p:cNvPr id="18435" name="Picture 5"/>
          <p:cNvPicPr>
            <a:picLocks noChangeAspect="1" noChangeArrowheads="1"/>
          </p:cNvPicPr>
          <p:nvPr/>
        </p:nvPicPr>
        <p:blipFill>
          <a:blip r:embed="rId5" cstate="print"/>
          <a:srcRect t="10716"/>
          <a:stretch>
            <a:fillRect/>
          </a:stretch>
        </p:blipFill>
        <p:spPr bwMode="auto">
          <a:xfrm>
            <a:off x="999133" y="2254250"/>
            <a:ext cx="5363766" cy="2284016"/>
          </a:xfrm>
          <a:prstGeom prst="rect">
            <a:avLst/>
          </a:prstGeom>
          <a:noFill/>
          <a:ln w="12700">
            <a:noFill/>
            <a:miter lim="800000"/>
            <a:headEnd/>
            <a:tailEnd/>
          </a:ln>
        </p:spPr>
      </p:pic>
    </p:spTree>
    <p:custDataLst>
      <p:tags r:id="rId1"/>
    </p:custDataLst>
    <p:extLst>
      <p:ext uri="{BB962C8B-B14F-4D97-AF65-F5344CB8AC3E}">
        <p14:creationId xmlns:p14="http://schemas.microsoft.com/office/powerpoint/2010/main" val="34533959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custDataLst>
              <p:tags r:id="rId2"/>
            </p:custDataLst>
          </p:nvPr>
        </p:nvSpPr>
        <p:spPr>
          <a:xfrm>
            <a:off x="1296430" y="222588"/>
            <a:ext cx="7086203" cy="655836"/>
          </a:xfrm>
          <a:noFill/>
        </p:spPr>
        <p:txBody>
          <a:bodyPr vert="horz" wrap="square" lIns="80789" tIns="39686" rIns="80789" bIns="39686" numCol="1" anchor="b" anchorCtr="0" compatLnSpc="1">
            <a:prstTxWarp prst="textNoShape">
              <a:avLst/>
            </a:prstTxWarp>
          </a:bodyPr>
          <a:lstStyle/>
          <a:p>
            <a:r>
              <a:rPr lang="en-US" dirty="0" smtClean="0">
                <a:solidFill>
                  <a:srgbClr val="000066"/>
                </a:solidFill>
              </a:rPr>
              <a:t>SABER Limitations</a:t>
            </a:r>
          </a:p>
        </p:txBody>
      </p:sp>
      <p:sp>
        <p:nvSpPr>
          <p:cNvPr id="22531" name="Rectangle 5"/>
          <p:cNvSpPr>
            <a:spLocks noChangeArrowheads="1"/>
          </p:cNvSpPr>
          <p:nvPr>
            <p:custDataLst>
              <p:tags r:id="rId3"/>
            </p:custDataLst>
          </p:nvPr>
        </p:nvSpPr>
        <p:spPr bwMode="auto">
          <a:xfrm>
            <a:off x="973112" y="1439050"/>
            <a:ext cx="5217914" cy="4072930"/>
          </a:xfrm>
          <a:prstGeom prst="rect">
            <a:avLst/>
          </a:prstGeom>
          <a:noFill/>
          <a:ln w="9525">
            <a:noFill/>
            <a:miter lim="800000"/>
            <a:headEnd/>
            <a:tailEnd/>
          </a:ln>
        </p:spPr>
        <p:txBody>
          <a:bodyPr lIns="82206" tIns="41103" rIns="82206" bIns="41103"/>
          <a:lstStyle/>
          <a:p>
            <a:pPr algn="l">
              <a:spcAft>
                <a:spcPct val="30000"/>
              </a:spcAft>
              <a:buClr>
                <a:srgbClr val="151C77"/>
              </a:buClr>
              <a:buSzPct val="80000"/>
              <a:buFont typeface="Wingdings" pitchFamily="2" charset="2"/>
              <a:buChar char="n"/>
            </a:pPr>
            <a:r>
              <a:rPr lang="en-US" sz="1750" dirty="0"/>
              <a:t> </a:t>
            </a:r>
            <a:r>
              <a:rPr lang="en-US" sz="1750" dirty="0">
                <a:solidFill>
                  <a:schemeClr val="tx1"/>
                </a:solidFill>
              </a:rPr>
              <a:t>Not appropriate for large, complex construction projects requiring extensive design </a:t>
            </a:r>
          </a:p>
          <a:p>
            <a:pPr algn="l">
              <a:spcAft>
                <a:spcPct val="30000"/>
              </a:spcAft>
              <a:buClr>
                <a:srgbClr val="151C77"/>
              </a:buClr>
              <a:buSzPct val="80000"/>
              <a:buFont typeface="Wingdings" pitchFamily="2" charset="2"/>
              <a:buChar char="n"/>
            </a:pPr>
            <a:r>
              <a:rPr lang="en-US" sz="1750" dirty="0">
                <a:solidFill>
                  <a:schemeClr val="tx1"/>
                </a:solidFill>
              </a:rPr>
              <a:t> Not for single skill/material work otherwise cost effective </a:t>
            </a:r>
            <a:r>
              <a:rPr lang="en-US" sz="1750" dirty="0" smtClean="0">
                <a:solidFill>
                  <a:schemeClr val="tx1"/>
                </a:solidFill>
              </a:rPr>
              <a:t>for:</a:t>
            </a:r>
            <a:endParaRPr lang="en-US" sz="1750" dirty="0">
              <a:solidFill>
                <a:schemeClr val="tx1"/>
              </a:solidFill>
            </a:endParaRPr>
          </a:p>
          <a:p>
            <a:pPr marL="647898" lvl="1" indent="-285750">
              <a:spcAft>
                <a:spcPct val="30000"/>
              </a:spcAft>
              <a:buClr>
                <a:srgbClr val="151C77"/>
              </a:buClr>
              <a:buSzPct val="125000"/>
              <a:buFont typeface="Wingdings" panose="05000000000000000000" pitchFamily="2" charset="2"/>
              <a:buChar char="§"/>
            </a:pPr>
            <a:r>
              <a:rPr lang="en-US" sz="1500" dirty="0">
                <a:solidFill>
                  <a:schemeClr val="tx1"/>
                </a:solidFill>
              </a:rPr>
              <a:t>IDIQ</a:t>
            </a:r>
          </a:p>
          <a:p>
            <a:pPr marL="647898" lvl="1" indent="-285750">
              <a:spcAft>
                <a:spcPct val="30000"/>
              </a:spcAft>
              <a:buClr>
                <a:srgbClr val="151C77"/>
              </a:buClr>
              <a:buSzPct val="125000"/>
              <a:buFont typeface="Wingdings" panose="05000000000000000000" pitchFamily="2" charset="2"/>
              <a:buChar char="§"/>
            </a:pPr>
            <a:r>
              <a:rPr lang="en-US" sz="1500" dirty="0">
                <a:solidFill>
                  <a:schemeClr val="tx1"/>
                </a:solidFill>
              </a:rPr>
              <a:t>Competitive award contract</a:t>
            </a:r>
          </a:p>
          <a:p>
            <a:pPr marL="647898" lvl="1" indent="-285750">
              <a:spcAft>
                <a:spcPct val="30000"/>
              </a:spcAft>
              <a:buClr>
                <a:srgbClr val="151C77"/>
              </a:buClr>
              <a:buSzPct val="125000"/>
              <a:buFont typeface="Wingdings" panose="05000000000000000000" pitchFamily="2" charset="2"/>
              <a:buChar char="§"/>
            </a:pPr>
            <a:r>
              <a:rPr lang="en-US" sz="1500" dirty="0">
                <a:solidFill>
                  <a:schemeClr val="tx1"/>
                </a:solidFill>
              </a:rPr>
              <a:t>MACC competition</a:t>
            </a:r>
            <a:endParaRPr lang="en-US" sz="1500" i="1" dirty="0">
              <a:solidFill>
                <a:schemeClr val="tx1"/>
              </a:solidFill>
            </a:endParaRPr>
          </a:p>
          <a:p>
            <a:pPr algn="l">
              <a:spcAft>
                <a:spcPct val="30000"/>
              </a:spcAft>
              <a:buClr>
                <a:srgbClr val="151C77"/>
              </a:buClr>
              <a:buSzPct val="80000"/>
              <a:buFont typeface="Wingdings" pitchFamily="2" charset="2"/>
              <a:buChar char="n"/>
            </a:pPr>
            <a:r>
              <a:rPr lang="en-US" sz="1750" dirty="0">
                <a:solidFill>
                  <a:schemeClr val="tx1"/>
                </a:solidFill>
              </a:rPr>
              <a:t> Not for A-E </a:t>
            </a:r>
            <a:r>
              <a:rPr lang="en-US" sz="1750" dirty="0" smtClean="0">
                <a:solidFill>
                  <a:schemeClr val="tx1"/>
                </a:solidFill>
              </a:rPr>
              <a:t>Services</a:t>
            </a:r>
          </a:p>
          <a:p>
            <a:pPr>
              <a:spcAft>
                <a:spcPct val="30000"/>
              </a:spcAft>
              <a:buClr>
                <a:srgbClr val="151C77"/>
              </a:buClr>
              <a:buSzPct val="80000"/>
              <a:buFont typeface="Wingdings" pitchFamily="2" charset="2"/>
              <a:buChar char="n"/>
            </a:pPr>
            <a:r>
              <a:rPr lang="en-US" sz="1750" dirty="0">
                <a:solidFill>
                  <a:schemeClr val="tx1"/>
                </a:solidFill>
              </a:rPr>
              <a:t> Not for services (</a:t>
            </a:r>
            <a:r>
              <a:rPr lang="en-US" sz="1750" dirty="0" err="1">
                <a:solidFill>
                  <a:schemeClr val="tx1"/>
                </a:solidFill>
              </a:rPr>
              <a:t>Dept</a:t>
            </a:r>
            <a:r>
              <a:rPr lang="en-US" sz="1750" dirty="0">
                <a:solidFill>
                  <a:schemeClr val="tx1"/>
                </a:solidFill>
              </a:rPr>
              <a:t> of Labor determines)</a:t>
            </a:r>
          </a:p>
          <a:p>
            <a:pPr marL="647898" lvl="1" indent="-285750">
              <a:spcAft>
                <a:spcPct val="30000"/>
              </a:spcAft>
              <a:buClr>
                <a:srgbClr val="151C77"/>
              </a:buClr>
              <a:buSzPct val="125000"/>
              <a:buFont typeface="Wingdings" panose="05000000000000000000" pitchFamily="2" charset="2"/>
              <a:buChar char="§"/>
            </a:pPr>
            <a:r>
              <a:rPr lang="en-US" sz="1500" dirty="0">
                <a:solidFill>
                  <a:schemeClr val="tx1"/>
                </a:solidFill>
              </a:rPr>
              <a:t>Services = carpet installation, landscaping, asbestos removal, building demolition (okay if part of larger construction project)</a:t>
            </a:r>
          </a:p>
          <a:p>
            <a:pPr marL="647898" lvl="1" indent="-285750">
              <a:spcAft>
                <a:spcPct val="30000"/>
              </a:spcAft>
              <a:buClr>
                <a:srgbClr val="151C77"/>
              </a:buClr>
              <a:buSzPct val="125000"/>
              <a:buFont typeface="Wingdings" panose="05000000000000000000" pitchFamily="2" charset="2"/>
              <a:buChar char="§"/>
            </a:pPr>
            <a:r>
              <a:rPr lang="en-US" sz="1500" dirty="0">
                <a:solidFill>
                  <a:schemeClr val="tx1"/>
                </a:solidFill>
              </a:rPr>
              <a:t>If majority of work involves services then SABER cannot perform</a:t>
            </a:r>
          </a:p>
          <a:p>
            <a:pPr algn="l">
              <a:spcAft>
                <a:spcPct val="30000"/>
              </a:spcAft>
              <a:buClr>
                <a:srgbClr val="151C77"/>
              </a:buClr>
              <a:buSzPct val="80000"/>
              <a:buFont typeface="Wingdings" pitchFamily="2" charset="2"/>
              <a:buChar char="n"/>
            </a:pPr>
            <a:endParaRPr lang="en-US" sz="1500" dirty="0">
              <a:solidFill>
                <a:schemeClr val="tx1"/>
              </a:solidFill>
            </a:endParaRPr>
          </a:p>
          <a:p>
            <a:pPr algn="l">
              <a:spcAft>
                <a:spcPct val="30000"/>
              </a:spcAft>
              <a:buClr>
                <a:srgbClr val="151C77"/>
              </a:buClr>
              <a:buSzPct val="80000"/>
              <a:buFont typeface="Wingdings" pitchFamily="2" charset="2"/>
              <a:buChar char="n"/>
            </a:pPr>
            <a:endParaRPr lang="en-US" sz="1750" dirty="0"/>
          </a:p>
          <a:p>
            <a:pPr algn="l">
              <a:spcAft>
                <a:spcPct val="30000"/>
              </a:spcAft>
              <a:buClr>
                <a:srgbClr val="151C77"/>
              </a:buClr>
              <a:buSzPct val="80000"/>
              <a:buFont typeface="Wingdings" pitchFamily="2" charset="2"/>
              <a:buChar char="n"/>
            </a:pPr>
            <a:endParaRPr lang="en-US" sz="1750" dirty="0"/>
          </a:p>
        </p:txBody>
      </p:sp>
    </p:spTree>
    <p:custDataLst>
      <p:tags r:id="rId1"/>
    </p:custDataLst>
    <p:extLst>
      <p:ext uri="{BB962C8B-B14F-4D97-AF65-F5344CB8AC3E}">
        <p14:creationId xmlns:p14="http://schemas.microsoft.com/office/powerpoint/2010/main" val="883106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custDataLst>
              <p:tags r:id="rId2"/>
            </p:custDataLst>
          </p:nvPr>
        </p:nvSpPr>
        <p:spPr/>
        <p:txBody>
          <a:bodyPr/>
          <a:lstStyle/>
          <a:p>
            <a:r>
              <a:rPr lang="en-US" smtClean="0">
                <a:solidFill>
                  <a:srgbClr val="000066"/>
                </a:solidFill>
              </a:rPr>
              <a:t>Contract Request for Proposal</a:t>
            </a:r>
          </a:p>
        </p:txBody>
      </p:sp>
      <p:sp>
        <p:nvSpPr>
          <p:cNvPr id="24579" name="Rectangle 3"/>
          <p:cNvSpPr>
            <a:spLocks noGrp="1" noChangeArrowheads="1"/>
          </p:cNvSpPr>
          <p:nvPr>
            <p:ph type="body" idx="1"/>
            <p:custDataLst>
              <p:tags r:id="rId3"/>
            </p:custDataLst>
          </p:nvPr>
        </p:nvSpPr>
        <p:spPr>
          <a:xfrm>
            <a:off x="938160" y="1481490"/>
            <a:ext cx="5506641" cy="3885406"/>
          </a:xfrm>
        </p:spPr>
        <p:txBody>
          <a:bodyPr/>
          <a:lstStyle/>
          <a:p>
            <a:r>
              <a:rPr lang="en-US" dirty="0" smtClean="0"/>
              <a:t>Should mirror format and content of large construction IDIQ.  </a:t>
            </a:r>
          </a:p>
          <a:p>
            <a:r>
              <a:rPr lang="en-US" dirty="0" smtClean="0"/>
              <a:t>Unique to a SABER IDIQ:</a:t>
            </a:r>
          </a:p>
          <a:p>
            <a:pPr lvl="1"/>
            <a:r>
              <a:rPr lang="en-US" dirty="0" smtClean="0"/>
              <a:t>Coefficient description</a:t>
            </a:r>
          </a:p>
          <a:p>
            <a:pPr lvl="1"/>
            <a:r>
              <a:rPr lang="en-US" dirty="0" smtClean="0"/>
              <a:t>UPG identification</a:t>
            </a:r>
          </a:p>
          <a:p>
            <a:pPr lvl="1"/>
            <a:r>
              <a:rPr lang="en-US" dirty="0" smtClean="0"/>
              <a:t>SABER TO</a:t>
            </a:r>
          </a:p>
          <a:p>
            <a:pPr lvl="1"/>
            <a:r>
              <a:rPr lang="en-US" dirty="0" smtClean="0"/>
              <a:t>Level of contractor provided “design”</a:t>
            </a:r>
          </a:p>
          <a:p>
            <a:pPr lvl="2"/>
            <a:r>
              <a:rPr lang="en-US" dirty="0" smtClean="0"/>
              <a:t>Not A-E services</a:t>
            </a:r>
          </a:p>
          <a:p>
            <a:pPr lvl="1"/>
            <a:r>
              <a:rPr lang="en-US" dirty="0" smtClean="0"/>
              <a:t>Design prep provision for EOY</a:t>
            </a:r>
          </a:p>
          <a:p>
            <a:pPr lvl="1"/>
            <a:r>
              <a:rPr lang="en-US" dirty="0" smtClean="0"/>
              <a:t>NPI’s provision</a:t>
            </a:r>
          </a:p>
        </p:txBody>
      </p:sp>
    </p:spTree>
    <p:custDataLst>
      <p:tags r:id="rId1"/>
    </p:custDataLst>
    <p:extLst>
      <p:ext uri="{BB962C8B-B14F-4D97-AF65-F5344CB8AC3E}">
        <p14:creationId xmlns:p14="http://schemas.microsoft.com/office/powerpoint/2010/main" val="30876939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2"/>
            </p:custDataLst>
          </p:nvPr>
        </p:nvSpPr>
        <p:spPr/>
        <p:txBody>
          <a:bodyPr/>
          <a:lstStyle/>
          <a:p>
            <a:r>
              <a:rPr lang="en-US" smtClean="0">
                <a:solidFill>
                  <a:srgbClr val="000066"/>
                </a:solidFill>
              </a:rPr>
              <a:t>End of Year</a:t>
            </a:r>
          </a:p>
        </p:txBody>
      </p:sp>
      <p:sp>
        <p:nvSpPr>
          <p:cNvPr id="26627" name="Rectangle 3"/>
          <p:cNvSpPr>
            <a:spLocks noGrp="1" noChangeArrowheads="1"/>
          </p:cNvSpPr>
          <p:nvPr>
            <p:ph type="body" idx="1"/>
            <p:custDataLst>
              <p:tags r:id="rId3"/>
            </p:custDataLst>
          </p:nvPr>
        </p:nvSpPr>
        <p:spPr>
          <a:xfrm>
            <a:off x="935953" y="1441353"/>
            <a:ext cx="5388570" cy="3885406"/>
          </a:xfrm>
        </p:spPr>
        <p:txBody>
          <a:bodyPr/>
          <a:lstStyle/>
          <a:p>
            <a:r>
              <a:rPr lang="en-US" sz="1813" dirty="0"/>
              <a:t>Can process </a:t>
            </a:r>
            <a:r>
              <a:rPr lang="en-US" sz="1813" dirty="0" smtClean="0"/>
              <a:t>TO </a:t>
            </a:r>
            <a:r>
              <a:rPr lang="en-US" sz="1813" dirty="0"/>
              <a:t>all the way up to point of award without funds</a:t>
            </a:r>
          </a:p>
          <a:p>
            <a:pPr lvl="1"/>
            <a:r>
              <a:rPr lang="en-US" sz="1625" dirty="0"/>
              <a:t>Could have a fee for each proposal</a:t>
            </a:r>
          </a:p>
          <a:p>
            <a:pPr lvl="2"/>
            <a:r>
              <a:rPr lang="en-US" sz="1625" dirty="0"/>
              <a:t>Project estimating line item?</a:t>
            </a:r>
          </a:p>
          <a:p>
            <a:pPr lvl="1"/>
            <a:r>
              <a:rPr lang="en-US" sz="1625" dirty="0"/>
              <a:t>Include a hold harmless agreement in case of no funds </a:t>
            </a:r>
          </a:p>
          <a:p>
            <a:pPr lvl="1"/>
            <a:r>
              <a:rPr lang="en-US" sz="1625" dirty="0" smtClean="0"/>
              <a:t>TO </a:t>
            </a:r>
            <a:r>
              <a:rPr lang="en-US" sz="1625" dirty="0"/>
              <a:t>should have reasonable chance of </a:t>
            </a:r>
            <a:r>
              <a:rPr lang="en-US" sz="1625" dirty="0" smtClean="0"/>
              <a:t>funding</a:t>
            </a:r>
            <a:endParaRPr lang="en-US" sz="1625" dirty="0"/>
          </a:p>
        </p:txBody>
      </p:sp>
    </p:spTree>
    <p:custDataLst>
      <p:tags r:id="rId1"/>
    </p:custDataLst>
    <p:extLst>
      <p:ext uri="{BB962C8B-B14F-4D97-AF65-F5344CB8AC3E}">
        <p14:creationId xmlns:p14="http://schemas.microsoft.com/office/powerpoint/2010/main" val="7149509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354 FW Mission Overview</a:t>
            </a:r>
            <a:endParaRPr lang="en-US" dirty="0"/>
          </a:p>
        </p:txBody>
      </p:sp>
      <p:sp>
        <p:nvSpPr>
          <p:cNvPr id="4" name="Slide Number Placeholder 3"/>
          <p:cNvSpPr>
            <a:spLocks noGrp="1"/>
          </p:cNvSpPr>
          <p:nvPr>
            <p:ph type="sldNum" sz="quarter" idx="11"/>
          </p:nvPr>
        </p:nvSpPr>
        <p:spPr/>
        <p:txBody>
          <a:bodyPr/>
          <a:lstStyle/>
          <a:p>
            <a:fld id="{B6D45C9A-0873-43BC-90E1-426E29213D55}" type="slidenum">
              <a:rPr lang="en-US" smtClean="0"/>
              <a:pPr/>
              <a:t>18</a:t>
            </a:fld>
            <a:endParaRPr lang="en-US" dirty="0">
              <a:solidFill>
                <a:srgbClr val="808080"/>
              </a:solidFill>
            </a:endParaRPr>
          </a:p>
        </p:txBody>
      </p:sp>
      <p:pic>
        <p:nvPicPr>
          <p:cNvPr id="5" name="Picture 2" descr="C:\Users\Tammy.Warner\Desktop\Photos for WSU\AK876-13.jpg"/>
          <p:cNvPicPr>
            <a:picLocks noGrp="1" noChangeAspect="1" noChangeArrowheads="1"/>
          </p:cNvPicPr>
          <p:nvPr>
            <p:ph idx="1"/>
          </p:nvPr>
        </p:nvPicPr>
        <p:blipFill>
          <a:blip r:embed="rId2" cstate="print">
            <a:lum bright="20000"/>
          </a:blip>
          <a:srcRect/>
          <a:stretch>
            <a:fillRect/>
          </a:stretch>
        </p:blipFill>
        <p:spPr bwMode="auto">
          <a:xfrm>
            <a:off x="946741" y="1434273"/>
            <a:ext cx="7237817" cy="4827567"/>
          </a:xfrm>
          <a:prstGeom prst="rect">
            <a:avLst/>
          </a:prstGeom>
          <a:noFill/>
          <a:ln w="25400" cap="sq">
            <a:solidFill>
              <a:schemeClr val="tx1"/>
            </a:solidFill>
            <a:bevel/>
          </a:ln>
        </p:spPr>
      </p:pic>
    </p:spTree>
    <p:extLst>
      <p:ext uri="{BB962C8B-B14F-4D97-AF65-F5344CB8AC3E}">
        <p14:creationId xmlns:p14="http://schemas.microsoft.com/office/powerpoint/2010/main" val="23470155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354 FW Mission Overview</a:t>
            </a:r>
            <a:endParaRPr lang="en-US" dirty="0"/>
          </a:p>
        </p:txBody>
      </p:sp>
      <p:sp>
        <p:nvSpPr>
          <p:cNvPr id="4" name="Slide Number Placeholder 3"/>
          <p:cNvSpPr>
            <a:spLocks noGrp="1"/>
          </p:cNvSpPr>
          <p:nvPr>
            <p:ph type="sldNum" sz="quarter" idx="11"/>
          </p:nvPr>
        </p:nvSpPr>
        <p:spPr/>
        <p:txBody>
          <a:bodyPr/>
          <a:lstStyle/>
          <a:p>
            <a:fld id="{B6D45C9A-0873-43BC-90E1-426E29213D55}" type="slidenum">
              <a:rPr lang="en-US" smtClean="0"/>
              <a:pPr/>
              <a:t>19</a:t>
            </a:fld>
            <a:endParaRPr lang="en-US" dirty="0">
              <a:solidFill>
                <a:srgbClr val="808080"/>
              </a:solidFill>
            </a:endParaRPr>
          </a:p>
        </p:txBody>
      </p:sp>
      <p:pic>
        <p:nvPicPr>
          <p:cNvPr id="5" name="Picture 2"/>
          <p:cNvPicPr>
            <a:picLocks noGrp="1" noChangeAspect="1" noChangeArrowheads="1"/>
          </p:cNvPicPr>
          <p:nvPr>
            <p:ph idx="1"/>
          </p:nvPr>
        </p:nvPicPr>
        <p:blipFill>
          <a:blip r:embed="rId2" cstate="email"/>
          <a:srcRect/>
          <a:stretch>
            <a:fillRect/>
          </a:stretch>
        </p:blipFill>
        <p:spPr bwMode="auto">
          <a:xfrm>
            <a:off x="1495616" y="1374938"/>
            <a:ext cx="6135777" cy="4885897"/>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42571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a:t>What is </a:t>
            </a:r>
            <a:r>
              <a:rPr lang="en-US" dirty="0" smtClean="0"/>
              <a:t>SABER Air Force-Wide?</a:t>
            </a:r>
            <a:endParaRPr lang="en-US" dirty="0"/>
          </a:p>
          <a:p>
            <a:r>
              <a:rPr lang="en-US" dirty="0" smtClean="0"/>
              <a:t>Eielson AFB &amp; 354 CES Mission Overview</a:t>
            </a:r>
          </a:p>
          <a:p>
            <a:r>
              <a:rPr lang="en-US" dirty="0" smtClean="0"/>
              <a:t>What is SABER at Eielson?</a:t>
            </a:r>
          </a:p>
          <a:p>
            <a:r>
              <a:rPr lang="en-US" dirty="0" smtClean="0"/>
              <a:t>Questions/Comments</a:t>
            </a:r>
          </a:p>
        </p:txBody>
      </p:sp>
      <p:sp>
        <p:nvSpPr>
          <p:cNvPr id="4" name="Slide Number Placeholder 3"/>
          <p:cNvSpPr>
            <a:spLocks noGrp="1"/>
          </p:cNvSpPr>
          <p:nvPr>
            <p:ph type="sldNum" sz="quarter" idx="11"/>
          </p:nvPr>
        </p:nvSpPr>
        <p:spPr/>
        <p:txBody>
          <a:bodyPr/>
          <a:lstStyle/>
          <a:p>
            <a:fld id="{B6D45C9A-0873-43BC-90E1-426E29213D55}" type="slidenum">
              <a:rPr lang="en-US" smtClean="0"/>
              <a:pPr/>
              <a:t>2</a:t>
            </a:fld>
            <a:endParaRPr lang="en-US" dirty="0">
              <a:solidFill>
                <a:srgbClr val="808080"/>
              </a:solidFill>
            </a:endParaRPr>
          </a:p>
        </p:txBody>
      </p:sp>
    </p:spTree>
    <p:extLst>
      <p:ext uri="{BB962C8B-B14F-4D97-AF65-F5344CB8AC3E}">
        <p14:creationId xmlns:p14="http://schemas.microsoft.com/office/powerpoint/2010/main" val="4113428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354 FW Mission Overview</a:t>
            </a:r>
            <a:endParaRPr lang="en-US" dirty="0"/>
          </a:p>
        </p:txBody>
      </p:sp>
      <p:pic>
        <p:nvPicPr>
          <p:cNvPr id="249" name="Content Placeholder 248"/>
          <p:cNvPicPr>
            <a:picLocks noGrp="1" noChangeAspect="1"/>
          </p:cNvPicPr>
          <p:nvPr>
            <p:ph idx="1"/>
          </p:nvPr>
        </p:nvPicPr>
        <p:blipFill>
          <a:blip r:embed="rId2"/>
          <a:stretch>
            <a:fillRect/>
          </a:stretch>
        </p:blipFill>
        <p:spPr>
          <a:xfrm>
            <a:off x="1671694" y="1378078"/>
            <a:ext cx="958625" cy="775517"/>
          </a:xfrm>
          <a:prstGeom prst="rect">
            <a:avLst/>
          </a:prstGeom>
        </p:spPr>
      </p:pic>
      <p:sp>
        <p:nvSpPr>
          <p:cNvPr id="4" name="Slide Number Placeholder 3"/>
          <p:cNvSpPr>
            <a:spLocks noGrp="1"/>
          </p:cNvSpPr>
          <p:nvPr>
            <p:ph type="sldNum" sz="quarter" idx="11"/>
          </p:nvPr>
        </p:nvSpPr>
        <p:spPr/>
        <p:txBody>
          <a:bodyPr/>
          <a:lstStyle/>
          <a:p>
            <a:fld id="{B6D45C9A-0873-43BC-90E1-426E29213D55}" type="slidenum">
              <a:rPr lang="en-US" smtClean="0"/>
              <a:pPr/>
              <a:t>20</a:t>
            </a:fld>
            <a:endParaRPr lang="en-US" dirty="0">
              <a:solidFill>
                <a:srgbClr val="808080"/>
              </a:solidFill>
            </a:endParaRPr>
          </a:p>
        </p:txBody>
      </p:sp>
      <p:grpSp>
        <p:nvGrpSpPr>
          <p:cNvPr id="250" name="Group 249"/>
          <p:cNvGrpSpPr/>
          <p:nvPr/>
        </p:nvGrpSpPr>
        <p:grpSpPr>
          <a:xfrm>
            <a:off x="1332295" y="1398472"/>
            <a:ext cx="9072257" cy="4881330"/>
            <a:chOff x="2306240" y="2209602"/>
            <a:chExt cx="5629979" cy="2762880"/>
          </a:xfrm>
        </p:grpSpPr>
        <p:sp>
          <p:nvSpPr>
            <p:cNvPr id="6" name="Freeform 2"/>
            <p:cNvSpPr>
              <a:spLocks noChangeAspect="1"/>
            </p:cNvSpPr>
            <p:nvPr/>
          </p:nvSpPr>
          <p:spPr bwMode="auto">
            <a:xfrm>
              <a:off x="2624291" y="2233321"/>
              <a:ext cx="7613" cy="7907"/>
            </a:xfrm>
            <a:custGeom>
              <a:avLst/>
              <a:gdLst>
                <a:gd name="T0" fmla="*/ 0 w 1"/>
                <a:gd name="T1" fmla="*/ 0 h 1"/>
                <a:gd name="T2" fmla="*/ 0 w 1"/>
                <a:gd name="T3" fmla="*/ 0 h 1"/>
                <a:gd name="T4" fmla="*/ 0 w 1"/>
                <a:gd name="T5" fmla="*/ 0 h 1"/>
                <a:gd name="T6" fmla="*/ 0 w 1"/>
                <a:gd name="T7" fmla="*/ 2147483647 h 1"/>
                <a:gd name="T8" fmla="*/ 0 w 1"/>
                <a:gd name="T9" fmla="*/ 2147483647 h 1"/>
                <a:gd name="T10" fmla="*/ 0 w 1"/>
                <a:gd name="T11" fmla="*/ 2147483647 h 1"/>
                <a:gd name="T12" fmla="*/ 0 w 1"/>
                <a:gd name="T13" fmla="*/ 2147483647 h 1"/>
                <a:gd name="T14" fmla="*/ 2147483647 w 1"/>
                <a:gd name="T15" fmla="*/ 2147483647 h 1"/>
                <a:gd name="T16" fmla="*/ 2147483647 w 1"/>
                <a:gd name="T17" fmla="*/ 2147483647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lnTo>
                    <a:pt x="0" y="1"/>
                  </a:lnTo>
                  <a:lnTo>
                    <a:pt x="1" y="1"/>
                  </a:lnTo>
                  <a:lnTo>
                    <a:pt x="0" y="0"/>
                  </a:lnTo>
                </a:path>
              </a:pathLst>
            </a:custGeom>
            <a:solidFill>
              <a:srgbClr val="FFFFFF"/>
            </a:solidFill>
            <a:ln w="0">
              <a:solidFill>
                <a:srgbClr val="25221E"/>
              </a:solidFill>
              <a:round/>
              <a:headEnd/>
              <a:tailEnd/>
            </a:ln>
          </p:spPr>
          <p:txBody>
            <a:bodyPr/>
            <a:lstStyle/>
            <a:p>
              <a:endParaRPr lang="en-US"/>
            </a:p>
          </p:txBody>
        </p:sp>
        <p:sp>
          <p:nvSpPr>
            <p:cNvPr id="7" name="Freeform 3"/>
            <p:cNvSpPr>
              <a:spLocks noChangeAspect="1"/>
            </p:cNvSpPr>
            <p:nvPr/>
          </p:nvSpPr>
          <p:spPr bwMode="auto">
            <a:xfrm>
              <a:off x="2647130" y="2209602"/>
              <a:ext cx="7613" cy="15813"/>
            </a:xfrm>
            <a:custGeom>
              <a:avLst/>
              <a:gdLst>
                <a:gd name="T0" fmla="*/ 2147483647 w 1"/>
                <a:gd name="T1" fmla="*/ 0 h 2"/>
                <a:gd name="T2" fmla="*/ 0 w 1"/>
                <a:gd name="T3" fmla="*/ 2147483647 h 2"/>
                <a:gd name="T4" fmla="*/ 0 w 1"/>
                <a:gd name="T5" fmla="*/ 2147483647 h 2"/>
                <a:gd name="T6" fmla="*/ 2147483647 w 1"/>
                <a:gd name="T7" fmla="*/ 2147483647 h 2"/>
                <a:gd name="T8" fmla="*/ 2147483647 w 1"/>
                <a:gd name="T9" fmla="*/ 2147483647 h 2"/>
                <a:gd name="T10" fmla="*/ 2147483647 w 1"/>
                <a:gd name="T11" fmla="*/ 2147483647 h 2"/>
                <a:gd name="T12" fmla="*/ 2147483647 w 1"/>
                <a:gd name="T13" fmla="*/ 0 h 2"/>
                <a:gd name="T14" fmla="*/ 2147483647 w 1"/>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
                <a:gd name="T26" fmla="*/ 1 w 1"/>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
                  <a:moveTo>
                    <a:pt x="1" y="0"/>
                  </a:moveTo>
                  <a:lnTo>
                    <a:pt x="0" y="2"/>
                  </a:lnTo>
                  <a:lnTo>
                    <a:pt x="1" y="2"/>
                  </a:lnTo>
                  <a:lnTo>
                    <a:pt x="1" y="1"/>
                  </a:lnTo>
                  <a:lnTo>
                    <a:pt x="1" y="0"/>
                  </a:lnTo>
                </a:path>
              </a:pathLst>
            </a:custGeom>
            <a:solidFill>
              <a:srgbClr val="FFFFFF"/>
            </a:solidFill>
            <a:ln w="0">
              <a:solidFill>
                <a:srgbClr val="25221E"/>
              </a:solidFill>
              <a:round/>
              <a:headEnd/>
              <a:tailEnd/>
            </a:ln>
          </p:spPr>
          <p:txBody>
            <a:bodyPr/>
            <a:lstStyle/>
            <a:p>
              <a:endParaRPr lang="en-US"/>
            </a:p>
          </p:txBody>
        </p:sp>
        <p:sp>
          <p:nvSpPr>
            <p:cNvPr id="8" name="Freeform 4"/>
            <p:cNvSpPr>
              <a:spLocks noChangeAspect="1"/>
            </p:cNvSpPr>
            <p:nvPr/>
          </p:nvSpPr>
          <p:spPr bwMode="auto">
            <a:xfrm>
              <a:off x="2647130" y="2257041"/>
              <a:ext cx="7613" cy="15813"/>
            </a:xfrm>
            <a:custGeom>
              <a:avLst/>
              <a:gdLst>
                <a:gd name="T0" fmla="*/ 0 w 1"/>
                <a:gd name="T1" fmla="*/ 0 h 2"/>
                <a:gd name="T2" fmla="*/ 0 w 1"/>
                <a:gd name="T3" fmla="*/ 2147483647 h 2"/>
                <a:gd name="T4" fmla="*/ 0 w 1"/>
                <a:gd name="T5" fmla="*/ 2147483647 h 2"/>
                <a:gd name="T6" fmla="*/ 2147483647 w 1"/>
                <a:gd name="T7" fmla="*/ 2147483647 h 2"/>
                <a:gd name="T8" fmla="*/ 2147483647 w 1"/>
                <a:gd name="T9" fmla="*/ 2147483647 h 2"/>
                <a:gd name="T10" fmla="*/ 2147483647 w 1"/>
                <a:gd name="T11" fmla="*/ 2147483647 h 2"/>
                <a:gd name="T12" fmla="*/ 2147483647 w 1"/>
                <a:gd name="T13" fmla="*/ 2147483647 h 2"/>
                <a:gd name="T14" fmla="*/ 0 w 1"/>
                <a:gd name="T15" fmla="*/ 0 h 2"/>
                <a:gd name="T16" fmla="*/ 0 w 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2"/>
                <a:gd name="T29" fmla="*/ 1 w 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2">
                  <a:moveTo>
                    <a:pt x="0" y="0"/>
                  </a:moveTo>
                  <a:lnTo>
                    <a:pt x="0" y="1"/>
                  </a:lnTo>
                  <a:lnTo>
                    <a:pt x="1" y="2"/>
                  </a:lnTo>
                  <a:lnTo>
                    <a:pt x="1" y="1"/>
                  </a:lnTo>
                  <a:lnTo>
                    <a:pt x="0" y="0"/>
                  </a:lnTo>
                </a:path>
              </a:pathLst>
            </a:custGeom>
            <a:solidFill>
              <a:srgbClr val="FFFFFF"/>
            </a:solidFill>
            <a:ln w="0">
              <a:solidFill>
                <a:srgbClr val="25221E"/>
              </a:solidFill>
              <a:round/>
              <a:headEnd/>
              <a:tailEnd/>
            </a:ln>
          </p:spPr>
          <p:txBody>
            <a:bodyPr/>
            <a:lstStyle/>
            <a:p>
              <a:endParaRPr lang="en-US"/>
            </a:p>
          </p:txBody>
        </p:sp>
        <p:sp>
          <p:nvSpPr>
            <p:cNvPr id="9" name="Freeform 6"/>
            <p:cNvSpPr>
              <a:spLocks noChangeAspect="1"/>
            </p:cNvSpPr>
            <p:nvPr/>
          </p:nvSpPr>
          <p:spPr bwMode="auto">
            <a:xfrm>
              <a:off x="3556450" y="3807592"/>
              <a:ext cx="1204532" cy="1164890"/>
            </a:xfrm>
            <a:custGeom>
              <a:avLst/>
              <a:gdLst>
                <a:gd name="T0" fmla="*/ 2147483647 w 159"/>
                <a:gd name="T1" fmla="*/ 2147483647 h 148"/>
                <a:gd name="T2" fmla="*/ 2147483647 w 159"/>
                <a:gd name="T3" fmla="*/ 2147483647 h 148"/>
                <a:gd name="T4" fmla="*/ 2147483647 w 159"/>
                <a:gd name="T5" fmla="*/ 2147483647 h 148"/>
                <a:gd name="T6" fmla="*/ 2147483647 w 159"/>
                <a:gd name="T7" fmla="*/ 2147483647 h 148"/>
                <a:gd name="T8" fmla="*/ 2147483647 w 159"/>
                <a:gd name="T9" fmla="*/ 2147483647 h 148"/>
                <a:gd name="T10" fmla="*/ 2147483647 w 159"/>
                <a:gd name="T11" fmla="*/ 2147483647 h 148"/>
                <a:gd name="T12" fmla="*/ 2147483647 w 159"/>
                <a:gd name="T13" fmla="*/ 2147483647 h 148"/>
                <a:gd name="T14" fmla="*/ 2147483647 w 159"/>
                <a:gd name="T15" fmla="*/ 2147483647 h 148"/>
                <a:gd name="T16" fmla="*/ 2147483647 w 159"/>
                <a:gd name="T17" fmla="*/ 2147483647 h 148"/>
                <a:gd name="T18" fmla="*/ 2147483647 w 159"/>
                <a:gd name="T19" fmla="*/ 2147483647 h 148"/>
                <a:gd name="T20" fmla="*/ 2147483647 w 159"/>
                <a:gd name="T21" fmla="*/ 2147483647 h 148"/>
                <a:gd name="T22" fmla="*/ 2147483647 w 159"/>
                <a:gd name="T23" fmla="*/ 2147483647 h 148"/>
                <a:gd name="T24" fmla="*/ 2147483647 w 159"/>
                <a:gd name="T25" fmla="*/ 2147483647 h 148"/>
                <a:gd name="T26" fmla="*/ 2147483647 w 159"/>
                <a:gd name="T27" fmla="*/ 2147483647 h 148"/>
                <a:gd name="T28" fmla="*/ 2147483647 w 159"/>
                <a:gd name="T29" fmla="*/ 2147483647 h 148"/>
                <a:gd name="T30" fmla="*/ 2147483647 w 159"/>
                <a:gd name="T31" fmla="*/ 2147483647 h 148"/>
                <a:gd name="T32" fmla="*/ 2147483647 w 159"/>
                <a:gd name="T33" fmla="*/ 2147483647 h 148"/>
                <a:gd name="T34" fmla="*/ 2147483647 w 159"/>
                <a:gd name="T35" fmla="*/ 2147483647 h 148"/>
                <a:gd name="T36" fmla="*/ 2147483647 w 159"/>
                <a:gd name="T37" fmla="*/ 2147483647 h 148"/>
                <a:gd name="T38" fmla="*/ 2147483647 w 159"/>
                <a:gd name="T39" fmla="*/ 2147483647 h 148"/>
                <a:gd name="T40" fmla="*/ 2147483647 w 159"/>
                <a:gd name="T41" fmla="*/ 2147483647 h 148"/>
                <a:gd name="T42" fmla="*/ 2147483647 w 159"/>
                <a:gd name="T43" fmla="*/ 2147483647 h 148"/>
                <a:gd name="T44" fmla="*/ 2147483647 w 159"/>
                <a:gd name="T45" fmla="*/ 2147483647 h 148"/>
                <a:gd name="T46" fmla="*/ 2147483647 w 159"/>
                <a:gd name="T47" fmla="*/ 2147483647 h 148"/>
                <a:gd name="T48" fmla="*/ 2147483647 w 159"/>
                <a:gd name="T49" fmla="*/ 2147483647 h 148"/>
                <a:gd name="T50" fmla="*/ 2147483647 w 159"/>
                <a:gd name="T51" fmla="*/ 2147483647 h 148"/>
                <a:gd name="T52" fmla="*/ 2147483647 w 159"/>
                <a:gd name="T53" fmla="*/ 2147483647 h 148"/>
                <a:gd name="T54" fmla="*/ 2147483647 w 159"/>
                <a:gd name="T55" fmla="*/ 2147483647 h 148"/>
                <a:gd name="T56" fmla="*/ 2147483647 w 159"/>
                <a:gd name="T57" fmla="*/ 2147483647 h 148"/>
                <a:gd name="T58" fmla="*/ 2147483647 w 159"/>
                <a:gd name="T59" fmla="*/ 2147483647 h 148"/>
                <a:gd name="T60" fmla="*/ 2147483647 w 159"/>
                <a:gd name="T61" fmla="*/ 2147483647 h 148"/>
                <a:gd name="T62" fmla="*/ 2147483647 w 159"/>
                <a:gd name="T63" fmla="*/ 2147483647 h 148"/>
                <a:gd name="T64" fmla="*/ 2147483647 w 159"/>
                <a:gd name="T65" fmla="*/ 2147483647 h 148"/>
                <a:gd name="T66" fmla="*/ 2147483647 w 159"/>
                <a:gd name="T67" fmla="*/ 2147483647 h 148"/>
                <a:gd name="T68" fmla="*/ 2147483647 w 159"/>
                <a:gd name="T69" fmla="*/ 2147483647 h 148"/>
                <a:gd name="T70" fmla="*/ 2147483647 w 159"/>
                <a:gd name="T71" fmla="*/ 2147483647 h 148"/>
                <a:gd name="T72" fmla="*/ 2147483647 w 159"/>
                <a:gd name="T73" fmla="*/ 2147483647 h 148"/>
                <a:gd name="T74" fmla="*/ 2147483647 w 159"/>
                <a:gd name="T75" fmla="*/ 2147483647 h 148"/>
                <a:gd name="T76" fmla="*/ 2147483647 w 159"/>
                <a:gd name="T77" fmla="*/ 2147483647 h 148"/>
                <a:gd name="T78" fmla="*/ 2147483647 w 159"/>
                <a:gd name="T79" fmla="*/ 2147483647 h 148"/>
                <a:gd name="T80" fmla="*/ 2147483647 w 159"/>
                <a:gd name="T81" fmla="*/ 2147483647 h 148"/>
                <a:gd name="T82" fmla="*/ 2147483647 w 159"/>
                <a:gd name="T83" fmla="*/ 2147483647 h 148"/>
                <a:gd name="T84" fmla="*/ 2147483647 w 159"/>
                <a:gd name="T85" fmla="*/ 2147483647 h 148"/>
                <a:gd name="T86" fmla="*/ 2147483647 w 159"/>
                <a:gd name="T87" fmla="*/ 2147483647 h 148"/>
                <a:gd name="T88" fmla="*/ 2147483647 w 159"/>
                <a:gd name="T89" fmla="*/ 2147483647 h 148"/>
                <a:gd name="T90" fmla="*/ 2147483647 w 159"/>
                <a:gd name="T91" fmla="*/ 2147483647 h 148"/>
                <a:gd name="T92" fmla="*/ 2147483647 w 159"/>
                <a:gd name="T93" fmla="*/ 2147483647 h 148"/>
                <a:gd name="T94" fmla="*/ 2147483647 w 159"/>
                <a:gd name="T95" fmla="*/ 2147483647 h 148"/>
                <a:gd name="T96" fmla="*/ 2147483647 w 159"/>
                <a:gd name="T97" fmla="*/ 2147483647 h 148"/>
                <a:gd name="T98" fmla="*/ 2147483647 w 159"/>
                <a:gd name="T99" fmla="*/ 2147483647 h 148"/>
                <a:gd name="T100" fmla="*/ 2147483647 w 159"/>
                <a:gd name="T101" fmla="*/ 2147483647 h 148"/>
                <a:gd name="T102" fmla="*/ 2147483647 w 159"/>
                <a:gd name="T103" fmla="*/ 2147483647 h 1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9"/>
                <a:gd name="T157" fmla="*/ 0 h 148"/>
                <a:gd name="T158" fmla="*/ 159 w 159"/>
                <a:gd name="T159" fmla="*/ 148 h 1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9" h="148">
                  <a:moveTo>
                    <a:pt x="50" y="58"/>
                  </a:moveTo>
                  <a:lnTo>
                    <a:pt x="53" y="0"/>
                  </a:lnTo>
                  <a:lnTo>
                    <a:pt x="66" y="1"/>
                  </a:lnTo>
                  <a:lnTo>
                    <a:pt x="87" y="1"/>
                  </a:lnTo>
                  <a:lnTo>
                    <a:pt x="87" y="28"/>
                  </a:lnTo>
                  <a:lnTo>
                    <a:pt x="89" y="29"/>
                  </a:lnTo>
                  <a:lnTo>
                    <a:pt x="90" y="30"/>
                  </a:lnTo>
                  <a:lnTo>
                    <a:pt x="90" y="31"/>
                  </a:lnTo>
                  <a:lnTo>
                    <a:pt x="91" y="30"/>
                  </a:lnTo>
                  <a:lnTo>
                    <a:pt x="92" y="30"/>
                  </a:lnTo>
                  <a:lnTo>
                    <a:pt x="93" y="31"/>
                  </a:lnTo>
                  <a:lnTo>
                    <a:pt x="94" y="32"/>
                  </a:lnTo>
                  <a:lnTo>
                    <a:pt x="94" y="33"/>
                  </a:lnTo>
                  <a:lnTo>
                    <a:pt x="95" y="34"/>
                  </a:lnTo>
                  <a:lnTo>
                    <a:pt x="96" y="34"/>
                  </a:lnTo>
                  <a:lnTo>
                    <a:pt x="97" y="34"/>
                  </a:lnTo>
                  <a:lnTo>
                    <a:pt x="99" y="34"/>
                  </a:lnTo>
                  <a:lnTo>
                    <a:pt x="101" y="34"/>
                  </a:lnTo>
                  <a:lnTo>
                    <a:pt x="101" y="35"/>
                  </a:lnTo>
                  <a:lnTo>
                    <a:pt x="102" y="36"/>
                  </a:lnTo>
                  <a:lnTo>
                    <a:pt x="104" y="36"/>
                  </a:lnTo>
                  <a:lnTo>
                    <a:pt x="106" y="35"/>
                  </a:lnTo>
                  <a:lnTo>
                    <a:pt x="107" y="36"/>
                  </a:lnTo>
                  <a:lnTo>
                    <a:pt x="108" y="37"/>
                  </a:lnTo>
                  <a:lnTo>
                    <a:pt x="109" y="37"/>
                  </a:lnTo>
                  <a:lnTo>
                    <a:pt x="111" y="37"/>
                  </a:lnTo>
                  <a:lnTo>
                    <a:pt x="112" y="38"/>
                  </a:lnTo>
                  <a:lnTo>
                    <a:pt x="114" y="38"/>
                  </a:lnTo>
                  <a:lnTo>
                    <a:pt x="115" y="39"/>
                  </a:lnTo>
                  <a:lnTo>
                    <a:pt x="115" y="40"/>
                  </a:lnTo>
                  <a:lnTo>
                    <a:pt x="116" y="40"/>
                  </a:lnTo>
                  <a:lnTo>
                    <a:pt x="117" y="40"/>
                  </a:lnTo>
                  <a:lnTo>
                    <a:pt x="117" y="38"/>
                  </a:lnTo>
                  <a:lnTo>
                    <a:pt x="118" y="37"/>
                  </a:lnTo>
                  <a:lnTo>
                    <a:pt x="119" y="38"/>
                  </a:lnTo>
                  <a:lnTo>
                    <a:pt x="120" y="38"/>
                  </a:lnTo>
                  <a:lnTo>
                    <a:pt x="120" y="37"/>
                  </a:lnTo>
                  <a:lnTo>
                    <a:pt x="122" y="37"/>
                  </a:lnTo>
                  <a:lnTo>
                    <a:pt x="123" y="37"/>
                  </a:lnTo>
                  <a:lnTo>
                    <a:pt x="124" y="37"/>
                  </a:lnTo>
                  <a:lnTo>
                    <a:pt x="125" y="39"/>
                  </a:lnTo>
                  <a:lnTo>
                    <a:pt x="126" y="40"/>
                  </a:lnTo>
                  <a:lnTo>
                    <a:pt x="128" y="40"/>
                  </a:lnTo>
                  <a:lnTo>
                    <a:pt x="129" y="40"/>
                  </a:lnTo>
                  <a:lnTo>
                    <a:pt x="130" y="39"/>
                  </a:lnTo>
                  <a:lnTo>
                    <a:pt x="130" y="38"/>
                  </a:lnTo>
                  <a:lnTo>
                    <a:pt x="132" y="37"/>
                  </a:lnTo>
                  <a:lnTo>
                    <a:pt x="134" y="36"/>
                  </a:lnTo>
                  <a:lnTo>
                    <a:pt x="137" y="37"/>
                  </a:lnTo>
                  <a:lnTo>
                    <a:pt x="138" y="36"/>
                  </a:lnTo>
                  <a:lnTo>
                    <a:pt x="141" y="37"/>
                  </a:lnTo>
                  <a:lnTo>
                    <a:pt x="143" y="38"/>
                  </a:lnTo>
                  <a:lnTo>
                    <a:pt x="147" y="39"/>
                  </a:lnTo>
                  <a:lnTo>
                    <a:pt x="149" y="40"/>
                  </a:lnTo>
                  <a:lnTo>
                    <a:pt x="150" y="40"/>
                  </a:lnTo>
                  <a:lnTo>
                    <a:pt x="152" y="41"/>
                  </a:lnTo>
                  <a:lnTo>
                    <a:pt x="153" y="41"/>
                  </a:lnTo>
                  <a:lnTo>
                    <a:pt x="155" y="68"/>
                  </a:lnTo>
                  <a:lnTo>
                    <a:pt x="156" y="69"/>
                  </a:lnTo>
                  <a:lnTo>
                    <a:pt x="157" y="70"/>
                  </a:lnTo>
                  <a:lnTo>
                    <a:pt x="158" y="71"/>
                  </a:lnTo>
                  <a:lnTo>
                    <a:pt x="159" y="73"/>
                  </a:lnTo>
                  <a:lnTo>
                    <a:pt x="158" y="74"/>
                  </a:lnTo>
                  <a:lnTo>
                    <a:pt x="158" y="75"/>
                  </a:lnTo>
                  <a:lnTo>
                    <a:pt x="159" y="76"/>
                  </a:lnTo>
                  <a:lnTo>
                    <a:pt x="159" y="77"/>
                  </a:lnTo>
                  <a:lnTo>
                    <a:pt x="158" y="80"/>
                  </a:lnTo>
                  <a:lnTo>
                    <a:pt x="157" y="81"/>
                  </a:lnTo>
                  <a:lnTo>
                    <a:pt x="157" y="83"/>
                  </a:lnTo>
                  <a:lnTo>
                    <a:pt x="158" y="85"/>
                  </a:lnTo>
                  <a:lnTo>
                    <a:pt x="158" y="87"/>
                  </a:lnTo>
                  <a:lnTo>
                    <a:pt x="157" y="88"/>
                  </a:lnTo>
                  <a:lnTo>
                    <a:pt x="157" y="90"/>
                  </a:lnTo>
                  <a:lnTo>
                    <a:pt x="158" y="91"/>
                  </a:lnTo>
                  <a:lnTo>
                    <a:pt x="157" y="93"/>
                  </a:lnTo>
                  <a:lnTo>
                    <a:pt x="154" y="93"/>
                  </a:lnTo>
                  <a:lnTo>
                    <a:pt x="148" y="96"/>
                  </a:lnTo>
                  <a:lnTo>
                    <a:pt x="146" y="98"/>
                  </a:lnTo>
                  <a:lnTo>
                    <a:pt x="145" y="97"/>
                  </a:lnTo>
                  <a:lnTo>
                    <a:pt x="148" y="95"/>
                  </a:lnTo>
                  <a:lnTo>
                    <a:pt x="148" y="94"/>
                  </a:lnTo>
                  <a:lnTo>
                    <a:pt x="146" y="95"/>
                  </a:lnTo>
                  <a:lnTo>
                    <a:pt x="145" y="95"/>
                  </a:lnTo>
                  <a:lnTo>
                    <a:pt x="144" y="93"/>
                  </a:lnTo>
                  <a:lnTo>
                    <a:pt x="143" y="92"/>
                  </a:lnTo>
                  <a:lnTo>
                    <a:pt x="141" y="93"/>
                  </a:lnTo>
                  <a:lnTo>
                    <a:pt x="139" y="94"/>
                  </a:lnTo>
                  <a:lnTo>
                    <a:pt x="140" y="96"/>
                  </a:lnTo>
                  <a:lnTo>
                    <a:pt x="142" y="97"/>
                  </a:lnTo>
                  <a:lnTo>
                    <a:pt x="143" y="97"/>
                  </a:lnTo>
                  <a:lnTo>
                    <a:pt x="143" y="99"/>
                  </a:lnTo>
                  <a:lnTo>
                    <a:pt x="140" y="101"/>
                  </a:lnTo>
                  <a:lnTo>
                    <a:pt x="139" y="105"/>
                  </a:lnTo>
                  <a:lnTo>
                    <a:pt x="137" y="107"/>
                  </a:lnTo>
                  <a:lnTo>
                    <a:pt x="133" y="110"/>
                  </a:lnTo>
                  <a:lnTo>
                    <a:pt x="129" y="112"/>
                  </a:lnTo>
                  <a:lnTo>
                    <a:pt x="132" y="109"/>
                  </a:lnTo>
                  <a:lnTo>
                    <a:pt x="131" y="108"/>
                  </a:lnTo>
                  <a:lnTo>
                    <a:pt x="128" y="108"/>
                  </a:lnTo>
                  <a:lnTo>
                    <a:pt x="127" y="108"/>
                  </a:lnTo>
                  <a:lnTo>
                    <a:pt x="125" y="108"/>
                  </a:lnTo>
                  <a:lnTo>
                    <a:pt x="126" y="106"/>
                  </a:lnTo>
                  <a:lnTo>
                    <a:pt x="125" y="107"/>
                  </a:lnTo>
                  <a:lnTo>
                    <a:pt x="122" y="108"/>
                  </a:lnTo>
                  <a:lnTo>
                    <a:pt x="121" y="107"/>
                  </a:lnTo>
                  <a:lnTo>
                    <a:pt x="120" y="107"/>
                  </a:lnTo>
                  <a:lnTo>
                    <a:pt x="120" y="108"/>
                  </a:lnTo>
                  <a:lnTo>
                    <a:pt x="122" y="109"/>
                  </a:lnTo>
                  <a:lnTo>
                    <a:pt x="123" y="109"/>
                  </a:lnTo>
                  <a:lnTo>
                    <a:pt x="123" y="111"/>
                  </a:lnTo>
                  <a:lnTo>
                    <a:pt x="121" y="114"/>
                  </a:lnTo>
                  <a:lnTo>
                    <a:pt x="120" y="114"/>
                  </a:lnTo>
                  <a:lnTo>
                    <a:pt x="120" y="113"/>
                  </a:lnTo>
                  <a:lnTo>
                    <a:pt x="119" y="113"/>
                  </a:lnTo>
                  <a:lnTo>
                    <a:pt x="119" y="115"/>
                  </a:lnTo>
                  <a:lnTo>
                    <a:pt x="119" y="116"/>
                  </a:lnTo>
                  <a:lnTo>
                    <a:pt x="117" y="118"/>
                  </a:lnTo>
                  <a:lnTo>
                    <a:pt x="116" y="118"/>
                  </a:lnTo>
                  <a:lnTo>
                    <a:pt x="116" y="117"/>
                  </a:lnTo>
                  <a:lnTo>
                    <a:pt x="116" y="115"/>
                  </a:lnTo>
                  <a:lnTo>
                    <a:pt x="116" y="116"/>
                  </a:lnTo>
                  <a:lnTo>
                    <a:pt x="116" y="117"/>
                  </a:lnTo>
                  <a:lnTo>
                    <a:pt x="113" y="118"/>
                  </a:lnTo>
                  <a:lnTo>
                    <a:pt x="113" y="119"/>
                  </a:lnTo>
                  <a:lnTo>
                    <a:pt x="115" y="119"/>
                  </a:lnTo>
                  <a:lnTo>
                    <a:pt x="115" y="121"/>
                  </a:lnTo>
                  <a:lnTo>
                    <a:pt x="111" y="121"/>
                  </a:lnTo>
                  <a:lnTo>
                    <a:pt x="110" y="122"/>
                  </a:lnTo>
                  <a:lnTo>
                    <a:pt x="112" y="122"/>
                  </a:lnTo>
                  <a:lnTo>
                    <a:pt x="113" y="124"/>
                  </a:lnTo>
                  <a:lnTo>
                    <a:pt x="113" y="126"/>
                  </a:lnTo>
                  <a:lnTo>
                    <a:pt x="111" y="127"/>
                  </a:lnTo>
                  <a:lnTo>
                    <a:pt x="109" y="127"/>
                  </a:lnTo>
                  <a:lnTo>
                    <a:pt x="109" y="128"/>
                  </a:lnTo>
                  <a:lnTo>
                    <a:pt x="110" y="128"/>
                  </a:lnTo>
                  <a:lnTo>
                    <a:pt x="110" y="131"/>
                  </a:lnTo>
                  <a:lnTo>
                    <a:pt x="111" y="137"/>
                  </a:lnTo>
                  <a:lnTo>
                    <a:pt x="114" y="144"/>
                  </a:lnTo>
                  <a:lnTo>
                    <a:pt x="114" y="145"/>
                  </a:lnTo>
                  <a:lnTo>
                    <a:pt x="113" y="145"/>
                  </a:lnTo>
                  <a:lnTo>
                    <a:pt x="114" y="145"/>
                  </a:lnTo>
                  <a:lnTo>
                    <a:pt x="115" y="146"/>
                  </a:lnTo>
                  <a:lnTo>
                    <a:pt x="115" y="147"/>
                  </a:lnTo>
                  <a:lnTo>
                    <a:pt x="115" y="148"/>
                  </a:lnTo>
                  <a:lnTo>
                    <a:pt x="111" y="147"/>
                  </a:lnTo>
                  <a:lnTo>
                    <a:pt x="108" y="145"/>
                  </a:lnTo>
                  <a:lnTo>
                    <a:pt x="105" y="145"/>
                  </a:lnTo>
                  <a:lnTo>
                    <a:pt x="103" y="144"/>
                  </a:lnTo>
                  <a:lnTo>
                    <a:pt x="101" y="144"/>
                  </a:lnTo>
                  <a:lnTo>
                    <a:pt x="99" y="142"/>
                  </a:lnTo>
                  <a:lnTo>
                    <a:pt x="98" y="140"/>
                  </a:lnTo>
                  <a:lnTo>
                    <a:pt x="96" y="140"/>
                  </a:lnTo>
                  <a:lnTo>
                    <a:pt x="93" y="138"/>
                  </a:lnTo>
                  <a:lnTo>
                    <a:pt x="91" y="136"/>
                  </a:lnTo>
                  <a:lnTo>
                    <a:pt x="90" y="133"/>
                  </a:lnTo>
                  <a:lnTo>
                    <a:pt x="88" y="128"/>
                  </a:lnTo>
                  <a:lnTo>
                    <a:pt x="87" y="126"/>
                  </a:lnTo>
                  <a:lnTo>
                    <a:pt x="84" y="123"/>
                  </a:lnTo>
                  <a:lnTo>
                    <a:pt x="82" y="120"/>
                  </a:lnTo>
                  <a:lnTo>
                    <a:pt x="81" y="115"/>
                  </a:lnTo>
                  <a:lnTo>
                    <a:pt x="79" y="113"/>
                  </a:lnTo>
                  <a:lnTo>
                    <a:pt x="77" y="109"/>
                  </a:lnTo>
                  <a:lnTo>
                    <a:pt x="74" y="104"/>
                  </a:lnTo>
                  <a:lnTo>
                    <a:pt x="74" y="101"/>
                  </a:lnTo>
                  <a:lnTo>
                    <a:pt x="72" y="99"/>
                  </a:lnTo>
                  <a:lnTo>
                    <a:pt x="70" y="96"/>
                  </a:lnTo>
                  <a:lnTo>
                    <a:pt x="68" y="95"/>
                  </a:lnTo>
                  <a:lnTo>
                    <a:pt x="65" y="94"/>
                  </a:lnTo>
                  <a:lnTo>
                    <a:pt x="64" y="93"/>
                  </a:lnTo>
                  <a:lnTo>
                    <a:pt x="62" y="92"/>
                  </a:lnTo>
                  <a:lnTo>
                    <a:pt x="58" y="92"/>
                  </a:lnTo>
                  <a:lnTo>
                    <a:pt x="56" y="92"/>
                  </a:lnTo>
                  <a:lnTo>
                    <a:pt x="53" y="91"/>
                  </a:lnTo>
                  <a:lnTo>
                    <a:pt x="51" y="91"/>
                  </a:lnTo>
                  <a:lnTo>
                    <a:pt x="50" y="92"/>
                  </a:lnTo>
                  <a:lnTo>
                    <a:pt x="48" y="96"/>
                  </a:lnTo>
                  <a:lnTo>
                    <a:pt x="48" y="97"/>
                  </a:lnTo>
                  <a:lnTo>
                    <a:pt x="45" y="100"/>
                  </a:lnTo>
                  <a:lnTo>
                    <a:pt x="44" y="102"/>
                  </a:lnTo>
                  <a:lnTo>
                    <a:pt x="43" y="103"/>
                  </a:lnTo>
                  <a:lnTo>
                    <a:pt x="40" y="100"/>
                  </a:lnTo>
                  <a:lnTo>
                    <a:pt x="38" y="99"/>
                  </a:lnTo>
                  <a:lnTo>
                    <a:pt x="37" y="99"/>
                  </a:lnTo>
                  <a:lnTo>
                    <a:pt x="33" y="98"/>
                  </a:lnTo>
                  <a:lnTo>
                    <a:pt x="28" y="97"/>
                  </a:lnTo>
                  <a:lnTo>
                    <a:pt x="20" y="94"/>
                  </a:lnTo>
                  <a:lnTo>
                    <a:pt x="18" y="91"/>
                  </a:lnTo>
                  <a:lnTo>
                    <a:pt x="16" y="87"/>
                  </a:lnTo>
                  <a:lnTo>
                    <a:pt x="15" y="85"/>
                  </a:lnTo>
                  <a:lnTo>
                    <a:pt x="13" y="83"/>
                  </a:lnTo>
                  <a:lnTo>
                    <a:pt x="12" y="78"/>
                  </a:lnTo>
                  <a:lnTo>
                    <a:pt x="10" y="75"/>
                  </a:lnTo>
                  <a:lnTo>
                    <a:pt x="8" y="74"/>
                  </a:lnTo>
                  <a:lnTo>
                    <a:pt x="6" y="71"/>
                  </a:lnTo>
                  <a:lnTo>
                    <a:pt x="4" y="68"/>
                  </a:lnTo>
                  <a:lnTo>
                    <a:pt x="3" y="66"/>
                  </a:lnTo>
                  <a:lnTo>
                    <a:pt x="1" y="63"/>
                  </a:lnTo>
                  <a:lnTo>
                    <a:pt x="0" y="62"/>
                  </a:lnTo>
                  <a:lnTo>
                    <a:pt x="0" y="58"/>
                  </a:lnTo>
                  <a:lnTo>
                    <a:pt x="50" y="58"/>
                  </a:lnTo>
                </a:path>
              </a:pathLst>
            </a:custGeom>
            <a:solidFill>
              <a:srgbClr val="FFFFFF"/>
            </a:solidFill>
            <a:ln w="0">
              <a:solidFill>
                <a:srgbClr val="25221E"/>
              </a:solidFill>
              <a:round/>
              <a:headEnd/>
              <a:tailEnd/>
            </a:ln>
          </p:spPr>
          <p:txBody>
            <a:bodyPr/>
            <a:lstStyle/>
            <a:p>
              <a:endParaRPr lang="en-US"/>
            </a:p>
          </p:txBody>
        </p:sp>
        <p:sp>
          <p:nvSpPr>
            <p:cNvPr id="10" name="Freeform 7"/>
            <p:cNvSpPr>
              <a:spLocks noChangeAspect="1"/>
            </p:cNvSpPr>
            <p:nvPr/>
          </p:nvSpPr>
          <p:spPr bwMode="auto">
            <a:xfrm>
              <a:off x="4420093" y="4799418"/>
              <a:ext cx="23685" cy="148466"/>
            </a:xfrm>
            <a:custGeom>
              <a:avLst/>
              <a:gdLst>
                <a:gd name="T0" fmla="*/ 2147483647 w 3"/>
                <a:gd name="T1" fmla="*/ 0 h 19"/>
                <a:gd name="T2" fmla="*/ 2147483647 w 3"/>
                <a:gd name="T3" fmla="*/ 2147483647 h 19"/>
                <a:gd name="T4" fmla="*/ 0 w 3"/>
                <a:gd name="T5" fmla="*/ 2147483647 h 19"/>
                <a:gd name="T6" fmla="*/ 0 w 3"/>
                <a:gd name="T7" fmla="*/ 2147483647 h 19"/>
                <a:gd name="T8" fmla="*/ 0 w 3"/>
                <a:gd name="T9" fmla="*/ 2147483647 h 19"/>
                <a:gd name="T10" fmla="*/ 2147483647 w 3"/>
                <a:gd name="T11" fmla="*/ 2147483647 h 19"/>
                <a:gd name="T12" fmla="*/ 2147483647 w 3"/>
                <a:gd name="T13" fmla="*/ 2147483647 h 19"/>
                <a:gd name="T14" fmla="*/ 2147483647 w 3"/>
                <a:gd name="T15" fmla="*/ 2147483647 h 19"/>
                <a:gd name="T16" fmla="*/ 2147483647 w 3"/>
                <a:gd name="T17" fmla="*/ 2147483647 h 19"/>
                <a:gd name="T18" fmla="*/ 2147483647 w 3"/>
                <a:gd name="T19" fmla="*/ 2147483647 h 19"/>
                <a:gd name="T20" fmla="*/ 2147483647 w 3"/>
                <a:gd name="T21" fmla="*/ 2147483647 h 19"/>
                <a:gd name="T22" fmla="*/ 2147483647 w 3"/>
                <a:gd name="T23" fmla="*/ 2147483647 h 19"/>
                <a:gd name="T24" fmla="*/ 2147483647 w 3"/>
                <a:gd name="T25" fmla="*/ 2147483647 h 19"/>
                <a:gd name="T26" fmla="*/ 2147483647 w 3"/>
                <a:gd name="T27" fmla="*/ 2147483647 h 19"/>
                <a:gd name="T28" fmla="*/ 2147483647 w 3"/>
                <a:gd name="T29" fmla="*/ 2147483647 h 19"/>
                <a:gd name="T30" fmla="*/ 2147483647 w 3"/>
                <a:gd name="T31" fmla="*/ 2147483647 h 19"/>
                <a:gd name="T32" fmla="*/ 2147483647 w 3"/>
                <a:gd name="T33" fmla="*/ 2147483647 h 19"/>
                <a:gd name="T34" fmla="*/ 2147483647 w 3"/>
                <a:gd name="T35" fmla="*/ 2147483647 h 19"/>
                <a:gd name="T36" fmla="*/ 2147483647 w 3"/>
                <a:gd name="T37" fmla="*/ 0 h 19"/>
                <a:gd name="T38" fmla="*/ 2147483647 w 3"/>
                <a:gd name="T39" fmla="*/ 0 h 19"/>
                <a:gd name="T40" fmla="*/ 2147483647 w 3"/>
                <a:gd name="T41" fmla="*/ 0 h 19"/>
                <a:gd name="T42" fmla="*/ 2147483647 w 3"/>
                <a:gd name="T43" fmla="*/ 0 h 19"/>
                <a:gd name="T44" fmla="*/ 2147483647 w 3"/>
                <a:gd name="T45" fmla="*/ 0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
                <a:gd name="T70" fmla="*/ 0 h 19"/>
                <a:gd name="T71" fmla="*/ 3 w 3"/>
                <a:gd name="T72" fmla="*/ 19 h 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 h="19">
                  <a:moveTo>
                    <a:pt x="2" y="0"/>
                  </a:moveTo>
                  <a:lnTo>
                    <a:pt x="1" y="2"/>
                  </a:lnTo>
                  <a:lnTo>
                    <a:pt x="0" y="4"/>
                  </a:lnTo>
                  <a:lnTo>
                    <a:pt x="0" y="8"/>
                  </a:lnTo>
                  <a:lnTo>
                    <a:pt x="0" y="12"/>
                  </a:lnTo>
                  <a:lnTo>
                    <a:pt x="1" y="15"/>
                  </a:lnTo>
                  <a:lnTo>
                    <a:pt x="2" y="17"/>
                  </a:lnTo>
                  <a:lnTo>
                    <a:pt x="3" y="19"/>
                  </a:lnTo>
                  <a:lnTo>
                    <a:pt x="3" y="18"/>
                  </a:lnTo>
                  <a:lnTo>
                    <a:pt x="2" y="16"/>
                  </a:lnTo>
                  <a:lnTo>
                    <a:pt x="1" y="13"/>
                  </a:lnTo>
                  <a:lnTo>
                    <a:pt x="1" y="10"/>
                  </a:lnTo>
                  <a:lnTo>
                    <a:pt x="1" y="7"/>
                  </a:lnTo>
                  <a:lnTo>
                    <a:pt x="1" y="4"/>
                  </a:lnTo>
                  <a:lnTo>
                    <a:pt x="2" y="2"/>
                  </a:lnTo>
                  <a:lnTo>
                    <a:pt x="3" y="1"/>
                  </a:lnTo>
                  <a:lnTo>
                    <a:pt x="3" y="0"/>
                  </a:lnTo>
                  <a:lnTo>
                    <a:pt x="2" y="0"/>
                  </a:lnTo>
                </a:path>
              </a:pathLst>
            </a:custGeom>
            <a:solidFill>
              <a:srgbClr val="FFFFFF"/>
            </a:solidFill>
            <a:ln w="0">
              <a:solidFill>
                <a:srgbClr val="25221E"/>
              </a:solidFill>
              <a:round/>
              <a:headEnd/>
              <a:tailEnd/>
            </a:ln>
          </p:spPr>
          <p:txBody>
            <a:bodyPr/>
            <a:lstStyle/>
            <a:p>
              <a:endParaRPr lang="en-US"/>
            </a:p>
          </p:txBody>
        </p:sp>
        <p:sp>
          <p:nvSpPr>
            <p:cNvPr id="11" name="Freeform 8"/>
            <p:cNvSpPr>
              <a:spLocks noChangeAspect="1"/>
            </p:cNvSpPr>
            <p:nvPr/>
          </p:nvSpPr>
          <p:spPr bwMode="auto">
            <a:xfrm>
              <a:off x="5292195" y="4310972"/>
              <a:ext cx="788360" cy="598258"/>
            </a:xfrm>
            <a:custGeom>
              <a:avLst/>
              <a:gdLst>
                <a:gd name="T0" fmla="*/ 2147483647 w 104"/>
                <a:gd name="T1" fmla="*/ 2147483647 h 76"/>
                <a:gd name="T2" fmla="*/ 2147483647 w 104"/>
                <a:gd name="T3" fmla="*/ 2147483647 h 76"/>
                <a:gd name="T4" fmla="*/ 0 w 104"/>
                <a:gd name="T5" fmla="*/ 2147483647 h 76"/>
                <a:gd name="T6" fmla="*/ 2147483647 w 104"/>
                <a:gd name="T7" fmla="*/ 2147483647 h 76"/>
                <a:gd name="T8" fmla="*/ 2147483647 w 104"/>
                <a:gd name="T9" fmla="*/ 2147483647 h 76"/>
                <a:gd name="T10" fmla="*/ 2147483647 w 104"/>
                <a:gd name="T11" fmla="*/ 2147483647 h 76"/>
                <a:gd name="T12" fmla="*/ 2147483647 w 104"/>
                <a:gd name="T13" fmla="*/ 2147483647 h 76"/>
                <a:gd name="T14" fmla="*/ 2147483647 w 104"/>
                <a:gd name="T15" fmla="*/ 2147483647 h 76"/>
                <a:gd name="T16" fmla="*/ 2147483647 w 104"/>
                <a:gd name="T17" fmla="*/ 2147483647 h 76"/>
                <a:gd name="T18" fmla="*/ 2147483647 w 104"/>
                <a:gd name="T19" fmla="*/ 2147483647 h 76"/>
                <a:gd name="T20" fmla="*/ 2147483647 w 104"/>
                <a:gd name="T21" fmla="*/ 2147483647 h 76"/>
                <a:gd name="T22" fmla="*/ 2147483647 w 104"/>
                <a:gd name="T23" fmla="*/ 2147483647 h 76"/>
                <a:gd name="T24" fmla="*/ 2147483647 w 104"/>
                <a:gd name="T25" fmla="*/ 2147483647 h 76"/>
                <a:gd name="T26" fmla="*/ 2147483647 w 104"/>
                <a:gd name="T27" fmla="*/ 2147483647 h 76"/>
                <a:gd name="T28" fmla="*/ 2147483647 w 104"/>
                <a:gd name="T29" fmla="*/ 2147483647 h 76"/>
                <a:gd name="T30" fmla="*/ 2147483647 w 104"/>
                <a:gd name="T31" fmla="*/ 2147483647 h 76"/>
                <a:gd name="T32" fmla="*/ 2147483647 w 104"/>
                <a:gd name="T33" fmla="*/ 2147483647 h 76"/>
                <a:gd name="T34" fmla="*/ 2147483647 w 104"/>
                <a:gd name="T35" fmla="*/ 2147483647 h 76"/>
                <a:gd name="T36" fmla="*/ 2147483647 w 104"/>
                <a:gd name="T37" fmla="*/ 2147483647 h 76"/>
                <a:gd name="T38" fmla="*/ 2147483647 w 104"/>
                <a:gd name="T39" fmla="*/ 2147483647 h 76"/>
                <a:gd name="T40" fmla="*/ 2147483647 w 104"/>
                <a:gd name="T41" fmla="*/ 2147483647 h 76"/>
                <a:gd name="T42" fmla="*/ 2147483647 w 104"/>
                <a:gd name="T43" fmla="*/ 2147483647 h 76"/>
                <a:gd name="T44" fmla="*/ 2147483647 w 104"/>
                <a:gd name="T45" fmla="*/ 2147483647 h 76"/>
                <a:gd name="T46" fmla="*/ 2147483647 w 104"/>
                <a:gd name="T47" fmla="*/ 2147483647 h 76"/>
                <a:gd name="T48" fmla="*/ 2147483647 w 104"/>
                <a:gd name="T49" fmla="*/ 2147483647 h 76"/>
                <a:gd name="T50" fmla="*/ 2147483647 w 104"/>
                <a:gd name="T51" fmla="*/ 2147483647 h 76"/>
                <a:gd name="T52" fmla="*/ 2147483647 w 104"/>
                <a:gd name="T53" fmla="*/ 2147483647 h 76"/>
                <a:gd name="T54" fmla="*/ 2147483647 w 104"/>
                <a:gd name="T55" fmla="*/ 2147483647 h 76"/>
                <a:gd name="T56" fmla="*/ 2147483647 w 104"/>
                <a:gd name="T57" fmla="*/ 2147483647 h 76"/>
                <a:gd name="T58" fmla="*/ 2147483647 w 104"/>
                <a:gd name="T59" fmla="*/ 2147483647 h 76"/>
                <a:gd name="T60" fmla="*/ 2147483647 w 104"/>
                <a:gd name="T61" fmla="*/ 2147483647 h 76"/>
                <a:gd name="T62" fmla="*/ 2147483647 w 104"/>
                <a:gd name="T63" fmla="*/ 2147483647 h 76"/>
                <a:gd name="T64" fmla="*/ 2147483647 w 104"/>
                <a:gd name="T65" fmla="*/ 2147483647 h 76"/>
                <a:gd name="T66" fmla="*/ 2147483647 w 104"/>
                <a:gd name="T67" fmla="*/ 2147483647 h 76"/>
                <a:gd name="T68" fmla="*/ 2147483647 w 104"/>
                <a:gd name="T69" fmla="*/ 2147483647 h 76"/>
                <a:gd name="T70" fmla="*/ 2147483647 w 104"/>
                <a:gd name="T71" fmla="*/ 2147483647 h 76"/>
                <a:gd name="T72" fmla="*/ 2147483647 w 104"/>
                <a:gd name="T73" fmla="*/ 2147483647 h 76"/>
                <a:gd name="T74" fmla="*/ 2147483647 w 104"/>
                <a:gd name="T75" fmla="*/ 2147483647 h 76"/>
                <a:gd name="T76" fmla="*/ 2147483647 w 104"/>
                <a:gd name="T77" fmla="*/ 2147483647 h 76"/>
                <a:gd name="T78" fmla="*/ 2147483647 w 104"/>
                <a:gd name="T79" fmla="*/ 2147483647 h 76"/>
                <a:gd name="T80" fmla="*/ 2147483647 w 104"/>
                <a:gd name="T81" fmla="*/ 2147483647 h 76"/>
                <a:gd name="T82" fmla="*/ 2147483647 w 104"/>
                <a:gd name="T83" fmla="*/ 2147483647 h 76"/>
                <a:gd name="T84" fmla="*/ 2147483647 w 104"/>
                <a:gd name="T85" fmla="*/ 2147483647 h 76"/>
                <a:gd name="T86" fmla="*/ 2147483647 w 104"/>
                <a:gd name="T87" fmla="*/ 2147483647 h 76"/>
                <a:gd name="T88" fmla="*/ 2147483647 w 104"/>
                <a:gd name="T89" fmla="*/ 2147483647 h 76"/>
                <a:gd name="T90" fmla="*/ 2147483647 w 104"/>
                <a:gd name="T91" fmla="*/ 2147483647 h 76"/>
                <a:gd name="T92" fmla="*/ 2147483647 w 104"/>
                <a:gd name="T93" fmla="*/ 2147483647 h 76"/>
                <a:gd name="T94" fmla="*/ 2147483647 w 104"/>
                <a:gd name="T95" fmla="*/ 2147483647 h 76"/>
                <a:gd name="T96" fmla="*/ 2147483647 w 104"/>
                <a:gd name="T97" fmla="*/ 2147483647 h 76"/>
                <a:gd name="T98" fmla="*/ 2147483647 w 104"/>
                <a:gd name="T99" fmla="*/ 2147483647 h 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4"/>
                <a:gd name="T151" fmla="*/ 0 h 76"/>
                <a:gd name="T152" fmla="*/ 104 w 104"/>
                <a:gd name="T153" fmla="*/ 76 h 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4" h="76">
                  <a:moveTo>
                    <a:pt x="1" y="17"/>
                  </a:moveTo>
                  <a:lnTo>
                    <a:pt x="2" y="16"/>
                  </a:lnTo>
                  <a:lnTo>
                    <a:pt x="3" y="14"/>
                  </a:lnTo>
                  <a:lnTo>
                    <a:pt x="3" y="13"/>
                  </a:lnTo>
                  <a:lnTo>
                    <a:pt x="3" y="12"/>
                  </a:lnTo>
                  <a:lnTo>
                    <a:pt x="2" y="12"/>
                  </a:lnTo>
                  <a:lnTo>
                    <a:pt x="1" y="11"/>
                  </a:lnTo>
                  <a:lnTo>
                    <a:pt x="0" y="11"/>
                  </a:lnTo>
                  <a:lnTo>
                    <a:pt x="0" y="10"/>
                  </a:lnTo>
                  <a:lnTo>
                    <a:pt x="0" y="9"/>
                  </a:lnTo>
                  <a:lnTo>
                    <a:pt x="0" y="8"/>
                  </a:lnTo>
                  <a:lnTo>
                    <a:pt x="31" y="5"/>
                  </a:lnTo>
                  <a:lnTo>
                    <a:pt x="33" y="5"/>
                  </a:lnTo>
                  <a:lnTo>
                    <a:pt x="34" y="5"/>
                  </a:lnTo>
                  <a:lnTo>
                    <a:pt x="34" y="6"/>
                  </a:lnTo>
                  <a:lnTo>
                    <a:pt x="35" y="7"/>
                  </a:lnTo>
                  <a:lnTo>
                    <a:pt x="35" y="8"/>
                  </a:lnTo>
                  <a:lnTo>
                    <a:pt x="35" y="9"/>
                  </a:lnTo>
                  <a:lnTo>
                    <a:pt x="63" y="5"/>
                  </a:lnTo>
                  <a:lnTo>
                    <a:pt x="64" y="6"/>
                  </a:lnTo>
                  <a:lnTo>
                    <a:pt x="64" y="7"/>
                  </a:lnTo>
                  <a:lnTo>
                    <a:pt x="64" y="8"/>
                  </a:lnTo>
                  <a:lnTo>
                    <a:pt x="65" y="9"/>
                  </a:lnTo>
                  <a:lnTo>
                    <a:pt x="66" y="9"/>
                  </a:lnTo>
                  <a:lnTo>
                    <a:pt x="68" y="9"/>
                  </a:lnTo>
                  <a:lnTo>
                    <a:pt x="68" y="7"/>
                  </a:lnTo>
                  <a:lnTo>
                    <a:pt x="68" y="6"/>
                  </a:lnTo>
                  <a:lnTo>
                    <a:pt x="68" y="4"/>
                  </a:lnTo>
                  <a:lnTo>
                    <a:pt x="67" y="3"/>
                  </a:lnTo>
                  <a:lnTo>
                    <a:pt x="67" y="2"/>
                  </a:lnTo>
                  <a:lnTo>
                    <a:pt x="67" y="1"/>
                  </a:lnTo>
                  <a:lnTo>
                    <a:pt x="68" y="1"/>
                  </a:lnTo>
                  <a:lnTo>
                    <a:pt x="69" y="0"/>
                  </a:lnTo>
                  <a:lnTo>
                    <a:pt x="69" y="1"/>
                  </a:lnTo>
                  <a:lnTo>
                    <a:pt x="70" y="1"/>
                  </a:lnTo>
                  <a:lnTo>
                    <a:pt x="71" y="2"/>
                  </a:lnTo>
                  <a:lnTo>
                    <a:pt x="72" y="2"/>
                  </a:lnTo>
                  <a:lnTo>
                    <a:pt x="73" y="2"/>
                  </a:lnTo>
                  <a:lnTo>
                    <a:pt x="74" y="2"/>
                  </a:lnTo>
                  <a:lnTo>
                    <a:pt x="76" y="5"/>
                  </a:lnTo>
                  <a:lnTo>
                    <a:pt x="77" y="8"/>
                  </a:lnTo>
                  <a:lnTo>
                    <a:pt x="82" y="16"/>
                  </a:lnTo>
                  <a:lnTo>
                    <a:pt x="85" y="20"/>
                  </a:lnTo>
                  <a:lnTo>
                    <a:pt x="86" y="22"/>
                  </a:lnTo>
                  <a:lnTo>
                    <a:pt x="88" y="24"/>
                  </a:lnTo>
                  <a:lnTo>
                    <a:pt x="88" y="25"/>
                  </a:lnTo>
                  <a:lnTo>
                    <a:pt x="89" y="28"/>
                  </a:lnTo>
                  <a:lnTo>
                    <a:pt x="90" y="31"/>
                  </a:lnTo>
                  <a:lnTo>
                    <a:pt x="92" y="33"/>
                  </a:lnTo>
                  <a:lnTo>
                    <a:pt x="94" y="37"/>
                  </a:lnTo>
                  <a:lnTo>
                    <a:pt x="100" y="45"/>
                  </a:lnTo>
                  <a:lnTo>
                    <a:pt x="101" y="47"/>
                  </a:lnTo>
                  <a:lnTo>
                    <a:pt x="104" y="57"/>
                  </a:lnTo>
                  <a:lnTo>
                    <a:pt x="104" y="63"/>
                  </a:lnTo>
                  <a:lnTo>
                    <a:pt x="103" y="62"/>
                  </a:lnTo>
                  <a:lnTo>
                    <a:pt x="103" y="65"/>
                  </a:lnTo>
                  <a:lnTo>
                    <a:pt x="102" y="68"/>
                  </a:lnTo>
                  <a:lnTo>
                    <a:pt x="101" y="70"/>
                  </a:lnTo>
                  <a:lnTo>
                    <a:pt x="100" y="72"/>
                  </a:lnTo>
                  <a:lnTo>
                    <a:pt x="96" y="75"/>
                  </a:lnTo>
                  <a:lnTo>
                    <a:pt x="93" y="75"/>
                  </a:lnTo>
                  <a:lnTo>
                    <a:pt x="92" y="76"/>
                  </a:lnTo>
                  <a:lnTo>
                    <a:pt x="90" y="76"/>
                  </a:lnTo>
                  <a:lnTo>
                    <a:pt x="88" y="75"/>
                  </a:lnTo>
                  <a:lnTo>
                    <a:pt x="89" y="74"/>
                  </a:lnTo>
                  <a:lnTo>
                    <a:pt x="90" y="74"/>
                  </a:lnTo>
                  <a:lnTo>
                    <a:pt x="91" y="74"/>
                  </a:lnTo>
                  <a:lnTo>
                    <a:pt x="92" y="74"/>
                  </a:lnTo>
                  <a:lnTo>
                    <a:pt x="90" y="72"/>
                  </a:lnTo>
                  <a:lnTo>
                    <a:pt x="91" y="71"/>
                  </a:lnTo>
                  <a:lnTo>
                    <a:pt x="92" y="71"/>
                  </a:lnTo>
                  <a:lnTo>
                    <a:pt x="92" y="70"/>
                  </a:lnTo>
                  <a:lnTo>
                    <a:pt x="91" y="70"/>
                  </a:lnTo>
                  <a:lnTo>
                    <a:pt x="91" y="69"/>
                  </a:lnTo>
                  <a:lnTo>
                    <a:pt x="91" y="68"/>
                  </a:lnTo>
                  <a:lnTo>
                    <a:pt x="90" y="67"/>
                  </a:lnTo>
                  <a:lnTo>
                    <a:pt x="86" y="66"/>
                  </a:lnTo>
                  <a:lnTo>
                    <a:pt x="80" y="63"/>
                  </a:lnTo>
                  <a:lnTo>
                    <a:pt x="78" y="60"/>
                  </a:lnTo>
                  <a:lnTo>
                    <a:pt x="79" y="55"/>
                  </a:lnTo>
                  <a:lnTo>
                    <a:pt x="79" y="54"/>
                  </a:lnTo>
                  <a:lnTo>
                    <a:pt x="77" y="55"/>
                  </a:lnTo>
                  <a:lnTo>
                    <a:pt x="76" y="57"/>
                  </a:lnTo>
                  <a:lnTo>
                    <a:pt x="76" y="56"/>
                  </a:lnTo>
                  <a:lnTo>
                    <a:pt x="75" y="51"/>
                  </a:lnTo>
                  <a:lnTo>
                    <a:pt x="76" y="50"/>
                  </a:lnTo>
                  <a:lnTo>
                    <a:pt x="76" y="48"/>
                  </a:lnTo>
                  <a:lnTo>
                    <a:pt x="75" y="49"/>
                  </a:lnTo>
                  <a:lnTo>
                    <a:pt x="75" y="50"/>
                  </a:lnTo>
                  <a:lnTo>
                    <a:pt x="74" y="50"/>
                  </a:lnTo>
                  <a:lnTo>
                    <a:pt x="73" y="50"/>
                  </a:lnTo>
                  <a:lnTo>
                    <a:pt x="72" y="50"/>
                  </a:lnTo>
                  <a:lnTo>
                    <a:pt x="73" y="52"/>
                  </a:lnTo>
                  <a:lnTo>
                    <a:pt x="72" y="52"/>
                  </a:lnTo>
                  <a:lnTo>
                    <a:pt x="70" y="50"/>
                  </a:lnTo>
                  <a:lnTo>
                    <a:pt x="70" y="51"/>
                  </a:lnTo>
                  <a:lnTo>
                    <a:pt x="68" y="48"/>
                  </a:lnTo>
                  <a:lnTo>
                    <a:pt x="66" y="46"/>
                  </a:lnTo>
                  <a:lnTo>
                    <a:pt x="65" y="45"/>
                  </a:lnTo>
                  <a:lnTo>
                    <a:pt x="66" y="45"/>
                  </a:lnTo>
                  <a:lnTo>
                    <a:pt x="67" y="44"/>
                  </a:lnTo>
                  <a:lnTo>
                    <a:pt x="69" y="42"/>
                  </a:lnTo>
                  <a:lnTo>
                    <a:pt x="68" y="40"/>
                  </a:lnTo>
                  <a:lnTo>
                    <a:pt x="69" y="40"/>
                  </a:lnTo>
                  <a:lnTo>
                    <a:pt x="69" y="39"/>
                  </a:lnTo>
                  <a:lnTo>
                    <a:pt x="68" y="37"/>
                  </a:lnTo>
                  <a:lnTo>
                    <a:pt x="67" y="40"/>
                  </a:lnTo>
                  <a:lnTo>
                    <a:pt x="66" y="39"/>
                  </a:lnTo>
                  <a:lnTo>
                    <a:pt x="65" y="39"/>
                  </a:lnTo>
                  <a:lnTo>
                    <a:pt x="66" y="41"/>
                  </a:lnTo>
                  <a:lnTo>
                    <a:pt x="66" y="42"/>
                  </a:lnTo>
                  <a:lnTo>
                    <a:pt x="65" y="42"/>
                  </a:lnTo>
                  <a:lnTo>
                    <a:pt x="64" y="42"/>
                  </a:lnTo>
                  <a:lnTo>
                    <a:pt x="63" y="39"/>
                  </a:lnTo>
                  <a:lnTo>
                    <a:pt x="63" y="36"/>
                  </a:lnTo>
                  <a:lnTo>
                    <a:pt x="63" y="31"/>
                  </a:lnTo>
                  <a:lnTo>
                    <a:pt x="62" y="26"/>
                  </a:lnTo>
                  <a:lnTo>
                    <a:pt x="60" y="24"/>
                  </a:lnTo>
                  <a:lnTo>
                    <a:pt x="55" y="21"/>
                  </a:lnTo>
                  <a:lnTo>
                    <a:pt x="53" y="20"/>
                  </a:lnTo>
                  <a:lnTo>
                    <a:pt x="52" y="19"/>
                  </a:lnTo>
                  <a:lnTo>
                    <a:pt x="52" y="18"/>
                  </a:lnTo>
                  <a:lnTo>
                    <a:pt x="52" y="17"/>
                  </a:lnTo>
                  <a:lnTo>
                    <a:pt x="50" y="17"/>
                  </a:lnTo>
                  <a:lnTo>
                    <a:pt x="49" y="16"/>
                  </a:lnTo>
                  <a:lnTo>
                    <a:pt x="48" y="16"/>
                  </a:lnTo>
                  <a:lnTo>
                    <a:pt x="47" y="15"/>
                  </a:lnTo>
                  <a:lnTo>
                    <a:pt x="46" y="14"/>
                  </a:lnTo>
                  <a:lnTo>
                    <a:pt x="44" y="13"/>
                  </a:lnTo>
                  <a:lnTo>
                    <a:pt x="43" y="13"/>
                  </a:lnTo>
                  <a:lnTo>
                    <a:pt x="42" y="13"/>
                  </a:lnTo>
                  <a:lnTo>
                    <a:pt x="41" y="14"/>
                  </a:lnTo>
                  <a:lnTo>
                    <a:pt x="38" y="17"/>
                  </a:lnTo>
                  <a:lnTo>
                    <a:pt x="37" y="18"/>
                  </a:lnTo>
                  <a:lnTo>
                    <a:pt x="35" y="20"/>
                  </a:lnTo>
                  <a:lnTo>
                    <a:pt x="33" y="20"/>
                  </a:lnTo>
                  <a:lnTo>
                    <a:pt x="31" y="21"/>
                  </a:lnTo>
                  <a:lnTo>
                    <a:pt x="28" y="22"/>
                  </a:lnTo>
                  <a:lnTo>
                    <a:pt x="27" y="21"/>
                  </a:lnTo>
                  <a:lnTo>
                    <a:pt x="26" y="21"/>
                  </a:lnTo>
                  <a:lnTo>
                    <a:pt x="26" y="18"/>
                  </a:lnTo>
                  <a:lnTo>
                    <a:pt x="26" y="19"/>
                  </a:lnTo>
                  <a:lnTo>
                    <a:pt x="26" y="20"/>
                  </a:lnTo>
                  <a:lnTo>
                    <a:pt x="27" y="21"/>
                  </a:lnTo>
                  <a:lnTo>
                    <a:pt x="28" y="20"/>
                  </a:lnTo>
                  <a:lnTo>
                    <a:pt x="28" y="18"/>
                  </a:lnTo>
                  <a:lnTo>
                    <a:pt x="28" y="16"/>
                  </a:lnTo>
                  <a:lnTo>
                    <a:pt x="27" y="15"/>
                  </a:lnTo>
                  <a:lnTo>
                    <a:pt x="25" y="15"/>
                  </a:lnTo>
                  <a:lnTo>
                    <a:pt x="24" y="15"/>
                  </a:lnTo>
                  <a:lnTo>
                    <a:pt x="27" y="14"/>
                  </a:lnTo>
                  <a:lnTo>
                    <a:pt x="26" y="13"/>
                  </a:lnTo>
                  <a:lnTo>
                    <a:pt x="22" y="13"/>
                  </a:lnTo>
                  <a:lnTo>
                    <a:pt x="21" y="13"/>
                  </a:lnTo>
                  <a:lnTo>
                    <a:pt x="20" y="13"/>
                  </a:lnTo>
                  <a:lnTo>
                    <a:pt x="21" y="12"/>
                  </a:lnTo>
                  <a:lnTo>
                    <a:pt x="20" y="12"/>
                  </a:lnTo>
                  <a:lnTo>
                    <a:pt x="19" y="12"/>
                  </a:lnTo>
                  <a:lnTo>
                    <a:pt x="18" y="13"/>
                  </a:lnTo>
                  <a:lnTo>
                    <a:pt x="19" y="14"/>
                  </a:lnTo>
                  <a:lnTo>
                    <a:pt x="18" y="13"/>
                  </a:lnTo>
                  <a:lnTo>
                    <a:pt x="17" y="13"/>
                  </a:lnTo>
                  <a:lnTo>
                    <a:pt x="13" y="14"/>
                  </a:lnTo>
                  <a:lnTo>
                    <a:pt x="12" y="14"/>
                  </a:lnTo>
                  <a:lnTo>
                    <a:pt x="10" y="14"/>
                  </a:lnTo>
                  <a:lnTo>
                    <a:pt x="9" y="15"/>
                  </a:lnTo>
                  <a:lnTo>
                    <a:pt x="9" y="14"/>
                  </a:lnTo>
                  <a:lnTo>
                    <a:pt x="9" y="13"/>
                  </a:lnTo>
                  <a:lnTo>
                    <a:pt x="8" y="13"/>
                  </a:lnTo>
                  <a:lnTo>
                    <a:pt x="6" y="13"/>
                  </a:lnTo>
                  <a:lnTo>
                    <a:pt x="6" y="14"/>
                  </a:lnTo>
                  <a:lnTo>
                    <a:pt x="7" y="14"/>
                  </a:lnTo>
                  <a:lnTo>
                    <a:pt x="7" y="15"/>
                  </a:lnTo>
                  <a:lnTo>
                    <a:pt x="6" y="16"/>
                  </a:lnTo>
                  <a:lnTo>
                    <a:pt x="2" y="17"/>
                  </a:lnTo>
                  <a:lnTo>
                    <a:pt x="1" y="17"/>
                  </a:lnTo>
                </a:path>
              </a:pathLst>
            </a:custGeom>
            <a:solidFill>
              <a:srgbClr val="FFFFFF"/>
            </a:solidFill>
            <a:ln w="0">
              <a:solidFill>
                <a:srgbClr val="25221E"/>
              </a:solidFill>
              <a:round/>
              <a:headEnd/>
              <a:tailEnd/>
            </a:ln>
          </p:spPr>
          <p:txBody>
            <a:bodyPr/>
            <a:lstStyle/>
            <a:p>
              <a:endParaRPr lang="en-US"/>
            </a:p>
          </p:txBody>
        </p:sp>
        <p:sp>
          <p:nvSpPr>
            <p:cNvPr id="12" name="Line 9"/>
            <p:cNvSpPr>
              <a:spLocks noChangeAspect="1" noChangeShapeType="1"/>
            </p:cNvSpPr>
            <p:nvPr/>
          </p:nvSpPr>
          <p:spPr bwMode="auto">
            <a:xfrm>
              <a:off x="6019651" y="4925043"/>
              <a:ext cx="846" cy="7907"/>
            </a:xfrm>
            <a:prstGeom prst="line">
              <a:avLst/>
            </a:prstGeom>
            <a:noFill/>
            <a:ln w="0">
              <a:solidFill>
                <a:srgbClr val="25221E"/>
              </a:solidFill>
              <a:round/>
              <a:headEnd/>
              <a:tailEnd/>
            </a:ln>
          </p:spPr>
          <p:txBody>
            <a:bodyPr/>
            <a:lstStyle/>
            <a:p>
              <a:endParaRPr lang="en-US"/>
            </a:p>
          </p:txBody>
        </p:sp>
        <p:sp>
          <p:nvSpPr>
            <p:cNvPr id="13" name="Line 10"/>
            <p:cNvSpPr>
              <a:spLocks noChangeAspect="1" noChangeShapeType="1"/>
            </p:cNvSpPr>
            <p:nvPr/>
          </p:nvSpPr>
          <p:spPr bwMode="auto">
            <a:xfrm flipH="1">
              <a:off x="5990046" y="4939978"/>
              <a:ext cx="7613" cy="878"/>
            </a:xfrm>
            <a:prstGeom prst="line">
              <a:avLst/>
            </a:prstGeom>
            <a:noFill/>
            <a:ln w="0">
              <a:solidFill>
                <a:srgbClr val="25221E"/>
              </a:solidFill>
              <a:round/>
              <a:headEnd/>
              <a:tailEnd/>
            </a:ln>
          </p:spPr>
          <p:txBody>
            <a:bodyPr/>
            <a:lstStyle/>
            <a:p>
              <a:endParaRPr lang="en-US"/>
            </a:p>
          </p:txBody>
        </p:sp>
        <p:sp>
          <p:nvSpPr>
            <p:cNvPr id="14" name="Line 11"/>
            <p:cNvSpPr>
              <a:spLocks noChangeAspect="1" noChangeShapeType="1"/>
            </p:cNvSpPr>
            <p:nvPr/>
          </p:nvSpPr>
          <p:spPr bwMode="auto">
            <a:xfrm flipH="1">
              <a:off x="5958748" y="4955791"/>
              <a:ext cx="15226" cy="878"/>
            </a:xfrm>
            <a:prstGeom prst="line">
              <a:avLst/>
            </a:prstGeom>
            <a:noFill/>
            <a:ln w="0">
              <a:solidFill>
                <a:srgbClr val="25221E"/>
              </a:solidFill>
              <a:round/>
              <a:headEnd/>
              <a:tailEnd/>
            </a:ln>
          </p:spPr>
          <p:txBody>
            <a:bodyPr/>
            <a:lstStyle/>
            <a:p>
              <a:endParaRPr lang="en-US"/>
            </a:p>
          </p:txBody>
        </p:sp>
        <p:sp>
          <p:nvSpPr>
            <p:cNvPr id="15" name="Line 12"/>
            <p:cNvSpPr>
              <a:spLocks noChangeAspect="1" noChangeShapeType="1"/>
            </p:cNvSpPr>
            <p:nvPr/>
          </p:nvSpPr>
          <p:spPr bwMode="auto">
            <a:xfrm flipH="1">
              <a:off x="5935909" y="4963697"/>
              <a:ext cx="7613" cy="879"/>
            </a:xfrm>
            <a:prstGeom prst="line">
              <a:avLst/>
            </a:prstGeom>
            <a:noFill/>
            <a:ln w="0">
              <a:solidFill>
                <a:srgbClr val="25221E"/>
              </a:solidFill>
              <a:round/>
              <a:headEnd/>
              <a:tailEnd/>
            </a:ln>
          </p:spPr>
          <p:txBody>
            <a:bodyPr/>
            <a:lstStyle/>
            <a:p>
              <a:endParaRPr lang="en-US"/>
            </a:p>
          </p:txBody>
        </p:sp>
        <p:sp>
          <p:nvSpPr>
            <p:cNvPr id="16" name="Freeform 13"/>
            <p:cNvSpPr>
              <a:spLocks noChangeAspect="1"/>
            </p:cNvSpPr>
            <p:nvPr/>
          </p:nvSpPr>
          <p:spPr bwMode="auto">
            <a:xfrm>
              <a:off x="6034877" y="4853885"/>
              <a:ext cx="45677" cy="55345"/>
            </a:xfrm>
            <a:custGeom>
              <a:avLst/>
              <a:gdLst>
                <a:gd name="T0" fmla="*/ 2147483647 w 6"/>
                <a:gd name="T1" fmla="*/ 2147483647 h 7"/>
                <a:gd name="T2" fmla="*/ 2147483647 w 6"/>
                <a:gd name="T3" fmla="*/ 2147483647 h 7"/>
                <a:gd name="T4" fmla="*/ 2147483647 w 6"/>
                <a:gd name="T5" fmla="*/ 2147483647 h 7"/>
                <a:gd name="T6" fmla="*/ 2147483647 w 6"/>
                <a:gd name="T7" fmla="*/ 2147483647 h 7"/>
                <a:gd name="T8" fmla="*/ 2147483647 w 6"/>
                <a:gd name="T9" fmla="*/ 2147483647 h 7"/>
                <a:gd name="T10" fmla="*/ 2147483647 w 6"/>
                <a:gd name="T11" fmla="*/ 2147483647 h 7"/>
                <a:gd name="T12" fmla="*/ 0 w 6"/>
                <a:gd name="T13" fmla="*/ 2147483647 h 7"/>
                <a:gd name="T14" fmla="*/ 2147483647 w 6"/>
                <a:gd name="T15" fmla="*/ 2147483647 h 7"/>
                <a:gd name="T16" fmla="*/ 2147483647 w 6"/>
                <a:gd name="T17" fmla="*/ 2147483647 h 7"/>
                <a:gd name="T18" fmla="*/ 2147483647 w 6"/>
                <a:gd name="T19" fmla="*/ 2147483647 h 7"/>
                <a:gd name="T20" fmla="*/ 2147483647 w 6"/>
                <a:gd name="T21" fmla="*/ 2147483647 h 7"/>
                <a:gd name="T22" fmla="*/ 2147483647 w 6"/>
                <a:gd name="T23" fmla="*/ 2147483647 h 7"/>
                <a:gd name="T24" fmla="*/ 2147483647 w 6"/>
                <a:gd name="T25" fmla="*/ 2147483647 h 7"/>
                <a:gd name="T26" fmla="*/ 2147483647 w 6"/>
                <a:gd name="T27" fmla="*/ 2147483647 h 7"/>
                <a:gd name="T28" fmla="*/ 2147483647 w 6"/>
                <a:gd name="T29" fmla="*/ 0 h 7"/>
                <a:gd name="T30" fmla="*/ 2147483647 w 6"/>
                <a:gd name="T31" fmla="*/ 2147483647 h 7"/>
                <a:gd name="T32" fmla="*/ 2147483647 w 6"/>
                <a:gd name="T33" fmla="*/ 2147483647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7"/>
                <a:gd name="T53" fmla="*/ 6 w 6"/>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7">
                  <a:moveTo>
                    <a:pt x="6" y="1"/>
                  </a:moveTo>
                  <a:lnTo>
                    <a:pt x="4" y="3"/>
                  </a:lnTo>
                  <a:lnTo>
                    <a:pt x="3" y="4"/>
                  </a:lnTo>
                  <a:lnTo>
                    <a:pt x="2" y="5"/>
                  </a:lnTo>
                  <a:lnTo>
                    <a:pt x="1" y="6"/>
                  </a:lnTo>
                  <a:lnTo>
                    <a:pt x="1" y="7"/>
                  </a:lnTo>
                  <a:lnTo>
                    <a:pt x="0" y="7"/>
                  </a:lnTo>
                  <a:lnTo>
                    <a:pt x="1" y="7"/>
                  </a:lnTo>
                  <a:lnTo>
                    <a:pt x="2" y="6"/>
                  </a:lnTo>
                  <a:lnTo>
                    <a:pt x="3" y="6"/>
                  </a:lnTo>
                  <a:lnTo>
                    <a:pt x="4" y="4"/>
                  </a:lnTo>
                  <a:lnTo>
                    <a:pt x="5" y="3"/>
                  </a:lnTo>
                  <a:lnTo>
                    <a:pt x="6" y="2"/>
                  </a:lnTo>
                  <a:lnTo>
                    <a:pt x="6" y="1"/>
                  </a:lnTo>
                  <a:lnTo>
                    <a:pt x="6" y="0"/>
                  </a:lnTo>
                  <a:lnTo>
                    <a:pt x="6" y="1"/>
                  </a:lnTo>
                </a:path>
              </a:pathLst>
            </a:custGeom>
            <a:solidFill>
              <a:srgbClr val="FFFFFF"/>
            </a:solidFill>
            <a:ln w="0">
              <a:solidFill>
                <a:srgbClr val="25221E"/>
              </a:solidFill>
              <a:round/>
              <a:headEnd/>
              <a:tailEnd/>
            </a:ln>
          </p:spPr>
          <p:txBody>
            <a:bodyPr/>
            <a:lstStyle/>
            <a:p>
              <a:endParaRPr lang="en-US"/>
            </a:p>
          </p:txBody>
        </p:sp>
        <p:sp>
          <p:nvSpPr>
            <p:cNvPr id="17" name="Rectangle 14"/>
            <p:cNvSpPr>
              <a:spLocks noChangeArrowheads="1"/>
            </p:cNvSpPr>
            <p:nvPr/>
          </p:nvSpPr>
          <p:spPr bwMode="auto">
            <a:xfrm>
              <a:off x="3716545" y="2664665"/>
              <a:ext cx="2443298" cy="830997"/>
            </a:xfrm>
            <a:prstGeom prst="rect">
              <a:avLst/>
            </a:prstGeom>
            <a:noFill/>
            <a:ln w="12700">
              <a:noFill/>
              <a:miter lim="800000"/>
              <a:headEnd type="none" w="sm" len="sm"/>
              <a:tailEnd type="none" w="sm" len="sm"/>
            </a:ln>
          </p:spPr>
          <p:txBody>
            <a:bodyPr wrap="none">
              <a:spAutoFit/>
            </a:bodyPr>
            <a:lstStyle/>
            <a:p>
              <a:pPr algn="ctr" eaLnBrk="0" hangingPunct="0"/>
              <a:r>
                <a:rPr lang="en-US" sz="2400" b="1"/>
                <a:t>PARC</a:t>
              </a:r>
            </a:p>
            <a:p>
              <a:pPr algn="ctr" eaLnBrk="0" hangingPunct="0"/>
              <a:r>
                <a:rPr lang="en-US" sz="2400" b="1"/>
                <a:t>107,800 sq. km.</a:t>
              </a:r>
            </a:p>
          </p:txBody>
        </p:sp>
        <p:sp>
          <p:nvSpPr>
            <p:cNvPr id="18" name="Rectangle 15"/>
            <p:cNvSpPr>
              <a:spLocks noChangeArrowheads="1"/>
            </p:cNvSpPr>
            <p:nvPr/>
          </p:nvSpPr>
          <p:spPr bwMode="auto">
            <a:xfrm>
              <a:off x="4495376" y="3140811"/>
              <a:ext cx="664861" cy="810855"/>
            </a:xfrm>
            <a:prstGeom prst="rect">
              <a:avLst/>
            </a:prstGeom>
            <a:solidFill>
              <a:schemeClr val="bg1"/>
            </a:solidFill>
            <a:ln w="12700">
              <a:solidFill>
                <a:schemeClr val="tx1"/>
              </a:solidFill>
              <a:miter lim="800000"/>
              <a:headEnd type="none" w="sm" len="sm"/>
              <a:tailEnd type="none" w="sm" len="sm"/>
            </a:ln>
          </p:spPr>
          <p:txBody>
            <a:bodyPr wrap="none" anchor="ctr"/>
            <a:lstStyle/>
            <a:p>
              <a:pPr algn="ctr" eaLnBrk="0" hangingPunct="0"/>
              <a:endParaRPr lang="en-US"/>
            </a:p>
          </p:txBody>
        </p:sp>
        <p:sp>
          <p:nvSpPr>
            <p:cNvPr id="19" name="Freeform 16"/>
            <p:cNvSpPr>
              <a:spLocks noChangeAspect="1"/>
            </p:cNvSpPr>
            <p:nvPr/>
          </p:nvSpPr>
          <p:spPr bwMode="auto">
            <a:xfrm>
              <a:off x="4662861" y="3783873"/>
              <a:ext cx="409406" cy="409381"/>
            </a:xfrm>
            <a:custGeom>
              <a:avLst/>
              <a:gdLst>
                <a:gd name="T0" fmla="*/ 2147483647 w 54"/>
                <a:gd name="T1" fmla="*/ 2147483647 h 52"/>
                <a:gd name="T2" fmla="*/ 2147483647 w 54"/>
                <a:gd name="T3" fmla="*/ 2147483647 h 52"/>
                <a:gd name="T4" fmla="*/ 2147483647 w 54"/>
                <a:gd name="T5" fmla="*/ 2147483647 h 52"/>
                <a:gd name="T6" fmla="*/ 2147483647 w 54"/>
                <a:gd name="T7" fmla="*/ 2147483647 h 52"/>
                <a:gd name="T8" fmla="*/ 2147483647 w 54"/>
                <a:gd name="T9" fmla="*/ 2147483647 h 52"/>
                <a:gd name="T10" fmla="*/ 2147483647 w 54"/>
                <a:gd name="T11" fmla="*/ 2147483647 h 52"/>
                <a:gd name="T12" fmla="*/ 2147483647 w 54"/>
                <a:gd name="T13" fmla="*/ 2147483647 h 52"/>
                <a:gd name="T14" fmla="*/ 2147483647 w 54"/>
                <a:gd name="T15" fmla="*/ 2147483647 h 52"/>
                <a:gd name="T16" fmla="*/ 2147483647 w 54"/>
                <a:gd name="T17" fmla="*/ 2147483647 h 52"/>
                <a:gd name="T18" fmla="*/ 2147483647 w 54"/>
                <a:gd name="T19" fmla="*/ 2147483647 h 52"/>
                <a:gd name="T20" fmla="*/ 2147483647 w 54"/>
                <a:gd name="T21" fmla="*/ 2147483647 h 52"/>
                <a:gd name="T22" fmla="*/ 2147483647 w 54"/>
                <a:gd name="T23" fmla="*/ 2147483647 h 52"/>
                <a:gd name="T24" fmla="*/ 2147483647 w 54"/>
                <a:gd name="T25" fmla="*/ 2147483647 h 52"/>
                <a:gd name="T26" fmla="*/ 2147483647 w 54"/>
                <a:gd name="T27" fmla="*/ 2147483647 h 52"/>
                <a:gd name="T28" fmla="*/ 2147483647 w 54"/>
                <a:gd name="T29" fmla="*/ 2147483647 h 52"/>
                <a:gd name="T30" fmla="*/ 2147483647 w 54"/>
                <a:gd name="T31" fmla="*/ 2147483647 h 52"/>
                <a:gd name="T32" fmla="*/ 2147483647 w 54"/>
                <a:gd name="T33" fmla="*/ 2147483647 h 52"/>
                <a:gd name="T34" fmla="*/ 2147483647 w 54"/>
                <a:gd name="T35" fmla="*/ 2147483647 h 52"/>
                <a:gd name="T36" fmla="*/ 2147483647 w 54"/>
                <a:gd name="T37" fmla="*/ 2147483647 h 52"/>
                <a:gd name="T38" fmla="*/ 2147483647 w 54"/>
                <a:gd name="T39" fmla="*/ 2147483647 h 52"/>
                <a:gd name="T40" fmla="*/ 2147483647 w 54"/>
                <a:gd name="T41" fmla="*/ 2147483647 h 52"/>
                <a:gd name="T42" fmla="*/ 2147483647 w 54"/>
                <a:gd name="T43" fmla="*/ 2147483647 h 52"/>
                <a:gd name="T44" fmla="*/ 2147483647 w 54"/>
                <a:gd name="T45" fmla="*/ 2147483647 h 52"/>
                <a:gd name="T46" fmla="*/ 2147483647 w 54"/>
                <a:gd name="T47" fmla="*/ 2147483647 h 52"/>
                <a:gd name="T48" fmla="*/ 2147483647 w 54"/>
                <a:gd name="T49" fmla="*/ 2147483647 h 52"/>
                <a:gd name="T50" fmla="*/ 2147483647 w 54"/>
                <a:gd name="T51" fmla="*/ 2147483647 h 52"/>
                <a:gd name="T52" fmla="*/ 2147483647 w 54"/>
                <a:gd name="T53" fmla="*/ 2147483647 h 52"/>
                <a:gd name="T54" fmla="*/ 2147483647 w 54"/>
                <a:gd name="T55" fmla="*/ 2147483647 h 52"/>
                <a:gd name="T56" fmla="*/ 2147483647 w 54"/>
                <a:gd name="T57" fmla="*/ 2147483647 h 52"/>
                <a:gd name="T58" fmla="*/ 2147483647 w 54"/>
                <a:gd name="T59" fmla="*/ 2147483647 h 52"/>
                <a:gd name="T60" fmla="*/ 2147483647 w 54"/>
                <a:gd name="T61" fmla="*/ 2147483647 h 52"/>
                <a:gd name="T62" fmla="*/ 2147483647 w 54"/>
                <a:gd name="T63" fmla="*/ 2147483647 h 52"/>
                <a:gd name="T64" fmla="*/ 2147483647 w 54"/>
                <a:gd name="T65" fmla="*/ 2147483647 h 52"/>
                <a:gd name="T66" fmla="*/ 2147483647 w 54"/>
                <a:gd name="T67" fmla="*/ 2147483647 h 52"/>
                <a:gd name="T68" fmla="*/ 2147483647 w 54"/>
                <a:gd name="T69" fmla="*/ 2147483647 h 52"/>
                <a:gd name="T70" fmla="*/ 2147483647 w 54"/>
                <a:gd name="T71" fmla="*/ 2147483647 h 52"/>
                <a:gd name="T72" fmla="*/ 2147483647 w 54"/>
                <a:gd name="T73" fmla="*/ 2147483647 h 52"/>
                <a:gd name="T74" fmla="*/ 2147483647 w 54"/>
                <a:gd name="T75" fmla="*/ 2147483647 h 52"/>
                <a:gd name="T76" fmla="*/ 2147483647 w 54"/>
                <a:gd name="T77" fmla="*/ 2147483647 h 52"/>
                <a:gd name="T78" fmla="*/ 2147483647 w 54"/>
                <a:gd name="T79" fmla="*/ 2147483647 h 52"/>
                <a:gd name="T80" fmla="*/ 2147483647 w 54"/>
                <a:gd name="T81" fmla="*/ 2147483647 h 52"/>
                <a:gd name="T82" fmla="*/ 2147483647 w 54"/>
                <a:gd name="T83" fmla="*/ 2147483647 h 52"/>
                <a:gd name="T84" fmla="*/ 2147483647 w 54"/>
                <a:gd name="T85" fmla="*/ 2147483647 h 52"/>
                <a:gd name="T86" fmla="*/ 2147483647 w 54"/>
                <a:gd name="T87" fmla="*/ 2147483647 h 52"/>
                <a:gd name="T88" fmla="*/ 2147483647 w 54"/>
                <a:gd name="T89" fmla="*/ 2147483647 h 52"/>
                <a:gd name="T90" fmla="*/ 2147483647 w 54"/>
                <a:gd name="T91" fmla="*/ 2147483647 h 52"/>
                <a:gd name="T92" fmla="*/ 2147483647 w 54"/>
                <a:gd name="T93" fmla="*/ 2147483647 h 52"/>
                <a:gd name="T94" fmla="*/ 2147483647 w 54"/>
                <a:gd name="T95" fmla="*/ 2147483647 h 52"/>
                <a:gd name="T96" fmla="*/ 0 w 54"/>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52"/>
                <a:gd name="T149" fmla="*/ 54 w 54"/>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52">
                  <a:moveTo>
                    <a:pt x="0" y="1"/>
                  </a:moveTo>
                  <a:lnTo>
                    <a:pt x="35" y="1"/>
                  </a:lnTo>
                  <a:lnTo>
                    <a:pt x="49" y="0"/>
                  </a:lnTo>
                  <a:lnTo>
                    <a:pt x="49" y="1"/>
                  </a:lnTo>
                  <a:lnTo>
                    <a:pt x="50" y="2"/>
                  </a:lnTo>
                  <a:lnTo>
                    <a:pt x="50" y="3"/>
                  </a:lnTo>
                  <a:lnTo>
                    <a:pt x="49" y="3"/>
                  </a:lnTo>
                  <a:lnTo>
                    <a:pt x="48" y="4"/>
                  </a:lnTo>
                  <a:lnTo>
                    <a:pt x="48" y="5"/>
                  </a:lnTo>
                  <a:lnTo>
                    <a:pt x="48" y="6"/>
                  </a:lnTo>
                  <a:lnTo>
                    <a:pt x="48" y="7"/>
                  </a:lnTo>
                  <a:lnTo>
                    <a:pt x="48" y="8"/>
                  </a:lnTo>
                  <a:lnTo>
                    <a:pt x="49" y="8"/>
                  </a:lnTo>
                  <a:lnTo>
                    <a:pt x="51" y="8"/>
                  </a:lnTo>
                  <a:lnTo>
                    <a:pt x="53" y="8"/>
                  </a:lnTo>
                  <a:lnTo>
                    <a:pt x="54" y="8"/>
                  </a:lnTo>
                  <a:lnTo>
                    <a:pt x="54" y="9"/>
                  </a:lnTo>
                  <a:lnTo>
                    <a:pt x="54" y="10"/>
                  </a:lnTo>
                  <a:lnTo>
                    <a:pt x="53" y="10"/>
                  </a:lnTo>
                  <a:lnTo>
                    <a:pt x="53" y="11"/>
                  </a:lnTo>
                  <a:lnTo>
                    <a:pt x="53" y="12"/>
                  </a:lnTo>
                  <a:lnTo>
                    <a:pt x="52" y="12"/>
                  </a:lnTo>
                  <a:lnTo>
                    <a:pt x="51" y="13"/>
                  </a:lnTo>
                  <a:lnTo>
                    <a:pt x="51" y="14"/>
                  </a:lnTo>
                  <a:lnTo>
                    <a:pt x="50" y="14"/>
                  </a:lnTo>
                  <a:lnTo>
                    <a:pt x="50" y="15"/>
                  </a:lnTo>
                  <a:lnTo>
                    <a:pt x="50" y="16"/>
                  </a:lnTo>
                  <a:lnTo>
                    <a:pt x="50" y="17"/>
                  </a:lnTo>
                  <a:lnTo>
                    <a:pt x="51" y="18"/>
                  </a:lnTo>
                  <a:lnTo>
                    <a:pt x="51" y="19"/>
                  </a:lnTo>
                  <a:lnTo>
                    <a:pt x="51" y="21"/>
                  </a:lnTo>
                  <a:lnTo>
                    <a:pt x="49" y="22"/>
                  </a:lnTo>
                  <a:lnTo>
                    <a:pt x="49" y="23"/>
                  </a:lnTo>
                  <a:lnTo>
                    <a:pt x="48" y="23"/>
                  </a:lnTo>
                  <a:lnTo>
                    <a:pt x="48" y="24"/>
                  </a:lnTo>
                  <a:lnTo>
                    <a:pt x="47" y="25"/>
                  </a:lnTo>
                  <a:lnTo>
                    <a:pt x="47" y="26"/>
                  </a:lnTo>
                  <a:lnTo>
                    <a:pt x="48" y="27"/>
                  </a:lnTo>
                  <a:lnTo>
                    <a:pt x="48" y="28"/>
                  </a:lnTo>
                  <a:lnTo>
                    <a:pt x="47" y="29"/>
                  </a:lnTo>
                  <a:lnTo>
                    <a:pt x="46" y="29"/>
                  </a:lnTo>
                  <a:lnTo>
                    <a:pt x="45" y="30"/>
                  </a:lnTo>
                  <a:lnTo>
                    <a:pt x="45" y="31"/>
                  </a:lnTo>
                  <a:lnTo>
                    <a:pt x="44" y="32"/>
                  </a:lnTo>
                  <a:lnTo>
                    <a:pt x="43" y="33"/>
                  </a:lnTo>
                  <a:lnTo>
                    <a:pt x="43" y="34"/>
                  </a:lnTo>
                  <a:lnTo>
                    <a:pt x="44" y="34"/>
                  </a:lnTo>
                  <a:lnTo>
                    <a:pt x="45" y="35"/>
                  </a:lnTo>
                  <a:lnTo>
                    <a:pt x="44" y="36"/>
                  </a:lnTo>
                  <a:lnTo>
                    <a:pt x="43" y="37"/>
                  </a:lnTo>
                  <a:lnTo>
                    <a:pt x="41" y="37"/>
                  </a:lnTo>
                  <a:lnTo>
                    <a:pt x="40" y="39"/>
                  </a:lnTo>
                  <a:lnTo>
                    <a:pt x="41" y="39"/>
                  </a:lnTo>
                  <a:lnTo>
                    <a:pt x="41" y="41"/>
                  </a:lnTo>
                  <a:lnTo>
                    <a:pt x="40" y="42"/>
                  </a:lnTo>
                  <a:lnTo>
                    <a:pt x="39" y="42"/>
                  </a:lnTo>
                  <a:lnTo>
                    <a:pt x="39" y="43"/>
                  </a:lnTo>
                  <a:lnTo>
                    <a:pt x="39" y="44"/>
                  </a:lnTo>
                  <a:lnTo>
                    <a:pt x="40" y="44"/>
                  </a:lnTo>
                  <a:lnTo>
                    <a:pt x="42" y="43"/>
                  </a:lnTo>
                  <a:lnTo>
                    <a:pt x="41" y="44"/>
                  </a:lnTo>
                  <a:lnTo>
                    <a:pt x="40" y="45"/>
                  </a:lnTo>
                  <a:lnTo>
                    <a:pt x="39" y="46"/>
                  </a:lnTo>
                  <a:lnTo>
                    <a:pt x="40" y="46"/>
                  </a:lnTo>
                  <a:lnTo>
                    <a:pt x="41" y="46"/>
                  </a:lnTo>
                  <a:lnTo>
                    <a:pt x="41" y="47"/>
                  </a:lnTo>
                  <a:lnTo>
                    <a:pt x="40" y="48"/>
                  </a:lnTo>
                  <a:lnTo>
                    <a:pt x="40" y="49"/>
                  </a:lnTo>
                  <a:lnTo>
                    <a:pt x="40" y="50"/>
                  </a:lnTo>
                  <a:lnTo>
                    <a:pt x="39" y="50"/>
                  </a:lnTo>
                  <a:lnTo>
                    <a:pt x="39" y="51"/>
                  </a:lnTo>
                  <a:lnTo>
                    <a:pt x="8" y="52"/>
                  </a:lnTo>
                  <a:lnTo>
                    <a:pt x="7" y="44"/>
                  </a:lnTo>
                  <a:lnTo>
                    <a:pt x="6" y="44"/>
                  </a:lnTo>
                  <a:lnTo>
                    <a:pt x="5" y="44"/>
                  </a:lnTo>
                  <a:lnTo>
                    <a:pt x="5" y="43"/>
                  </a:lnTo>
                  <a:lnTo>
                    <a:pt x="4" y="43"/>
                  </a:lnTo>
                  <a:lnTo>
                    <a:pt x="3" y="11"/>
                  </a:lnTo>
                  <a:lnTo>
                    <a:pt x="0" y="1"/>
                  </a:lnTo>
                </a:path>
              </a:pathLst>
            </a:custGeom>
            <a:solidFill>
              <a:schemeClr val="bg1"/>
            </a:solidFill>
            <a:ln w="0">
              <a:solidFill>
                <a:srgbClr val="25221E"/>
              </a:solidFill>
              <a:round/>
              <a:headEnd/>
              <a:tailEnd/>
            </a:ln>
          </p:spPr>
          <p:txBody>
            <a:bodyPr/>
            <a:lstStyle/>
            <a:p>
              <a:endParaRPr lang="en-US"/>
            </a:p>
          </p:txBody>
        </p:sp>
        <p:sp>
          <p:nvSpPr>
            <p:cNvPr id="20" name="Freeform 17"/>
            <p:cNvSpPr>
              <a:spLocks noChangeAspect="1"/>
            </p:cNvSpPr>
            <p:nvPr/>
          </p:nvSpPr>
          <p:spPr bwMode="auto">
            <a:xfrm>
              <a:off x="4074975" y="3076681"/>
              <a:ext cx="1308575" cy="508651"/>
            </a:xfrm>
            <a:custGeom>
              <a:avLst/>
              <a:gdLst>
                <a:gd name="T0" fmla="*/ 0 w 1735"/>
                <a:gd name="T1" fmla="*/ 2147483647 h 650"/>
                <a:gd name="T2" fmla="*/ 2147483647 w 1735"/>
                <a:gd name="T3" fmla="*/ 2147483647 h 650"/>
                <a:gd name="T4" fmla="*/ 2147483647 w 1735"/>
                <a:gd name="T5" fmla="*/ 2147483647 h 650"/>
                <a:gd name="T6" fmla="*/ 2147483647 w 1735"/>
                <a:gd name="T7" fmla="*/ 2147483647 h 650"/>
                <a:gd name="T8" fmla="*/ 2147483647 w 1735"/>
                <a:gd name="T9" fmla="*/ 2147483647 h 650"/>
                <a:gd name="T10" fmla="*/ 2147483647 w 1735"/>
                <a:gd name="T11" fmla="*/ 2147483647 h 650"/>
                <a:gd name="T12" fmla="*/ 2147483647 w 1735"/>
                <a:gd name="T13" fmla="*/ 2147483647 h 650"/>
                <a:gd name="T14" fmla="*/ 2147483647 w 1735"/>
                <a:gd name="T15" fmla="*/ 2147483647 h 650"/>
                <a:gd name="T16" fmla="*/ 2147483647 w 1735"/>
                <a:gd name="T17" fmla="*/ 2147483647 h 650"/>
                <a:gd name="T18" fmla="*/ 2147483647 w 1735"/>
                <a:gd name="T19" fmla="*/ 2147483647 h 650"/>
                <a:gd name="T20" fmla="*/ 2147483647 w 1735"/>
                <a:gd name="T21" fmla="*/ 2147483647 h 650"/>
                <a:gd name="T22" fmla="*/ 2147483647 w 1735"/>
                <a:gd name="T23" fmla="*/ 2147483647 h 650"/>
                <a:gd name="T24" fmla="*/ 2147483647 w 1735"/>
                <a:gd name="T25" fmla="*/ 2147483647 h 650"/>
                <a:gd name="T26" fmla="*/ 2147483647 w 1735"/>
                <a:gd name="T27" fmla="*/ 2147483647 h 650"/>
                <a:gd name="T28" fmla="*/ 2147483647 w 1735"/>
                <a:gd name="T29" fmla="*/ 2147483647 h 650"/>
                <a:gd name="T30" fmla="*/ 2147483647 w 1735"/>
                <a:gd name="T31" fmla="*/ 2147483647 h 650"/>
                <a:gd name="T32" fmla="*/ 2147483647 w 1735"/>
                <a:gd name="T33" fmla="*/ 0 h 650"/>
                <a:gd name="T34" fmla="*/ 2147483647 w 1735"/>
                <a:gd name="T35" fmla="*/ 2147483647 h 650"/>
                <a:gd name="T36" fmla="*/ 2147483647 w 1735"/>
                <a:gd name="T37" fmla="*/ 2147483647 h 650"/>
                <a:gd name="T38" fmla="*/ 2147483647 w 1735"/>
                <a:gd name="T39" fmla="*/ 2147483647 h 650"/>
                <a:gd name="T40" fmla="*/ 2147483647 w 1735"/>
                <a:gd name="T41" fmla="*/ 2147483647 h 650"/>
                <a:gd name="T42" fmla="*/ 2147483647 w 1735"/>
                <a:gd name="T43" fmla="*/ 2147483647 h 650"/>
                <a:gd name="T44" fmla="*/ 2147483647 w 1735"/>
                <a:gd name="T45" fmla="*/ 2147483647 h 650"/>
                <a:gd name="T46" fmla="*/ 2147483647 w 1735"/>
                <a:gd name="T47" fmla="*/ 2147483647 h 650"/>
                <a:gd name="T48" fmla="*/ 2147483647 w 1735"/>
                <a:gd name="T49" fmla="*/ 2147483647 h 650"/>
                <a:gd name="T50" fmla="*/ 2147483647 w 1735"/>
                <a:gd name="T51" fmla="*/ 2147483647 h 650"/>
                <a:gd name="T52" fmla="*/ 2147483647 w 1735"/>
                <a:gd name="T53" fmla="*/ 2147483647 h 650"/>
                <a:gd name="T54" fmla="*/ 2147483647 w 1735"/>
                <a:gd name="T55" fmla="*/ 2147483647 h 650"/>
                <a:gd name="T56" fmla="*/ 2147483647 w 1735"/>
                <a:gd name="T57" fmla="*/ 2147483647 h 650"/>
                <a:gd name="T58" fmla="*/ 2147483647 w 1735"/>
                <a:gd name="T59" fmla="*/ 2147483647 h 650"/>
                <a:gd name="T60" fmla="*/ 2147483647 w 1735"/>
                <a:gd name="T61" fmla="*/ 2147483647 h 650"/>
                <a:gd name="T62" fmla="*/ 2147483647 w 1735"/>
                <a:gd name="T63" fmla="*/ 2147483647 h 650"/>
                <a:gd name="T64" fmla="*/ 2147483647 w 1735"/>
                <a:gd name="T65" fmla="*/ 2147483647 h 6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35"/>
                <a:gd name="T100" fmla="*/ 0 h 650"/>
                <a:gd name="T101" fmla="*/ 1735 w 1735"/>
                <a:gd name="T102" fmla="*/ 650 h 6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35" h="650">
                  <a:moveTo>
                    <a:pt x="0" y="294"/>
                  </a:moveTo>
                  <a:cubicBezTo>
                    <a:pt x="12" y="298"/>
                    <a:pt x="24" y="302"/>
                    <a:pt x="36" y="306"/>
                  </a:cubicBezTo>
                  <a:cubicBezTo>
                    <a:pt x="50" y="311"/>
                    <a:pt x="72" y="330"/>
                    <a:pt x="72" y="330"/>
                  </a:cubicBezTo>
                  <a:cubicBezTo>
                    <a:pt x="96" y="365"/>
                    <a:pt x="127" y="352"/>
                    <a:pt x="156" y="396"/>
                  </a:cubicBezTo>
                  <a:cubicBezTo>
                    <a:pt x="178" y="430"/>
                    <a:pt x="212" y="453"/>
                    <a:pt x="234" y="486"/>
                  </a:cubicBezTo>
                  <a:cubicBezTo>
                    <a:pt x="242" y="498"/>
                    <a:pt x="248" y="512"/>
                    <a:pt x="258" y="522"/>
                  </a:cubicBezTo>
                  <a:cubicBezTo>
                    <a:pt x="279" y="543"/>
                    <a:pt x="308" y="570"/>
                    <a:pt x="336" y="582"/>
                  </a:cubicBezTo>
                  <a:cubicBezTo>
                    <a:pt x="348" y="587"/>
                    <a:pt x="372" y="594"/>
                    <a:pt x="372" y="594"/>
                  </a:cubicBezTo>
                  <a:cubicBezTo>
                    <a:pt x="423" y="590"/>
                    <a:pt x="458" y="597"/>
                    <a:pt x="498" y="570"/>
                  </a:cubicBezTo>
                  <a:cubicBezTo>
                    <a:pt x="540" y="506"/>
                    <a:pt x="587" y="446"/>
                    <a:pt x="612" y="372"/>
                  </a:cubicBezTo>
                  <a:cubicBezTo>
                    <a:pt x="623" y="339"/>
                    <a:pt x="640" y="298"/>
                    <a:pt x="648" y="264"/>
                  </a:cubicBezTo>
                  <a:cubicBezTo>
                    <a:pt x="652" y="246"/>
                    <a:pt x="657" y="214"/>
                    <a:pt x="666" y="198"/>
                  </a:cubicBezTo>
                  <a:cubicBezTo>
                    <a:pt x="677" y="178"/>
                    <a:pt x="695" y="163"/>
                    <a:pt x="708" y="144"/>
                  </a:cubicBezTo>
                  <a:cubicBezTo>
                    <a:pt x="727" y="115"/>
                    <a:pt x="745" y="75"/>
                    <a:pt x="774" y="54"/>
                  </a:cubicBezTo>
                  <a:cubicBezTo>
                    <a:pt x="815" y="25"/>
                    <a:pt x="782" y="58"/>
                    <a:pt x="816" y="30"/>
                  </a:cubicBezTo>
                  <a:cubicBezTo>
                    <a:pt x="823" y="25"/>
                    <a:pt x="827" y="16"/>
                    <a:pt x="834" y="12"/>
                  </a:cubicBezTo>
                  <a:cubicBezTo>
                    <a:pt x="845" y="6"/>
                    <a:pt x="870" y="0"/>
                    <a:pt x="870" y="0"/>
                  </a:cubicBezTo>
                  <a:cubicBezTo>
                    <a:pt x="890" y="4"/>
                    <a:pt x="911" y="6"/>
                    <a:pt x="930" y="12"/>
                  </a:cubicBezTo>
                  <a:cubicBezTo>
                    <a:pt x="963" y="22"/>
                    <a:pt x="990" y="51"/>
                    <a:pt x="1020" y="66"/>
                  </a:cubicBezTo>
                  <a:cubicBezTo>
                    <a:pt x="1051" y="81"/>
                    <a:pt x="1079" y="99"/>
                    <a:pt x="1110" y="114"/>
                  </a:cubicBezTo>
                  <a:cubicBezTo>
                    <a:pt x="1139" y="128"/>
                    <a:pt x="1165" y="149"/>
                    <a:pt x="1194" y="162"/>
                  </a:cubicBezTo>
                  <a:cubicBezTo>
                    <a:pt x="1206" y="167"/>
                    <a:pt x="1230" y="174"/>
                    <a:pt x="1230" y="174"/>
                  </a:cubicBezTo>
                  <a:cubicBezTo>
                    <a:pt x="1262" y="198"/>
                    <a:pt x="1297" y="197"/>
                    <a:pt x="1326" y="216"/>
                  </a:cubicBezTo>
                  <a:cubicBezTo>
                    <a:pt x="1338" y="224"/>
                    <a:pt x="1362" y="240"/>
                    <a:pt x="1362" y="240"/>
                  </a:cubicBezTo>
                  <a:cubicBezTo>
                    <a:pt x="1390" y="282"/>
                    <a:pt x="1435" y="301"/>
                    <a:pt x="1470" y="336"/>
                  </a:cubicBezTo>
                  <a:cubicBezTo>
                    <a:pt x="1481" y="369"/>
                    <a:pt x="1507" y="406"/>
                    <a:pt x="1536" y="426"/>
                  </a:cubicBezTo>
                  <a:cubicBezTo>
                    <a:pt x="1548" y="434"/>
                    <a:pt x="1560" y="442"/>
                    <a:pt x="1572" y="450"/>
                  </a:cubicBezTo>
                  <a:cubicBezTo>
                    <a:pt x="1578" y="454"/>
                    <a:pt x="1590" y="462"/>
                    <a:pt x="1590" y="462"/>
                  </a:cubicBezTo>
                  <a:cubicBezTo>
                    <a:pt x="1597" y="473"/>
                    <a:pt x="1601" y="487"/>
                    <a:pt x="1608" y="498"/>
                  </a:cubicBezTo>
                  <a:cubicBezTo>
                    <a:pt x="1625" y="523"/>
                    <a:pt x="1638" y="516"/>
                    <a:pt x="1662" y="540"/>
                  </a:cubicBezTo>
                  <a:cubicBezTo>
                    <a:pt x="1681" y="559"/>
                    <a:pt x="1686" y="572"/>
                    <a:pt x="1698" y="594"/>
                  </a:cubicBezTo>
                  <a:cubicBezTo>
                    <a:pt x="1705" y="607"/>
                    <a:pt x="1714" y="618"/>
                    <a:pt x="1722" y="630"/>
                  </a:cubicBezTo>
                  <a:cubicBezTo>
                    <a:pt x="1735" y="650"/>
                    <a:pt x="1720" y="648"/>
                    <a:pt x="1734" y="648"/>
                  </a:cubicBezTo>
                </a:path>
              </a:pathLst>
            </a:custGeom>
            <a:solidFill>
              <a:srgbClr val="DDDDDD"/>
            </a:solidFill>
            <a:ln w="9525">
              <a:solidFill>
                <a:schemeClr val="accent2"/>
              </a:solidFill>
              <a:round/>
              <a:headEnd/>
              <a:tailEnd/>
            </a:ln>
          </p:spPr>
          <p:txBody>
            <a:bodyPr wrap="none" anchor="ctr"/>
            <a:lstStyle/>
            <a:p>
              <a:endParaRPr lang="en-US"/>
            </a:p>
          </p:txBody>
        </p:sp>
        <p:sp>
          <p:nvSpPr>
            <p:cNvPr id="21" name="Freeform 18"/>
            <p:cNvSpPr>
              <a:spLocks noChangeAspect="1"/>
            </p:cNvSpPr>
            <p:nvPr/>
          </p:nvSpPr>
          <p:spPr bwMode="auto">
            <a:xfrm>
              <a:off x="2434814" y="3846246"/>
              <a:ext cx="15226" cy="15813"/>
            </a:xfrm>
            <a:custGeom>
              <a:avLst/>
              <a:gdLst>
                <a:gd name="T0" fmla="*/ 2147483647 w 2"/>
                <a:gd name="T1" fmla="*/ 2147483647 h 2"/>
                <a:gd name="T2" fmla="*/ 2147483647 w 2"/>
                <a:gd name="T3" fmla="*/ 0 h 2"/>
                <a:gd name="T4" fmla="*/ 0 w 2"/>
                <a:gd name="T5" fmla="*/ 0 h 2"/>
                <a:gd name="T6" fmla="*/ 0 w 2"/>
                <a:gd name="T7" fmla="*/ 2147483647 h 2"/>
                <a:gd name="T8" fmla="*/ 0 w 2"/>
                <a:gd name="T9" fmla="*/ 2147483647 h 2"/>
                <a:gd name="T10" fmla="*/ 2147483647 w 2"/>
                <a:gd name="T11" fmla="*/ 2147483647 h 2"/>
                <a:gd name="T12" fmla="*/ 2147483647 w 2"/>
                <a:gd name="T13" fmla="*/ 2147483647 h 2"/>
                <a:gd name="T14" fmla="*/ 2147483647 w 2"/>
                <a:gd name="T15" fmla="*/ 2147483647 h 2"/>
                <a:gd name="T16" fmla="*/ 2147483647 w 2"/>
                <a:gd name="T17" fmla="*/ 2147483647 h 2"/>
                <a:gd name="T18" fmla="*/ 2147483647 w 2"/>
                <a:gd name="T19" fmla="*/ 2147483647 h 2"/>
                <a:gd name="T20" fmla="*/ 2147483647 w 2"/>
                <a:gd name="T21" fmla="*/ 2147483647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2"/>
                <a:gd name="T35" fmla="*/ 2 w 2"/>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2">
                  <a:moveTo>
                    <a:pt x="2" y="1"/>
                  </a:moveTo>
                  <a:lnTo>
                    <a:pt x="1" y="0"/>
                  </a:lnTo>
                  <a:lnTo>
                    <a:pt x="0" y="0"/>
                  </a:lnTo>
                  <a:lnTo>
                    <a:pt x="0" y="1"/>
                  </a:lnTo>
                  <a:lnTo>
                    <a:pt x="0" y="2"/>
                  </a:lnTo>
                  <a:lnTo>
                    <a:pt x="1" y="2"/>
                  </a:lnTo>
                  <a:lnTo>
                    <a:pt x="2" y="2"/>
                  </a:lnTo>
                  <a:lnTo>
                    <a:pt x="2" y="1"/>
                  </a:lnTo>
                </a:path>
              </a:pathLst>
            </a:custGeom>
            <a:solidFill>
              <a:schemeClr val="accent2"/>
            </a:solidFill>
            <a:ln w="0">
              <a:solidFill>
                <a:srgbClr val="25221E"/>
              </a:solidFill>
              <a:round/>
              <a:headEnd/>
              <a:tailEnd/>
            </a:ln>
          </p:spPr>
          <p:txBody>
            <a:bodyPr/>
            <a:lstStyle/>
            <a:p>
              <a:endParaRPr lang="en-US"/>
            </a:p>
          </p:txBody>
        </p:sp>
        <p:sp>
          <p:nvSpPr>
            <p:cNvPr id="22" name="Freeform 19"/>
            <p:cNvSpPr>
              <a:spLocks noChangeAspect="1"/>
            </p:cNvSpPr>
            <p:nvPr/>
          </p:nvSpPr>
          <p:spPr bwMode="auto">
            <a:xfrm>
              <a:off x="2472879" y="3830433"/>
              <a:ext cx="15226" cy="23720"/>
            </a:xfrm>
            <a:custGeom>
              <a:avLst/>
              <a:gdLst>
                <a:gd name="T0" fmla="*/ 2147483647 w 2"/>
                <a:gd name="T1" fmla="*/ 2147483647 h 3"/>
                <a:gd name="T2" fmla="*/ 2147483647 w 2"/>
                <a:gd name="T3" fmla="*/ 2147483647 h 3"/>
                <a:gd name="T4" fmla="*/ 0 w 2"/>
                <a:gd name="T5" fmla="*/ 2147483647 h 3"/>
                <a:gd name="T6" fmla="*/ 0 w 2"/>
                <a:gd name="T7" fmla="*/ 2147483647 h 3"/>
                <a:gd name="T8" fmla="*/ 2147483647 w 2"/>
                <a:gd name="T9" fmla="*/ 0 h 3"/>
                <a:gd name="T10" fmla="*/ 2147483647 w 2"/>
                <a:gd name="T11" fmla="*/ 2147483647 h 3"/>
                <a:gd name="T12" fmla="*/ 2147483647 w 2"/>
                <a:gd name="T13" fmla="*/ 2147483647 h 3"/>
                <a:gd name="T14" fmla="*/ 2147483647 w 2"/>
                <a:gd name="T15" fmla="*/ 2147483647 h 3"/>
                <a:gd name="T16" fmla="*/ 2147483647 w 2"/>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2" y="3"/>
                  </a:moveTo>
                  <a:lnTo>
                    <a:pt x="1" y="3"/>
                  </a:lnTo>
                  <a:lnTo>
                    <a:pt x="0" y="2"/>
                  </a:lnTo>
                  <a:lnTo>
                    <a:pt x="0" y="1"/>
                  </a:lnTo>
                  <a:lnTo>
                    <a:pt x="1" y="0"/>
                  </a:lnTo>
                  <a:lnTo>
                    <a:pt x="2" y="2"/>
                  </a:lnTo>
                  <a:lnTo>
                    <a:pt x="2" y="3"/>
                  </a:lnTo>
                </a:path>
              </a:pathLst>
            </a:custGeom>
            <a:solidFill>
              <a:schemeClr val="accent2"/>
            </a:solidFill>
            <a:ln w="0">
              <a:solidFill>
                <a:srgbClr val="25221E"/>
              </a:solidFill>
              <a:round/>
              <a:headEnd/>
              <a:tailEnd/>
            </a:ln>
          </p:spPr>
          <p:txBody>
            <a:bodyPr/>
            <a:lstStyle/>
            <a:p>
              <a:endParaRPr lang="en-US"/>
            </a:p>
          </p:txBody>
        </p:sp>
        <p:sp>
          <p:nvSpPr>
            <p:cNvPr id="23" name="Freeform 20"/>
            <p:cNvSpPr>
              <a:spLocks noChangeAspect="1"/>
            </p:cNvSpPr>
            <p:nvPr/>
          </p:nvSpPr>
          <p:spPr bwMode="auto">
            <a:xfrm>
              <a:off x="2472879" y="3941124"/>
              <a:ext cx="15226" cy="15813"/>
            </a:xfrm>
            <a:custGeom>
              <a:avLst/>
              <a:gdLst>
                <a:gd name="T0" fmla="*/ 0 w 2"/>
                <a:gd name="T1" fmla="*/ 0 h 2"/>
                <a:gd name="T2" fmla="*/ 2147483647 w 2"/>
                <a:gd name="T3" fmla="*/ 0 h 2"/>
                <a:gd name="T4" fmla="*/ 2147483647 w 2"/>
                <a:gd name="T5" fmla="*/ 2147483647 h 2"/>
                <a:gd name="T6" fmla="*/ 2147483647 w 2"/>
                <a:gd name="T7" fmla="*/ 2147483647 h 2"/>
                <a:gd name="T8" fmla="*/ 0 w 2"/>
                <a:gd name="T9" fmla="*/ 2147483647 h 2"/>
                <a:gd name="T10" fmla="*/ 0 w 2"/>
                <a:gd name="T11" fmla="*/ 2147483647 h 2"/>
                <a:gd name="T12" fmla="*/ 0 w 2"/>
                <a:gd name="T13" fmla="*/ 0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1" y="0"/>
                  </a:lnTo>
                  <a:lnTo>
                    <a:pt x="2" y="1"/>
                  </a:lnTo>
                  <a:lnTo>
                    <a:pt x="1" y="2"/>
                  </a:lnTo>
                  <a:lnTo>
                    <a:pt x="0" y="1"/>
                  </a:lnTo>
                  <a:lnTo>
                    <a:pt x="0" y="0"/>
                  </a:lnTo>
                </a:path>
              </a:pathLst>
            </a:custGeom>
            <a:solidFill>
              <a:srgbClr val="0066FF"/>
            </a:solidFill>
            <a:ln w="0">
              <a:solidFill>
                <a:srgbClr val="25221E"/>
              </a:solidFill>
              <a:round/>
              <a:headEnd/>
              <a:tailEnd/>
            </a:ln>
          </p:spPr>
          <p:txBody>
            <a:bodyPr/>
            <a:lstStyle/>
            <a:p>
              <a:endParaRPr lang="en-US"/>
            </a:p>
          </p:txBody>
        </p:sp>
        <p:sp>
          <p:nvSpPr>
            <p:cNvPr id="24" name="Freeform 21"/>
            <p:cNvSpPr>
              <a:spLocks noChangeAspect="1"/>
            </p:cNvSpPr>
            <p:nvPr/>
          </p:nvSpPr>
          <p:spPr bwMode="auto">
            <a:xfrm>
              <a:off x="2579460" y="3949031"/>
              <a:ext cx="15226" cy="7906"/>
            </a:xfrm>
            <a:custGeom>
              <a:avLst/>
              <a:gdLst>
                <a:gd name="T0" fmla="*/ 0 w 2"/>
                <a:gd name="T1" fmla="*/ 0 h 1"/>
                <a:gd name="T2" fmla="*/ 0 w 2"/>
                <a:gd name="T3" fmla="*/ 0 h 1"/>
                <a:gd name="T4" fmla="*/ 2147483647 w 2"/>
                <a:gd name="T5" fmla="*/ 0 h 1"/>
                <a:gd name="T6" fmla="*/ 2147483647 w 2"/>
                <a:gd name="T7" fmla="*/ 2147483647 h 1"/>
                <a:gd name="T8" fmla="*/ 2147483647 w 2"/>
                <a:gd name="T9" fmla="*/ 2147483647 h 1"/>
                <a:gd name="T10" fmla="*/ 0 w 2"/>
                <a:gd name="T11" fmla="*/ 2147483647 h 1"/>
                <a:gd name="T12" fmla="*/ 0 w 2"/>
                <a:gd name="T13" fmla="*/ 0 h 1"/>
                <a:gd name="T14" fmla="*/ 0 w 2"/>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0" y="0"/>
                  </a:moveTo>
                  <a:lnTo>
                    <a:pt x="0" y="0"/>
                  </a:lnTo>
                  <a:lnTo>
                    <a:pt x="2" y="0"/>
                  </a:lnTo>
                  <a:lnTo>
                    <a:pt x="2" y="1"/>
                  </a:lnTo>
                  <a:lnTo>
                    <a:pt x="1" y="1"/>
                  </a:lnTo>
                  <a:lnTo>
                    <a:pt x="0" y="1"/>
                  </a:lnTo>
                  <a:lnTo>
                    <a:pt x="0" y="0"/>
                  </a:lnTo>
                </a:path>
              </a:pathLst>
            </a:custGeom>
            <a:solidFill>
              <a:srgbClr val="0066FF"/>
            </a:solidFill>
            <a:ln w="0">
              <a:solidFill>
                <a:srgbClr val="25221E"/>
              </a:solidFill>
              <a:round/>
              <a:headEnd/>
              <a:tailEnd/>
            </a:ln>
          </p:spPr>
          <p:txBody>
            <a:bodyPr/>
            <a:lstStyle/>
            <a:p>
              <a:endParaRPr lang="en-US"/>
            </a:p>
          </p:txBody>
        </p:sp>
        <p:sp>
          <p:nvSpPr>
            <p:cNvPr id="25" name="Freeform 22"/>
            <p:cNvSpPr>
              <a:spLocks noChangeAspect="1"/>
            </p:cNvSpPr>
            <p:nvPr/>
          </p:nvSpPr>
          <p:spPr bwMode="auto">
            <a:xfrm>
              <a:off x="2556621" y="3988563"/>
              <a:ext cx="15226" cy="15813"/>
            </a:xfrm>
            <a:custGeom>
              <a:avLst/>
              <a:gdLst>
                <a:gd name="T0" fmla="*/ 0 w 2"/>
                <a:gd name="T1" fmla="*/ 2147483647 h 2"/>
                <a:gd name="T2" fmla="*/ 2147483647 w 2"/>
                <a:gd name="T3" fmla="*/ 0 h 2"/>
                <a:gd name="T4" fmla="*/ 2147483647 w 2"/>
                <a:gd name="T5" fmla="*/ 2147483647 h 2"/>
                <a:gd name="T6" fmla="*/ 2147483647 w 2"/>
                <a:gd name="T7" fmla="*/ 2147483647 h 2"/>
                <a:gd name="T8" fmla="*/ 2147483647 w 2"/>
                <a:gd name="T9" fmla="*/ 2147483647 h 2"/>
                <a:gd name="T10" fmla="*/ 2147483647 w 2"/>
                <a:gd name="T11" fmla="*/ 2147483647 h 2"/>
                <a:gd name="T12" fmla="*/ 0 w 2"/>
                <a:gd name="T13" fmla="*/ 2147483647 h 2"/>
                <a:gd name="T14" fmla="*/ 0 w 2"/>
                <a:gd name="T15" fmla="*/ 2147483647 h 2"/>
                <a:gd name="T16" fmla="*/ 0 w 2"/>
                <a:gd name="T17" fmla="*/ 2147483647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0" y="1"/>
                  </a:moveTo>
                  <a:lnTo>
                    <a:pt x="1" y="0"/>
                  </a:lnTo>
                  <a:lnTo>
                    <a:pt x="2" y="1"/>
                  </a:lnTo>
                  <a:lnTo>
                    <a:pt x="1" y="2"/>
                  </a:lnTo>
                  <a:lnTo>
                    <a:pt x="0" y="1"/>
                  </a:lnTo>
                </a:path>
              </a:pathLst>
            </a:custGeom>
            <a:solidFill>
              <a:srgbClr val="0066FF"/>
            </a:solidFill>
            <a:ln w="0">
              <a:solidFill>
                <a:srgbClr val="25221E"/>
              </a:solidFill>
              <a:round/>
              <a:headEnd/>
              <a:tailEnd/>
            </a:ln>
          </p:spPr>
          <p:txBody>
            <a:bodyPr/>
            <a:lstStyle/>
            <a:p>
              <a:endParaRPr lang="en-US"/>
            </a:p>
          </p:txBody>
        </p:sp>
        <p:sp>
          <p:nvSpPr>
            <p:cNvPr id="26" name="Freeform 23"/>
            <p:cNvSpPr>
              <a:spLocks noChangeAspect="1"/>
            </p:cNvSpPr>
            <p:nvPr/>
          </p:nvSpPr>
          <p:spPr bwMode="auto">
            <a:xfrm>
              <a:off x="2306240" y="2902738"/>
              <a:ext cx="658940" cy="1172797"/>
            </a:xfrm>
            <a:custGeom>
              <a:avLst/>
              <a:gdLst>
                <a:gd name="T0" fmla="*/ 2147483647 w 87"/>
                <a:gd name="T1" fmla="*/ 2147483647 h 149"/>
                <a:gd name="T2" fmla="*/ 2147483647 w 87"/>
                <a:gd name="T3" fmla="*/ 2147483647 h 149"/>
                <a:gd name="T4" fmla="*/ 2147483647 w 87"/>
                <a:gd name="T5" fmla="*/ 2147483647 h 149"/>
                <a:gd name="T6" fmla="*/ 2147483647 w 87"/>
                <a:gd name="T7" fmla="*/ 2147483647 h 149"/>
                <a:gd name="T8" fmla="*/ 2147483647 w 87"/>
                <a:gd name="T9" fmla="*/ 2147483647 h 149"/>
                <a:gd name="T10" fmla="*/ 2147483647 w 87"/>
                <a:gd name="T11" fmla="*/ 2147483647 h 149"/>
                <a:gd name="T12" fmla="*/ 2147483647 w 87"/>
                <a:gd name="T13" fmla="*/ 2147483647 h 149"/>
                <a:gd name="T14" fmla="*/ 2147483647 w 87"/>
                <a:gd name="T15" fmla="*/ 2147483647 h 149"/>
                <a:gd name="T16" fmla="*/ 2147483647 w 87"/>
                <a:gd name="T17" fmla="*/ 2147483647 h 149"/>
                <a:gd name="T18" fmla="*/ 2147483647 w 87"/>
                <a:gd name="T19" fmla="*/ 2147483647 h 149"/>
                <a:gd name="T20" fmla="*/ 2147483647 w 87"/>
                <a:gd name="T21" fmla="*/ 2147483647 h 149"/>
                <a:gd name="T22" fmla="*/ 2147483647 w 87"/>
                <a:gd name="T23" fmla="*/ 2147483647 h 149"/>
                <a:gd name="T24" fmla="*/ 2147483647 w 87"/>
                <a:gd name="T25" fmla="*/ 2147483647 h 149"/>
                <a:gd name="T26" fmla="*/ 2147483647 w 87"/>
                <a:gd name="T27" fmla="*/ 2147483647 h 149"/>
                <a:gd name="T28" fmla="*/ 2147483647 w 87"/>
                <a:gd name="T29" fmla="*/ 2147483647 h 149"/>
                <a:gd name="T30" fmla="*/ 2147483647 w 87"/>
                <a:gd name="T31" fmla="*/ 2147483647 h 149"/>
                <a:gd name="T32" fmla="*/ 2147483647 w 87"/>
                <a:gd name="T33" fmla="*/ 2147483647 h 149"/>
                <a:gd name="T34" fmla="*/ 2147483647 w 87"/>
                <a:gd name="T35" fmla="*/ 2147483647 h 149"/>
                <a:gd name="T36" fmla="*/ 2147483647 w 87"/>
                <a:gd name="T37" fmla="*/ 2147483647 h 149"/>
                <a:gd name="T38" fmla="*/ 2147483647 w 87"/>
                <a:gd name="T39" fmla="*/ 2147483647 h 149"/>
                <a:gd name="T40" fmla="*/ 2147483647 w 87"/>
                <a:gd name="T41" fmla="*/ 2147483647 h 149"/>
                <a:gd name="T42" fmla="*/ 2147483647 w 87"/>
                <a:gd name="T43" fmla="*/ 2147483647 h 149"/>
                <a:gd name="T44" fmla="*/ 2147483647 w 87"/>
                <a:gd name="T45" fmla="*/ 2147483647 h 149"/>
                <a:gd name="T46" fmla="*/ 2147483647 w 87"/>
                <a:gd name="T47" fmla="*/ 2147483647 h 149"/>
                <a:gd name="T48" fmla="*/ 2147483647 w 87"/>
                <a:gd name="T49" fmla="*/ 2147483647 h 149"/>
                <a:gd name="T50" fmla="*/ 2147483647 w 87"/>
                <a:gd name="T51" fmla="*/ 2147483647 h 149"/>
                <a:gd name="T52" fmla="*/ 2147483647 w 87"/>
                <a:gd name="T53" fmla="*/ 2147483647 h 149"/>
                <a:gd name="T54" fmla="*/ 2147483647 w 87"/>
                <a:gd name="T55" fmla="*/ 2147483647 h 149"/>
                <a:gd name="T56" fmla="*/ 2147483647 w 87"/>
                <a:gd name="T57" fmla="*/ 2147483647 h 149"/>
                <a:gd name="T58" fmla="*/ 2147483647 w 87"/>
                <a:gd name="T59" fmla="*/ 2147483647 h 149"/>
                <a:gd name="T60" fmla="*/ 2147483647 w 87"/>
                <a:gd name="T61" fmla="*/ 2147483647 h 149"/>
                <a:gd name="T62" fmla="*/ 2147483647 w 87"/>
                <a:gd name="T63" fmla="*/ 2147483647 h 149"/>
                <a:gd name="T64" fmla="*/ 2147483647 w 87"/>
                <a:gd name="T65" fmla="*/ 2147483647 h 149"/>
                <a:gd name="T66" fmla="*/ 2147483647 w 87"/>
                <a:gd name="T67" fmla="*/ 2147483647 h 149"/>
                <a:gd name="T68" fmla="*/ 2147483647 w 87"/>
                <a:gd name="T69" fmla="*/ 2147483647 h 149"/>
                <a:gd name="T70" fmla="*/ 2147483647 w 87"/>
                <a:gd name="T71" fmla="*/ 2147483647 h 149"/>
                <a:gd name="T72" fmla="*/ 2147483647 w 87"/>
                <a:gd name="T73" fmla="*/ 2147483647 h 149"/>
                <a:gd name="T74" fmla="*/ 2147483647 w 87"/>
                <a:gd name="T75" fmla="*/ 2147483647 h 149"/>
                <a:gd name="T76" fmla="*/ 2147483647 w 87"/>
                <a:gd name="T77" fmla="*/ 2147483647 h 149"/>
                <a:gd name="T78" fmla="*/ 2147483647 w 87"/>
                <a:gd name="T79" fmla="*/ 2147483647 h 149"/>
                <a:gd name="T80" fmla="*/ 2147483647 w 87"/>
                <a:gd name="T81" fmla="*/ 2147483647 h 149"/>
                <a:gd name="T82" fmla="*/ 2147483647 w 87"/>
                <a:gd name="T83" fmla="*/ 2147483647 h 149"/>
                <a:gd name="T84" fmla="*/ 2147483647 w 87"/>
                <a:gd name="T85" fmla="*/ 2147483647 h 149"/>
                <a:gd name="T86" fmla="*/ 2147483647 w 87"/>
                <a:gd name="T87" fmla="*/ 2147483647 h 149"/>
                <a:gd name="T88" fmla="*/ 2147483647 w 87"/>
                <a:gd name="T89" fmla="*/ 2147483647 h 149"/>
                <a:gd name="T90" fmla="*/ 2147483647 w 87"/>
                <a:gd name="T91" fmla="*/ 2147483647 h 149"/>
                <a:gd name="T92" fmla="*/ 2147483647 w 87"/>
                <a:gd name="T93" fmla="*/ 2147483647 h 149"/>
                <a:gd name="T94" fmla="*/ 2147483647 w 87"/>
                <a:gd name="T95" fmla="*/ 2147483647 h 149"/>
                <a:gd name="T96" fmla="*/ 0 w 87"/>
                <a:gd name="T97" fmla="*/ 2147483647 h 149"/>
                <a:gd name="T98" fmla="*/ 2147483647 w 87"/>
                <a:gd name="T99" fmla="*/ 2147483647 h 149"/>
                <a:gd name="T100" fmla="*/ 2147483647 w 87"/>
                <a:gd name="T101" fmla="*/ 2147483647 h 149"/>
                <a:gd name="T102" fmla="*/ 2147483647 w 87"/>
                <a:gd name="T103" fmla="*/ 2147483647 h 149"/>
                <a:gd name="T104" fmla="*/ 2147483647 w 87"/>
                <a:gd name="T105" fmla="*/ 2147483647 h 149"/>
                <a:gd name="T106" fmla="*/ 2147483647 w 87"/>
                <a:gd name="T107" fmla="*/ 0 h 14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
                <a:gd name="T163" fmla="*/ 0 h 149"/>
                <a:gd name="T164" fmla="*/ 87 w 87"/>
                <a:gd name="T165" fmla="*/ 149 h 14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 h="149">
                  <a:moveTo>
                    <a:pt x="8" y="0"/>
                  </a:moveTo>
                  <a:lnTo>
                    <a:pt x="48" y="10"/>
                  </a:lnTo>
                  <a:lnTo>
                    <a:pt x="40" y="51"/>
                  </a:lnTo>
                  <a:lnTo>
                    <a:pt x="83" y="119"/>
                  </a:lnTo>
                  <a:lnTo>
                    <a:pt x="84" y="120"/>
                  </a:lnTo>
                  <a:lnTo>
                    <a:pt x="84" y="122"/>
                  </a:lnTo>
                  <a:lnTo>
                    <a:pt x="84" y="123"/>
                  </a:lnTo>
                  <a:lnTo>
                    <a:pt x="84" y="124"/>
                  </a:lnTo>
                  <a:lnTo>
                    <a:pt x="84" y="125"/>
                  </a:lnTo>
                  <a:lnTo>
                    <a:pt x="85" y="126"/>
                  </a:lnTo>
                  <a:lnTo>
                    <a:pt x="85" y="127"/>
                  </a:lnTo>
                  <a:lnTo>
                    <a:pt x="86" y="128"/>
                  </a:lnTo>
                  <a:lnTo>
                    <a:pt x="87" y="129"/>
                  </a:lnTo>
                  <a:lnTo>
                    <a:pt x="86" y="130"/>
                  </a:lnTo>
                  <a:lnTo>
                    <a:pt x="85" y="131"/>
                  </a:lnTo>
                  <a:lnTo>
                    <a:pt x="83" y="131"/>
                  </a:lnTo>
                  <a:lnTo>
                    <a:pt x="82" y="133"/>
                  </a:lnTo>
                  <a:lnTo>
                    <a:pt x="81" y="134"/>
                  </a:lnTo>
                  <a:lnTo>
                    <a:pt x="80" y="137"/>
                  </a:lnTo>
                  <a:lnTo>
                    <a:pt x="79" y="141"/>
                  </a:lnTo>
                  <a:lnTo>
                    <a:pt x="79" y="143"/>
                  </a:lnTo>
                  <a:lnTo>
                    <a:pt x="77" y="144"/>
                  </a:lnTo>
                  <a:lnTo>
                    <a:pt x="77" y="145"/>
                  </a:lnTo>
                  <a:lnTo>
                    <a:pt x="79" y="146"/>
                  </a:lnTo>
                  <a:lnTo>
                    <a:pt x="79" y="147"/>
                  </a:lnTo>
                  <a:lnTo>
                    <a:pt x="79" y="148"/>
                  </a:lnTo>
                  <a:lnTo>
                    <a:pt x="77" y="149"/>
                  </a:lnTo>
                  <a:lnTo>
                    <a:pt x="76" y="149"/>
                  </a:lnTo>
                  <a:lnTo>
                    <a:pt x="76" y="148"/>
                  </a:lnTo>
                  <a:lnTo>
                    <a:pt x="47" y="144"/>
                  </a:lnTo>
                  <a:lnTo>
                    <a:pt x="47" y="143"/>
                  </a:lnTo>
                  <a:lnTo>
                    <a:pt x="47" y="142"/>
                  </a:lnTo>
                  <a:lnTo>
                    <a:pt x="46" y="136"/>
                  </a:lnTo>
                  <a:lnTo>
                    <a:pt x="45" y="133"/>
                  </a:lnTo>
                  <a:lnTo>
                    <a:pt x="43" y="131"/>
                  </a:lnTo>
                  <a:lnTo>
                    <a:pt x="43" y="130"/>
                  </a:lnTo>
                  <a:lnTo>
                    <a:pt x="43" y="128"/>
                  </a:lnTo>
                  <a:lnTo>
                    <a:pt x="42" y="127"/>
                  </a:lnTo>
                  <a:lnTo>
                    <a:pt x="39" y="124"/>
                  </a:lnTo>
                  <a:lnTo>
                    <a:pt x="38" y="124"/>
                  </a:lnTo>
                  <a:lnTo>
                    <a:pt x="38" y="123"/>
                  </a:lnTo>
                  <a:lnTo>
                    <a:pt x="36" y="121"/>
                  </a:lnTo>
                  <a:lnTo>
                    <a:pt x="32" y="118"/>
                  </a:lnTo>
                  <a:lnTo>
                    <a:pt x="31" y="117"/>
                  </a:lnTo>
                  <a:lnTo>
                    <a:pt x="29" y="116"/>
                  </a:lnTo>
                  <a:lnTo>
                    <a:pt x="24" y="111"/>
                  </a:lnTo>
                  <a:lnTo>
                    <a:pt x="23" y="110"/>
                  </a:lnTo>
                  <a:lnTo>
                    <a:pt x="21" y="109"/>
                  </a:lnTo>
                  <a:lnTo>
                    <a:pt x="19" y="109"/>
                  </a:lnTo>
                  <a:lnTo>
                    <a:pt x="18" y="109"/>
                  </a:lnTo>
                  <a:lnTo>
                    <a:pt x="17" y="107"/>
                  </a:lnTo>
                  <a:lnTo>
                    <a:pt x="17" y="106"/>
                  </a:lnTo>
                  <a:lnTo>
                    <a:pt x="17" y="105"/>
                  </a:lnTo>
                  <a:lnTo>
                    <a:pt x="19" y="102"/>
                  </a:lnTo>
                  <a:lnTo>
                    <a:pt x="19" y="100"/>
                  </a:lnTo>
                  <a:lnTo>
                    <a:pt x="18" y="98"/>
                  </a:lnTo>
                  <a:lnTo>
                    <a:pt x="17" y="96"/>
                  </a:lnTo>
                  <a:lnTo>
                    <a:pt x="14" y="91"/>
                  </a:lnTo>
                  <a:lnTo>
                    <a:pt x="13" y="90"/>
                  </a:lnTo>
                  <a:lnTo>
                    <a:pt x="13" y="87"/>
                  </a:lnTo>
                  <a:lnTo>
                    <a:pt x="12" y="86"/>
                  </a:lnTo>
                  <a:lnTo>
                    <a:pt x="11" y="85"/>
                  </a:lnTo>
                  <a:lnTo>
                    <a:pt x="10" y="84"/>
                  </a:lnTo>
                  <a:lnTo>
                    <a:pt x="10" y="82"/>
                  </a:lnTo>
                  <a:lnTo>
                    <a:pt x="9" y="81"/>
                  </a:lnTo>
                  <a:lnTo>
                    <a:pt x="9" y="79"/>
                  </a:lnTo>
                  <a:lnTo>
                    <a:pt x="9" y="78"/>
                  </a:lnTo>
                  <a:lnTo>
                    <a:pt x="9" y="77"/>
                  </a:lnTo>
                  <a:lnTo>
                    <a:pt x="9" y="76"/>
                  </a:lnTo>
                  <a:lnTo>
                    <a:pt x="12" y="75"/>
                  </a:lnTo>
                  <a:lnTo>
                    <a:pt x="13" y="74"/>
                  </a:lnTo>
                  <a:lnTo>
                    <a:pt x="11" y="73"/>
                  </a:lnTo>
                  <a:lnTo>
                    <a:pt x="10" y="70"/>
                  </a:lnTo>
                  <a:lnTo>
                    <a:pt x="9" y="68"/>
                  </a:lnTo>
                  <a:lnTo>
                    <a:pt x="9" y="66"/>
                  </a:lnTo>
                  <a:lnTo>
                    <a:pt x="9" y="63"/>
                  </a:lnTo>
                  <a:lnTo>
                    <a:pt x="8" y="61"/>
                  </a:lnTo>
                  <a:lnTo>
                    <a:pt x="9" y="60"/>
                  </a:lnTo>
                  <a:lnTo>
                    <a:pt x="10" y="61"/>
                  </a:lnTo>
                  <a:lnTo>
                    <a:pt x="11" y="61"/>
                  </a:lnTo>
                  <a:lnTo>
                    <a:pt x="12" y="62"/>
                  </a:lnTo>
                  <a:lnTo>
                    <a:pt x="12" y="63"/>
                  </a:lnTo>
                  <a:lnTo>
                    <a:pt x="13" y="63"/>
                  </a:lnTo>
                  <a:lnTo>
                    <a:pt x="14" y="63"/>
                  </a:lnTo>
                  <a:lnTo>
                    <a:pt x="14" y="61"/>
                  </a:lnTo>
                  <a:lnTo>
                    <a:pt x="14" y="60"/>
                  </a:lnTo>
                  <a:lnTo>
                    <a:pt x="14" y="59"/>
                  </a:lnTo>
                  <a:lnTo>
                    <a:pt x="13" y="58"/>
                  </a:lnTo>
                  <a:lnTo>
                    <a:pt x="12" y="57"/>
                  </a:lnTo>
                  <a:lnTo>
                    <a:pt x="12" y="56"/>
                  </a:lnTo>
                  <a:lnTo>
                    <a:pt x="13" y="56"/>
                  </a:lnTo>
                  <a:lnTo>
                    <a:pt x="15" y="57"/>
                  </a:lnTo>
                  <a:lnTo>
                    <a:pt x="15" y="56"/>
                  </a:lnTo>
                  <a:lnTo>
                    <a:pt x="14" y="54"/>
                  </a:lnTo>
                  <a:lnTo>
                    <a:pt x="13" y="53"/>
                  </a:lnTo>
                  <a:lnTo>
                    <a:pt x="12" y="53"/>
                  </a:lnTo>
                  <a:lnTo>
                    <a:pt x="10" y="52"/>
                  </a:lnTo>
                  <a:lnTo>
                    <a:pt x="9" y="52"/>
                  </a:lnTo>
                  <a:lnTo>
                    <a:pt x="9" y="53"/>
                  </a:lnTo>
                  <a:lnTo>
                    <a:pt x="10" y="54"/>
                  </a:lnTo>
                  <a:lnTo>
                    <a:pt x="10" y="55"/>
                  </a:lnTo>
                  <a:lnTo>
                    <a:pt x="10" y="56"/>
                  </a:lnTo>
                  <a:lnTo>
                    <a:pt x="9" y="57"/>
                  </a:lnTo>
                  <a:lnTo>
                    <a:pt x="8" y="57"/>
                  </a:lnTo>
                  <a:lnTo>
                    <a:pt x="7" y="57"/>
                  </a:lnTo>
                  <a:lnTo>
                    <a:pt x="6" y="56"/>
                  </a:lnTo>
                  <a:lnTo>
                    <a:pt x="6" y="55"/>
                  </a:lnTo>
                  <a:lnTo>
                    <a:pt x="6" y="54"/>
                  </a:lnTo>
                  <a:lnTo>
                    <a:pt x="5" y="53"/>
                  </a:lnTo>
                  <a:lnTo>
                    <a:pt x="4" y="53"/>
                  </a:lnTo>
                  <a:lnTo>
                    <a:pt x="4" y="52"/>
                  </a:lnTo>
                  <a:lnTo>
                    <a:pt x="4" y="50"/>
                  </a:lnTo>
                  <a:lnTo>
                    <a:pt x="5" y="49"/>
                  </a:lnTo>
                  <a:lnTo>
                    <a:pt x="6" y="48"/>
                  </a:lnTo>
                  <a:lnTo>
                    <a:pt x="4" y="46"/>
                  </a:lnTo>
                  <a:lnTo>
                    <a:pt x="3" y="45"/>
                  </a:lnTo>
                  <a:lnTo>
                    <a:pt x="3" y="44"/>
                  </a:lnTo>
                  <a:lnTo>
                    <a:pt x="3" y="43"/>
                  </a:lnTo>
                  <a:lnTo>
                    <a:pt x="3" y="40"/>
                  </a:lnTo>
                  <a:lnTo>
                    <a:pt x="2" y="38"/>
                  </a:lnTo>
                  <a:lnTo>
                    <a:pt x="1" y="37"/>
                  </a:lnTo>
                  <a:lnTo>
                    <a:pt x="1" y="34"/>
                  </a:lnTo>
                  <a:lnTo>
                    <a:pt x="2" y="31"/>
                  </a:lnTo>
                  <a:lnTo>
                    <a:pt x="2" y="29"/>
                  </a:lnTo>
                  <a:lnTo>
                    <a:pt x="3" y="28"/>
                  </a:lnTo>
                  <a:lnTo>
                    <a:pt x="2" y="26"/>
                  </a:lnTo>
                  <a:lnTo>
                    <a:pt x="1" y="24"/>
                  </a:lnTo>
                  <a:lnTo>
                    <a:pt x="1" y="23"/>
                  </a:lnTo>
                  <a:lnTo>
                    <a:pt x="1" y="22"/>
                  </a:lnTo>
                  <a:lnTo>
                    <a:pt x="0" y="20"/>
                  </a:lnTo>
                  <a:lnTo>
                    <a:pt x="0" y="18"/>
                  </a:lnTo>
                  <a:lnTo>
                    <a:pt x="0" y="14"/>
                  </a:lnTo>
                  <a:lnTo>
                    <a:pt x="1" y="13"/>
                  </a:lnTo>
                  <a:lnTo>
                    <a:pt x="2" y="12"/>
                  </a:lnTo>
                  <a:lnTo>
                    <a:pt x="3" y="13"/>
                  </a:lnTo>
                  <a:lnTo>
                    <a:pt x="3" y="14"/>
                  </a:lnTo>
                  <a:lnTo>
                    <a:pt x="4" y="14"/>
                  </a:lnTo>
                  <a:lnTo>
                    <a:pt x="5" y="13"/>
                  </a:lnTo>
                  <a:lnTo>
                    <a:pt x="5" y="9"/>
                  </a:lnTo>
                  <a:lnTo>
                    <a:pt x="7" y="5"/>
                  </a:lnTo>
                  <a:lnTo>
                    <a:pt x="8" y="1"/>
                  </a:lnTo>
                  <a:lnTo>
                    <a:pt x="8" y="0"/>
                  </a:lnTo>
                </a:path>
              </a:pathLst>
            </a:custGeom>
            <a:solidFill>
              <a:srgbClr val="FFFFFF"/>
            </a:solidFill>
            <a:ln w="0">
              <a:solidFill>
                <a:srgbClr val="25221E"/>
              </a:solidFill>
              <a:round/>
              <a:headEnd/>
              <a:tailEnd/>
            </a:ln>
          </p:spPr>
          <p:txBody>
            <a:bodyPr/>
            <a:lstStyle/>
            <a:p>
              <a:endParaRPr lang="en-US"/>
            </a:p>
          </p:txBody>
        </p:sp>
        <p:sp>
          <p:nvSpPr>
            <p:cNvPr id="27" name="Freeform 24"/>
            <p:cNvSpPr>
              <a:spLocks noChangeAspect="1"/>
            </p:cNvSpPr>
            <p:nvPr/>
          </p:nvSpPr>
          <p:spPr bwMode="auto">
            <a:xfrm>
              <a:off x="2366298" y="2461731"/>
              <a:ext cx="636947" cy="574539"/>
            </a:xfrm>
            <a:custGeom>
              <a:avLst/>
              <a:gdLst>
                <a:gd name="T0" fmla="*/ 0 w 84"/>
                <a:gd name="T1" fmla="*/ 2147483647 h 73"/>
                <a:gd name="T2" fmla="*/ 0 w 84"/>
                <a:gd name="T3" fmla="*/ 2147483647 h 73"/>
                <a:gd name="T4" fmla="*/ 0 w 84"/>
                <a:gd name="T5" fmla="*/ 2147483647 h 73"/>
                <a:gd name="T6" fmla="*/ 0 w 84"/>
                <a:gd name="T7" fmla="*/ 2147483647 h 73"/>
                <a:gd name="T8" fmla="*/ 0 w 84"/>
                <a:gd name="T9" fmla="*/ 2147483647 h 73"/>
                <a:gd name="T10" fmla="*/ 2147483647 w 84"/>
                <a:gd name="T11" fmla="*/ 2147483647 h 73"/>
                <a:gd name="T12" fmla="*/ 2147483647 w 84"/>
                <a:gd name="T13" fmla="*/ 2147483647 h 73"/>
                <a:gd name="T14" fmla="*/ 2147483647 w 84"/>
                <a:gd name="T15" fmla="*/ 2147483647 h 73"/>
                <a:gd name="T16" fmla="*/ 2147483647 w 84"/>
                <a:gd name="T17" fmla="*/ 2147483647 h 73"/>
                <a:gd name="T18" fmla="*/ 2147483647 w 84"/>
                <a:gd name="T19" fmla="*/ 2147483647 h 73"/>
                <a:gd name="T20" fmla="*/ 2147483647 w 84"/>
                <a:gd name="T21" fmla="*/ 2147483647 h 73"/>
                <a:gd name="T22" fmla="*/ 2147483647 w 84"/>
                <a:gd name="T23" fmla="*/ 2147483647 h 73"/>
                <a:gd name="T24" fmla="*/ 2147483647 w 84"/>
                <a:gd name="T25" fmla="*/ 2147483647 h 73"/>
                <a:gd name="T26" fmla="*/ 2147483647 w 84"/>
                <a:gd name="T27" fmla="*/ 2147483647 h 73"/>
                <a:gd name="T28" fmla="*/ 2147483647 w 84"/>
                <a:gd name="T29" fmla="*/ 2147483647 h 73"/>
                <a:gd name="T30" fmla="*/ 2147483647 w 84"/>
                <a:gd name="T31" fmla="*/ 2147483647 h 73"/>
                <a:gd name="T32" fmla="*/ 2147483647 w 84"/>
                <a:gd name="T33" fmla="*/ 2147483647 h 73"/>
                <a:gd name="T34" fmla="*/ 2147483647 w 84"/>
                <a:gd name="T35" fmla="*/ 2147483647 h 73"/>
                <a:gd name="T36" fmla="*/ 2147483647 w 84"/>
                <a:gd name="T37" fmla="*/ 2147483647 h 73"/>
                <a:gd name="T38" fmla="*/ 2147483647 w 84"/>
                <a:gd name="T39" fmla="*/ 2147483647 h 73"/>
                <a:gd name="T40" fmla="*/ 2147483647 w 84"/>
                <a:gd name="T41" fmla="*/ 2147483647 h 73"/>
                <a:gd name="T42" fmla="*/ 2147483647 w 84"/>
                <a:gd name="T43" fmla="*/ 0 h 73"/>
                <a:gd name="T44" fmla="*/ 2147483647 w 84"/>
                <a:gd name="T45" fmla="*/ 2147483647 h 73"/>
                <a:gd name="T46" fmla="*/ 2147483647 w 84"/>
                <a:gd name="T47" fmla="*/ 2147483647 h 73"/>
                <a:gd name="T48" fmla="*/ 2147483647 w 84"/>
                <a:gd name="T49" fmla="*/ 2147483647 h 73"/>
                <a:gd name="T50" fmla="*/ 2147483647 w 84"/>
                <a:gd name="T51" fmla="*/ 2147483647 h 73"/>
                <a:gd name="T52" fmla="*/ 2147483647 w 84"/>
                <a:gd name="T53" fmla="*/ 2147483647 h 73"/>
                <a:gd name="T54" fmla="*/ 2147483647 w 84"/>
                <a:gd name="T55" fmla="*/ 2147483647 h 73"/>
                <a:gd name="T56" fmla="*/ 2147483647 w 84"/>
                <a:gd name="T57" fmla="*/ 2147483647 h 73"/>
                <a:gd name="T58" fmla="*/ 2147483647 w 84"/>
                <a:gd name="T59" fmla="*/ 2147483647 h 73"/>
                <a:gd name="T60" fmla="*/ 2147483647 w 84"/>
                <a:gd name="T61" fmla="*/ 2147483647 h 73"/>
                <a:gd name="T62" fmla="*/ 2147483647 w 84"/>
                <a:gd name="T63" fmla="*/ 2147483647 h 73"/>
                <a:gd name="T64" fmla="*/ 2147483647 w 84"/>
                <a:gd name="T65" fmla="*/ 2147483647 h 73"/>
                <a:gd name="T66" fmla="*/ 2147483647 w 84"/>
                <a:gd name="T67" fmla="*/ 2147483647 h 73"/>
                <a:gd name="T68" fmla="*/ 2147483647 w 84"/>
                <a:gd name="T69" fmla="*/ 2147483647 h 73"/>
                <a:gd name="T70" fmla="*/ 2147483647 w 84"/>
                <a:gd name="T71" fmla="*/ 2147483647 h 73"/>
                <a:gd name="T72" fmla="*/ 2147483647 w 84"/>
                <a:gd name="T73" fmla="*/ 2147483647 h 73"/>
                <a:gd name="T74" fmla="*/ 2147483647 w 84"/>
                <a:gd name="T75" fmla="*/ 2147483647 h 73"/>
                <a:gd name="T76" fmla="*/ 2147483647 w 84"/>
                <a:gd name="T77" fmla="*/ 2147483647 h 73"/>
                <a:gd name="T78" fmla="*/ 2147483647 w 84"/>
                <a:gd name="T79" fmla="*/ 2147483647 h 73"/>
                <a:gd name="T80" fmla="*/ 2147483647 w 84"/>
                <a:gd name="T81" fmla="*/ 2147483647 h 73"/>
                <a:gd name="T82" fmla="*/ 2147483647 w 84"/>
                <a:gd name="T83" fmla="*/ 2147483647 h 73"/>
                <a:gd name="T84" fmla="*/ 2147483647 w 84"/>
                <a:gd name="T85" fmla="*/ 2147483647 h 73"/>
                <a:gd name="T86" fmla="*/ 2147483647 w 84"/>
                <a:gd name="T87" fmla="*/ 2147483647 h 73"/>
                <a:gd name="T88" fmla="*/ 2147483647 w 84"/>
                <a:gd name="T89" fmla="*/ 2147483647 h 73"/>
                <a:gd name="T90" fmla="*/ 2147483647 w 84"/>
                <a:gd name="T91" fmla="*/ 2147483647 h 73"/>
                <a:gd name="T92" fmla="*/ 2147483647 w 84"/>
                <a:gd name="T93" fmla="*/ 2147483647 h 73"/>
                <a:gd name="T94" fmla="*/ 2147483647 w 84"/>
                <a:gd name="T95" fmla="*/ 2147483647 h 73"/>
                <a:gd name="T96" fmla="*/ 2147483647 w 84"/>
                <a:gd name="T97" fmla="*/ 2147483647 h 73"/>
                <a:gd name="T98" fmla="*/ 2147483647 w 84"/>
                <a:gd name="T99" fmla="*/ 2147483647 h 73"/>
                <a:gd name="T100" fmla="*/ 2147483647 w 84"/>
                <a:gd name="T101" fmla="*/ 2147483647 h 73"/>
                <a:gd name="T102" fmla="*/ 2147483647 w 84"/>
                <a:gd name="T103" fmla="*/ 2147483647 h 73"/>
                <a:gd name="T104" fmla="*/ 2147483647 w 84"/>
                <a:gd name="T105" fmla="*/ 2147483647 h 73"/>
                <a:gd name="T106" fmla="*/ 2147483647 w 84"/>
                <a:gd name="T107" fmla="*/ 2147483647 h 73"/>
                <a:gd name="T108" fmla="*/ 2147483647 w 84"/>
                <a:gd name="T109" fmla="*/ 2147483647 h 73"/>
                <a:gd name="T110" fmla="*/ 2147483647 w 84"/>
                <a:gd name="T111" fmla="*/ 2147483647 h 73"/>
                <a:gd name="T112" fmla="*/ 2147483647 w 84"/>
                <a:gd name="T113" fmla="*/ 2147483647 h 73"/>
                <a:gd name="T114" fmla="*/ 0 w 84"/>
                <a:gd name="T115" fmla="*/ 2147483647 h 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4"/>
                <a:gd name="T175" fmla="*/ 0 h 73"/>
                <a:gd name="T176" fmla="*/ 84 w 84"/>
                <a:gd name="T177" fmla="*/ 73 h 7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4" h="73">
                  <a:moveTo>
                    <a:pt x="0" y="55"/>
                  </a:moveTo>
                  <a:lnTo>
                    <a:pt x="0" y="53"/>
                  </a:lnTo>
                  <a:lnTo>
                    <a:pt x="0" y="51"/>
                  </a:lnTo>
                  <a:lnTo>
                    <a:pt x="0" y="50"/>
                  </a:lnTo>
                  <a:lnTo>
                    <a:pt x="0" y="49"/>
                  </a:lnTo>
                  <a:lnTo>
                    <a:pt x="0" y="47"/>
                  </a:lnTo>
                  <a:lnTo>
                    <a:pt x="0" y="43"/>
                  </a:lnTo>
                  <a:lnTo>
                    <a:pt x="0" y="41"/>
                  </a:lnTo>
                  <a:lnTo>
                    <a:pt x="0" y="40"/>
                  </a:lnTo>
                  <a:lnTo>
                    <a:pt x="1" y="39"/>
                  </a:lnTo>
                  <a:lnTo>
                    <a:pt x="2" y="38"/>
                  </a:lnTo>
                  <a:lnTo>
                    <a:pt x="3" y="38"/>
                  </a:lnTo>
                  <a:lnTo>
                    <a:pt x="4" y="37"/>
                  </a:lnTo>
                  <a:lnTo>
                    <a:pt x="5" y="36"/>
                  </a:lnTo>
                  <a:lnTo>
                    <a:pt x="6" y="35"/>
                  </a:lnTo>
                  <a:lnTo>
                    <a:pt x="7" y="33"/>
                  </a:lnTo>
                  <a:lnTo>
                    <a:pt x="8" y="30"/>
                  </a:lnTo>
                  <a:lnTo>
                    <a:pt x="9" y="29"/>
                  </a:lnTo>
                  <a:lnTo>
                    <a:pt x="9" y="28"/>
                  </a:lnTo>
                  <a:lnTo>
                    <a:pt x="9" y="27"/>
                  </a:lnTo>
                  <a:lnTo>
                    <a:pt x="9" y="26"/>
                  </a:lnTo>
                  <a:lnTo>
                    <a:pt x="10" y="25"/>
                  </a:lnTo>
                  <a:lnTo>
                    <a:pt x="10" y="24"/>
                  </a:lnTo>
                  <a:lnTo>
                    <a:pt x="11" y="21"/>
                  </a:lnTo>
                  <a:lnTo>
                    <a:pt x="12" y="18"/>
                  </a:lnTo>
                  <a:lnTo>
                    <a:pt x="14" y="17"/>
                  </a:lnTo>
                  <a:lnTo>
                    <a:pt x="15" y="15"/>
                  </a:lnTo>
                  <a:lnTo>
                    <a:pt x="15" y="14"/>
                  </a:lnTo>
                  <a:lnTo>
                    <a:pt x="16" y="14"/>
                  </a:lnTo>
                  <a:lnTo>
                    <a:pt x="17" y="13"/>
                  </a:lnTo>
                  <a:lnTo>
                    <a:pt x="18" y="12"/>
                  </a:lnTo>
                  <a:lnTo>
                    <a:pt x="18" y="11"/>
                  </a:lnTo>
                  <a:lnTo>
                    <a:pt x="18" y="10"/>
                  </a:lnTo>
                  <a:lnTo>
                    <a:pt x="17" y="10"/>
                  </a:lnTo>
                  <a:lnTo>
                    <a:pt x="17" y="9"/>
                  </a:lnTo>
                  <a:lnTo>
                    <a:pt x="17" y="8"/>
                  </a:lnTo>
                  <a:lnTo>
                    <a:pt x="17" y="7"/>
                  </a:lnTo>
                  <a:lnTo>
                    <a:pt x="18" y="4"/>
                  </a:lnTo>
                  <a:lnTo>
                    <a:pt x="19" y="2"/>
                  </a:lnTo>
                  <a:lnTo>
                    <a:pt x="20" y="0"/>
                  </a:lnTo>
                  <a:lnTo>
                    <a:pt x="21" y="0"/>
                  </a:lnTo>
                  <a:lnTo>
                    <a:pt x="22" y="0"/>
                  </a:lnTo>
                  <a:lnTo>
                    <a:pt x="23" y="2"/>
                  </a:lnTo>
                  <a:lnTo>
                    <a:pt x="24" y="2"/>
                  </a:lnTo>
                  <a:lnTo>
                    <a:pt x="25" y="3"/>
                  </a:lnTo>
                  <a:lnTo>
                    <a:pt x="26" y="3"/>
                  </a:lnTo>
                  <a:lnTo>
                    <a:pt x="27" y="5"/>
                  </a:lnTo>
                  <a:lnTo>
                    <a:pt x="27" y="7"/>
                  </a:lnTo>
                  <a:lnTo>
                    <a:pt x="27" y="9"/>
                  </a:lnTo>
                  <a:lnTo>
                    <a:pt x="28" y="11"/>
                  </a:lnTo>
                  <a:lnTo>
                    <a:pt x="28" y="12"/>
                  </a:lnTo>
                  <a:lnTo>
                    <a:pt x="29" y="13"/>
                  </a:lnTo>
                  <a:lnTo>
                    <a:pt x="31" y="14"/>
                  </a:lnTo>
                  <a:lnTo>
                    <a:pt x="33" y="14"/>
                  </a:lnTo>
                  <a:lnTo>
                    <a:pt x="35" y="14"/>
                  </a:lnTo>
                  <a:lnTo>
                    <a:pt x="36" y="14"/>
                  </a:lnTo>
                  <a:lnTo>
                    <a:pt x="38" y="13"/>
                  </a:lnTo>
                  <a:lnTo>
                    <a:pt x="39" y="13"/>
                  </a:lnTo>
                  <a:lnTo>
                    <a:pt x="41" y="14"/>
                  </a:lnTo>
                  <a:lnTo>
                    <a:pt x="43" y="14"/>
                  </a:lnTo>
                  <a:lnTo>
                    <a:pt x="44" y="14"/>
                  </a:lnTo>
                  <a:lnTo>
                    <a:pt x="46" y="15"/>
                  </a:lnTo>
                  <a:lnTo>
                    <a:pt x="47" y="16"/>
                  </a:lnTo>
                  <a:lnTo>
                    <a:pt x="48" y="17"/>
                  </a:lnTo>
                  <a:lnTo>
                    <a:pt x="50" y="18"/>
                  </a:lnTo>
                  <a:lnTo>
                    <a:pt x="52" y="18"/>
                  </a:lnTo>
                  <a:lnTo>
                    <a:pt x="54" y="18"/>
                  </a:lnTo>
                  <a:lnTo>
                    <a:pt x="55" y="18"/>
                  </a:lnTo>
                  <a:lnTo>
                    <a:pt x="57" y="18"/>
                  </a:lnTo>
                  <a:lnTo>
                    <a:pt x="58" y="18"/>
                  </a:lnTo>
                  <a:lnTo>
                    <a:pt x="59" y="18"/>
                  </a:lnTo>
                  <a:lnTo>
                    <a:pt x="60" y="17"/>
                  </a:lnTo>
                  <a:lnTo>
                    <a:pt x="61" y="17"/>
                  </a:lnTo>
                  <a:lnTo>
                    <a:pt x="62" y="17"/>
                  </a:lnTo>
                  <a:lnTo>
                    <a:pt x="66" y="18"/>
                  </a:lnTo>
                  <a:lnTo>
                    <a:pt x="68" y="18"/>
                  </a:lnTo>
                  <a:lnTo>
                    <a:pt x="69" y="18"/>
                  </a:lnTo>
                  <a:lnTo>
                    <a:pt x="70" y="18"/>
                  </a:lnTo>
                  <a:lnTo>
                    <a:pt x="72" y="18"/>
                  </a:lnTo>
                  <a:lnTo>
                    <a:pt x="73" y="19"/>
                  </a:lnTo>
                  <a:lnTo>
                    <a:pt x="76" y="20"/>
                  </a:lnTo>
                  <a:lnTo>
                    <a:pt x="78" y="20"/>
                  </a:lnTo>
                  <a:lnTo>
                    <a:pt x="80" y="21"/>
                  </a:lnTo>
                  <a:lnTo>
                    <a:pt x="81" y="21"/>
                  </a:lnTo>
                  <a:lnTo>
                    <a:pt x="82" y="21"/>
                  </a:lnTo>
                  <a:lnTo>
                    <a:pt x="83" y="22"/>
                  </a:lnTo>
                  <a:lnTo>
                    <a:pt x="83" y="23"/>
                  </a:lnTo>
                  <a:lnTo>
                    <a:pt x="84" y="24"/>
                  </a:lnTo>
                  <a:lnTo>
                    <a:pt x="84" y="25"/>
                  </a:lnTo>
                  <a:lnTo>
                    <a:pt x="84" y="26"/>
                  </a:lnTo>
                  <a:lnTo>
                    <a:pt x="83" y="28"/>
                  </a:lnTo>
                  <a:lnTo>
                    <a:pt x="83" y="29"/>
                  </a:lnTo>
                  <a:lnTo>
                    <a:pt x="82" y="31"/>
                  </a:lnTo>
                  <a:lnTo>
                    <a:pt x="80" y="32"/>
                  </a:lnTo>
                  <a:lnTo>
                    <a:pt x="79" y="33"/>
                  </a:lnTo>
                  <a:lnTo>
                    <a:pt x="76" y="36"/>
                  </a:lnTo>
                  <a:lnTo>
                    <a:pt x="75" y="38"/>
                  </a:lnTo>
                  <a:lnTo>
                    <a:pt x="74" y="40"/>
                  </a:lnTo>
                  <a:lnTo>
                    <a:pt x="74" y="45"/>
                  </a:lnTo>
                  <a:lnTo>
                    <a:pt x="74" y="47"/>
                  </a:lnTo>
                  <a:lnTo>
                    <a:pt x="74" y="48"/>
                  </a:lnTo>
                  <a:lnTo>
                    <a:pt x="74" y="49"/>
                  </a:lnTo>
                  <a:lnTo>
                    <a:pt x="74" y="50"/>
                  </a:lnTo>
                  <a:lnTo>
                    <a:pt x="67" y="73"/>
                  </a:lnTo>
                  <a:lnTo>
                    <a:pt x="40" y="66"/>
                  </a:lnTo>
                  <a:lnTo>
                    <a:pt x="1" y="56"/>
                  </a:lnTo>
                  <a:lnTo>
                    <a:pt x="0" y="55"/>
                  </a:lnTo>
                </a:path>
              </a:pathLst>
            </a:custGeom>
            <a:solidFill>
              <a:srgbClr val="FFFFFF"/>
            </a:solidFill>
            <a:ln w="0">
              <a:solidFill>
                <a:srgbClr val="25221E"/>
              </a:solidFill>
              <a:round/>
              <a:headEnd/>
              <a:tailEnd/>
            </a:ln>
          </p:spPr>
          <p:txBody>
            <a:bodyPr/>
            <a:lstStyle/>
            <a:p>
              <a:endParaRPr lang="en-US"/>
            </a:p>
          </p:txBody>
        </p:sp>
        <p:sp>
          <p:nvSpPr>
            <p:cNvPr id="28" name="Freeform 25"/>
            <p:cNvSpPr>
              <a:spLocks noChangeAspect="1"/>
            </p:cNvSpPr>
            <p:nvPr/>
          </p:nvSpPr>
          <p:spPr bwMode="auto">
            <a:xfrm>
              <a:off x="2874671" y="2296573"/>
              <a:ext cx="492302" cy="833696"/>
            </a:xfrm>
            <a:custGeom>
              <a:avLst/>
              <a:gdLst>
                <a:gd name="T0" fmla="*/ 2147483647 w 65"/>
                <a:gd name="T1" fmla="*/ 2147483647 h 106"/>
                <a:gd name="T2" fmla="*/ 2147483647 w 65"/>
                <a:gd name="T3" fmla="*/ 2147483647 h 106"/>
                <a:gd name="T4" fmla="*/ 2147483647 w 65"/>
                <a:gd name="T5" fmla="*/ 2147483647 h 106"/>
                <a:gd name="T6" fmla="*/ 2147483647 w 65"/>
                <a:gd name="T7" fmla="*/ 2147483647 h 106"/>
                <a:gd name="T8" fmla="*/ 2147483647 w 65"/>
                <a:gd name="T9" fmla="*/ 2147483647 h 106"/>
                <a:gd name="T10" fmla="*/ 2147483647 w 65"/>
                <a:gd name="T11" fmla="*/ 2147483647 h 106"/>
                <a:gd name="T12" fmla="*/ 2147483647 w 65"/>
                <a:gd name="T13" fmla="*/ 2147483647 h 106"/>
                <a:gd name="T14" fmla="*/ 2147483647 w 65"/>
                <a:gd name="T15" fmla="*/ 2147483647 h 106"/>
                <a:gd name="T16" fmla="*/ 2147483647 w 65"/>
                <a:gd name="T17" fmla="*/ 2147483647 h 106"/>
                <a:gd name="T18" fmla="*/ 2147483647 w 65"/>
                <a:gd name="T19" fmla="*/ 2147483647 h 106"/>
                <a:gd name="T20" fmla="*/ 2147483647 w 65"/>
                <a:gd name="T21" fmla="*/ 2147483647 h 106"/>
                <a:gd name="T22" fmla="*/ 2147483647 w 65"/>
                <a:gd name="T23" fmla="*/ 2147483647 h 106"/>
                <a:gd name="T24" fmla="*/ 2147483647 w 65"/>
                <a:gd name="T25" fmla="*/ 2147483647 h 106"/>
                <a:gd name="T26" fmla="*/ 2147483647 w 65"/>
                <a:gd name="T27" fmla="*/ 2147483647 h 106"/>
                <a:gd name="T28" fmla="*/ 2147483647 w 65"/>
                <a:gd name="T29" fmla="*/ 2147483647 h 106"/>
                <a:gd name="T30" fmla="*/ 2147483647 w 65"/>
                <a:gd name="T31" fmla="*/ 2147483647 h 106"/>
                <a:gd name="T32" fmla="*/ 2147483647 w 65"/>
                <a:gd name="T33" fmla="*/ 2147483647 h 106"/>
                <a:gd name="T34" fmla="*/ 2147483647 w 65"/>
                <a:gd name="T35" fmla="*/ 2147483647 h 106"/>
                <a:gd name="T36" fmla="*/ 2147483647 w 65"/>
                <a:gd name="T37" fmla="*/ 2147483647 h 106"/>
                <a:gd name="T38" fmla="*/ 2147483647 w 65"/>
                <a:gd name="T39" fmla="*/ 2147483647 h 106"/>
                <a:gd name="T40" fmla="*/ 2147483647 w 65"/>
                <a:gd name="T41" fmla="*/ 2147483647 h 106"/>
                <a:gd name="T42" fmla="*/ 2147483647 w 65"/>
                <a:gd name="T43" fmla="*/ 2147483647 h 106"/>
                <a:gd name="T44" fmla="*/ 2147483647 w 65"/>
                <a:gd name="T45" fmla="*/ 2147483647 h 106"/>
                <a:gd name="T46" fmla="*/ 2147483647 w 65"/>
                <a:gd name="T47" fmla="*/ 2147483647 h 106"/>
                <a:gd name="T48" fmla="*/ 2147483647 w 65"/>
                <a:gd name="T49" fmla="*/ 2147483647 h 106"/>
                <a:gd name="T50" fmla="*/ 2147483647 w 65"/>
                <a:gd name="T51" fmla="*/ 2147483647 h 106"/>
                <a:gd name="T52" fmla="*/ 2147483647 w 65"/>
                <a:gd name="T53" fmla="*/ 2147483647 h 106"/>
                <a:gd name="T54" fmla="*/ 2147483647 w 65"/>
                <a:gd name="T55" fmla="*/ 2147483647 h 106"/>
                <a:gd name="T56" fmla="*/ 2147483647 w 65"/>
                <a:gd name="T57" fmla="*/ 2147483647 h 106"/>
                <a:gd name="T58" fmla="*/ 2147483647 w 65"/>
                <a:gd name="T59" fmla="*/ 2147483647 h 106"/>
                <a:gd name="T60" fmla="*/ 2147483647 w 65"/>
                <a:gd name="T61" fmla="*/ 2147483647 h 106"/>
                <a:gd name="T62" fmla="*/ 2147483647 w 65"/>
                <a:gd name="T63" fmla="*/ 2147483647 h 106"/>
                <a:gd name="T64" fmla="*/ 2147483647 w 65"/>
                <a:gd name="T65" fmla="*/ 2147483647 h 106"/>
                <a:gd name="T66" fmla="*/ 2147483647 w 65"/>
                <a:gd name="T67" fmla="*/ 2147483647 h 106"/>
                <a:gd name="T68" fmla="*/ 2147483647 w 65"/>
                <a:gd name="T69" fmla="*/ 2147483647 h 106"/>
                <a:gd name="T70" fmla="*/ 2147483647 w 65"/>
                <a:gd name="T71" fmla="*/ 2147483647 h 106"/>
                <a:gd name="T72" fmla="*/ 2147483647 w 65"/>
                <a:gd name="T73" fmla="*/ 2147483647 h 106"/>
                <a:gd name="T74" fmla="*/ 2147483647 w 65"/>
                <a:gd name="T75" fmla="*/ 2147483647 h 106"/>
                <a:gd name="T76" fmla="*/ 2147483647 w 65"/>
                <a:gd name="T77" fmla="*/ 2147483647 h 106"/>
                <a:gd name="T78" fmla="*/ 2147483647 w 65"/>
                <a:gd name="T79" fmla="*/ 2147483647 h 106"/>
                <a:gd name="T80" fmla="*/ 2147483647 w 65"/>
                <a:gd name="T81" fmla="*/ 2147483647 h 106"/>
                <a:gd name="T82" fmla="*/ 2147483647 w 65"/>
                <a:gd name="T83" fmla="*/ 2147483647 h 106"/>
                <a:gd name="T84" fmla="*/ 2147483647 w 65"/>
                <a:gd name="T85" fmla="*/ 2147483647 h 106"/>
                <a:gd name="T86" fmla="*/ 2147483647 w 65"/>
                <a:gd name="T87" fmla="*/ 2147483647 h 106"/>
                <a:gd name="T88" fmla="*/ 2147483647 w 65"/>
                <a:gd name="T89" fmla="*/ 2147483647 h 106"/>
                <a:gd name="T90" fmla="*/ 2147483647 w 65"/>
                <a:gd name="T91" fmla="*/ 2147483647 h 106"/>
                <a:gd name="T92" fmla="*/ 2147483647 w 65"/>
                <a:gd name="T93" fmla="*/ 2147483647 h 106"/>
                <a:gd name="T94" fmla="*/ 2147483647 w 65"/>
                <a:gd name="T95" fmla="*/ 2147483647 h 106"/>
                <a:gd name="T96" fmla="*/ 2147483647 w 65"/>
                <a:gd name="T97" fmla="*/ 2147483647 h 106"/>
                <a:gd name="T98" fmla="*/ 2147483647 w 65"/>
                <a:gd name="T99" fmla="*/ 2147483647 h 106"/>
                <a:gd name="T100" fmla="*/ 2147483647 w 65"/>
                <a:gd name="T101" fmla="*/ 2147483647 h 106"/>
                <a:gd name="T102" fmla="*/ 2147483647 w 65"/>
                <a:gd name="T103" fmla="*/ 2147483647 h 106"/>
                <a:gd name="T104" fmla="*/ 2147483647 w 65"/>
                <a:gd name="T105" fmla="*/ 2147483647 h 106"/>
                <a:gd name="T106" fmla="*/ 2147483647 w 65"/>
                <a:gd name="T107" fmla="*/ 2147483647 h 106"/>
                <a:gd name="T108" fmla="*/ 2147483647 w 65"/>
                <a:gd name="T109" fmla="*/ 2147483647 h 106"/>
                <a:gd name="T110" fmla="*/ 2147483647 w 65"/>
                <a:gd name="T111" fmla="*/ 2147483647 h 106"/>
                <a:gd name="T112" fmla="*/ 2147483647 w 65"/>
                <a:gd name="T113" fmla="*/ 0 h 1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5"/>
                <a:gd name="T172" fmla="*/ 0 h 106"/>
                <a:gd name="T173" fmla="*/ 65 w 65"/>
                <a:gd name="T174" fmla="*/ 106 h 1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5" h="106">
                  <a:moveTo>
                    <a:pt x="24" y="0"/>
                  </a:moveTo>
                  <a:lnTo>
                    <a:pt x="14" y="36"/>
                  </a:lnTo>
                  <a:lnTo>
                    <a:pt x="14" y="37"/>
                  </a:lnTo>
                  <a:lnTo>
                    <a:pt x="14" y="39"/>
                  </a:lnTo>
                  <a:lnTo>
                    <a:pt x="14" y="40"/>
                  </a:lnTo>
                  <a:lnTo>
                    <a:pt x="14" y="42"/>
                  </a:lnTo>
                  <a:lnTo>
                    <a:pt x="15" y="42"/>
                  </a:lnTo>
                  <a:lnTo>
                    <a:pt x="16" y="43"/>
                  </a:lnTo>
                  <a:lnTo>
                    <a:pt x="16" y="44"/>
                  </a:lnTo>
                  <a:lnTo>
                    <a:pt x="17" y="45"/>
                  </a:lnTo>
                  <a:lnTo>
                    <a:pt x="17" y="47"/>
                  </a:lnTo>
                  <a:lnTo>
                    <a:pt x="17" y="48"/>
                  </a:lnTo>
                  <a:lnTo>
                    <a:pt x="16" y="49"/>
                  </a:lnTo>
                  <a:lnTo>
                    <a:pt x="16" y="50"/>
                  </a:lnTo>
                  <a:lnTo>
                    <a:pt x="13" y="53"/>
                  </a:lnTo>
                  <a:lnTo>
                    <a:pt x="11" y="55"/>
                  </a:lnTo>
                  <a:lnTo>
                    <a:pt x="10" y="57"/>
                  </a:lnTo>
                  <a:lnTo>
                    <a:pt x="9" y="57"/>
                  </a:lnTo>
                  <a:lnTo>
                    <a:pt x="9" y="59"/>
                  </a:lnTo>
                  <a:lnTo>
                    <a:pt x="8" y="59"/>
                  </a:lnTo>
                  <a:lnTo>
                    <a:pt x="7" y="61"/>
                  </a:lnTo>
                  <a:lnTo>
                    <a:pt x="7" y="63"/>
                  </a:lnTo>
                  <a:lnTo>
                    <a:pt x="7" y="66"/>
                  </a:lnTo>
                  <a:lnTo>
                    <a:pt x="7" y="68"/>
                  </a:lnTo>
                  <a:lnTo>
                    <a:pt x="7" y="69"/>
                  </a:lnTo>
                  <a:lnTo>
                    <a:pt x="7" y="70"/>
                  </a:lnTo>
                  <a:lnTo>
                    <a:pt x="7" y="71"/>
                  </a:lnTo>
                  <a:lnTo>
                    <a:pt x="6" y="74"/>
                  </a:lnTo>
                  <a:lnTo>
                    <a:pt x="0" y="94"/>
                  </a:lnTo>
                  <a:lnTo>
                    <a:pt x="6" y="96"/>
                  </a:lnTo>
                  <a:lnTo>
                    <a:pt x="18" y="98"/>
                  </a:lnTo>
                  <a:lnTo>
                    <a:pt x="32" y="101"/>
                  </a:lnTo>
                  <a:lnTo>
                    <a:pt x="53" y="105"/>
                  </a:lnTo>
                  <a:lnTo>
                    <a:pt x="60" y="106"/>
                  </a:lnTo>
                  <a:lnTo>
                    <a:pt x="60" y="103"/>
                  </a:lnTo>
                  <a:lnTo>
                    <a:pt x="60" y="101"/>
                  </a:lnTo>
                  <a:lnTo>
                    <a:pt x="61" y="98"/>
                  </a:lnTo>
                  <a:lnTo>
                    <a:pt x="61" y="96"/>
                  </a:lnTo>
                  <a:lnTo>
                    <a:pt x="62" y="94"/>
                  </a:lnTo>
                  <a:lnTo>
                    <a:pt x="62" y="91"/>
                  </a:lnTo>
                  <a:lnTo>
                    <a:pt x="63" y="88"/>
                  </a:lnTo>
                  <a:lnTo>
                    <a:pt x="63" y="84"/>
                  </a:lnTo>
                  <a:lnTo>
                    <a:pt x="64" y="81"/>
                  </a:lnTo>
                  <a:lnTo>
                    <a:pt x="65" y="77"/>
                  </a:lnTo>
                  <a:lnTo>
                    <a:pt x="65" y="75"/>
                  </a:lnTo>
                  <a:lnTo>
                    <a:pt x="65" y="73"/>
                  </a:lnTo>
                  <a:lnTo>
                    <a:pt x="64" y="73"/>
                  </a:lnTo>
                  <a:lnTo>
                    <a:pt x="64" y="72"/>
                  </a:lnTo>
                  <a:lnTo>
                    <a:pt x="63" y="72"/>
                  </a:lnTo>
                  <a:lnTo>
                    <a:pt x="62" y="71"/>
                  </a:lnTo>
                  <a:lnTo>
                    <a:pt x="61" y="71"/>
                  </a:lnTo>
                  <a:lnTo>
                    <a:pt x="61" y="70"/>
                  </a:lnTo>
                  <a:lnTo>
                    <a:pt x="60" y="70"/>
                  </a:lnTo>
                  <a:lnTo>
                    <a:pt x="59" y="70"/>
                  </a:lnTo>
                  <a:lnTo>
                    <a:pt x="58" y="71"/>
                  </a:lnTo>
                  <a:lnTo>
                    <a:pt x="56" y="70"/>
                  </a:lnTo>
                  <a:lnTo>
                    <a:pt x="55" y="69"/>
                  </a:lnTo>
                  <a:lnTo>
                    <a:pt x="54" y="69"/>
                  </a:lnTo>
                  <a:lnTo>
                    <a:pt x="53" y="69"/>
                  </a:lnTo>
                  <a:lnTo>
                    <a:pt x="52" y="70"/>
                  </a:lnTo>
                  <a:lnTo>
                    <a:pt x="51" y="70"/>
                  </a:lnTo>
                  <a:lnTo>
                    <a:pt x="48" y="69"/>
                  </a:lnTo>
                  <a:lnTo>
                    <a:pt x="47" y="67"/>
                  </a:lnTo>
                  <a:lnTo>
                    <a:pt x="46" y="67"/>
                  </a:lnTo>
                  <a:lnTo>
                    <a:pt x="45" y="66"/>
                  </a:lnTo>
                  <a:lnTo>
                    <a:pt x="44" y="64"/>
                  </a:lnTo>
                  <a:lnTo>
                    <a:pt x="43" y="62"/>
                  </a:lnTo>
                  <a:lnTo>
                    <a:pt x="43" y="61"/>
                  </a:lnTo>
                  <a:lnTo>
                    <a:pt x="43" y="60"/>
                  </a:lnTo>
                  <a:lnTo>
                    <a:pt x="42" y="59"/>
                  </a:lnTo>
                  <a:lnTo>
                    <a:pt x="41" y="58"/>
                  </a:lnTo>
                  <a:lnTo>
                    <a:pt x="40" y="55"/>
                  </a:lnTo>
                  <a:lnTo>
                    <a:pt x="39" y="54"/>
                  </a:lnTo>
                  <a:lnTo>
                    <a:pt x="38" y="53"/>
                  </a:lnTo>
                  <a:lnTo>
                    <a:pt x="37" y="53"/>
                  </a:lnTo>
                  <a:lnTo>
                    <a:pt x="36" y="53"/>
                  </a:lnTo>
                  <a:lnTo>
                    <a:pt x="36" y="52"/>
                  </a:lnTo>
                  <a:lnTo>
                    <a:pt x="35" y="51"/>
                  </a:lnTo>
                  <a:lnTo>
                    <a:pt x="34" y="49"/>
                  </a:lnTo>
                  <a:lnTo>
                    <a:pt x="34" y="48"/>
                  </a:lnTo>
                  <a:lnTo>
                    <a:pt x="35" y="46"/>
                  </a:lnTo>
                  <a:lnTo>
                    <a:pt x="37" y="44"/>
                  </a:lnTo>
                  <a:lnTo>
                    <a:pt x="37" y="43"/>
                  </a:lnTo>
                  <a:lnTo>
                    <a:pt x="38" y="41"/>
                  </a:lnTo>
                  <a:lnTo>
                    <a:pt x="38" y="40"/>
                  </a:lnTo>
                  <a:lnTo>
                    <a:pt x="37" y="40"/>
                  </a:lnTo>
                  <a:lnTo>
                    <a:pt x="37" y="39"/>
                  </a:lnTo>
                  <a:lnTo>
                    <a:pt x="35" y="38"/>
                  </a:lnTo>
                  <a:lnTo>
                    <a:pt x="34" y="37"/>
                  </a:lnTo>
                  <a:lnTo>
                    <a:pt x="33" y="35"/>
                  </a:lnTo>
                  <a:lnTo>
                    <a:pt x="33" y="34"/>
                  </a:lnTo>
                  <a:lnTo>
                    <a:pt x="32" y="32"/>
                  </a:lnTo>
                  <a:lnTo>
                    <a:pt x="32" y="30"/>
                  </a:lnTo>
                  <a:lnTo>
                    <a:pt x="31" y="30"/>
                  </a:lnTo>
                  <a:lnTo>
                    <a:pt x="31" y="29"/>
                  </a:lnTo>
                  <a:lnTo>
                    <a:pt x="30" y="28"/>
                  </a:lnTo>
                  <a:lnTo>
                    <a:pt x="30" y="25"/>
                  </a:lnTo>
                  <a:lnTo>
                    <a:pt x="30" y="24"/>
                  </a:lnTo>
                  <a:lnTo>
                    <a:pt x="30" y="23"/>
                  </a:lnTo>
                  <a:lnTo>
                    <a:pt x="29" y="23"/>
                  </a:lnTo>
                  <a:lnTo>
                    <a:pt x="29" y="20"/>
                  </a:lnTo>
                  <a:lnTo>
                    <a:pt x="32" y="1"/>
                  </a:lnTo>
                  <a:lnTo>
                    <a:pt x="28" y="1"/>
                  </a:lnTo>
                  <a:lnTo>
                    <a:pt x="24" y="0"/>
                  </a:lnTo>
                </a:path>
              </a:pathLst>
            </a:custGeom>
            <a:solidFill>
              <a:srgbClr val="FFFFFF"/>
            </a:solidFill>
            <a:ln w="0">
              <a:solidFill>
                <a:srgbClr val="25221E"/>
              </a:solidFill>
              <a:round/>
              <a:headEnd/>
              <a:tailEnd/>
            </a:ln>
          </p:spPr>
          <p:txBody>
            <a:bodyPr/>
            <a:lstStyle/>
            <a:p>
              <a:endParaRPr lang="en-US"/>
            </a:p>
          </p:txBody>
        </p:sp>
        <p:sp>
          <p:nvSpPr>
            <p:cNvPr id="29" name="Freeform 26"/>
            <p:cNvSpPr>
              <a:spLocks noChangeAspect="1"/>
            </p:cNvSpPr>
            <p:nvPr/>
          </p:nvSpPr>
          <p:spPr bwMode="auto">
            <a:xfrm>
              <a:off x="2609065" y="2981803"/>
              <a:ext cx="508374" cy="856537"/>
            </a:xfrm>
            <a:custGeom>
              <a:avLst/>
              <a:gdLst>
                <a:gd name="T0" fmla="*/ 2147483647 w 67"/>
                <a:gd name="T1" fmla="*/ 0 h 109"/>
                <a:gd name="T2" fmla="*/ 2147483647 w 67"/>
                <a:gd name="T3" fmla="*/ 2147483647 h 109"/>
                <a:gd name="T4" fmla="*/ 2147483647 w 67"/>
                <a:gd name="T5" fmla="*/ 2147483647 h 109"/>
                <a:gd name="T6" fmla="*/ 2147483647 w 67"/>
                <a:gd name="T7" fmla="*/ 2147483647 h 109"/>
                <a:gd name="T8" fmla="*/ 2147483647 w 67"/>
                <a:gd name="T9" fmla="*/ 2147483647 h 109"/>
                <a:gd name="T10" fmla="*/ 2147483647 w 67"/>
                <a:gd name="T11" fmla="*/ 2147483647 h 109"/>
                <a:gd name="T12" fmla="*/ 2147483647 w 67"/>
                <a:gd name="T13" fmla="*/ 2147483647 h 109"/>
                <a:gd name="T14" fmla="*/ 2147483647 w 67"/>
                <a:gd name="T15" fmla="*/ 2147483647 h 109"/>
                <a:gd name="T16" fmla="*/ 2147483647 w 67"/>
                <a:gd name="T17" fmla="*/ 2147483647 h 109"/>
                <a:gd name="T18" fmla="*/ 2147483647 w 67"/>
                <a:gd name="T19" fmla="*/ 2147483647 h 109"/>
                <a:gd name="T20" fmla="*/ 2147483647 w 67"/>
                <a:gd name="T21" fmla="*/ 2147483647 h 109"/>
                <a:gd name="T22" fmla="*/ 2147483647 w 67"/>
                <a:gd name="T23" fmla="*/ 2147483647 h 109"/>
                <a:gd name="T24" fmla="*/ 2147483647 w 67"/>
                <a:gd name="T25" fmla="*/ 2147483647 h 109"/>
                <a:gd name="T26" fmla="*/ 2147483647 w 67"/>
                <a:gd name="T27" fmla="*/ 2147483647 h 109"/>
                <a:gd name="T28" fmla="*/ 2147483647 w 67"/>
                <a:gd name="T29" fmla="*/ 2147483647 h 109"/>
                <a:gd name="T30" fmla="*/ 2147483647 w 67"/>
                <a:gd name="T31" fmla="*/ 2147483647 h 109"/>
                <a:gd name="T32" fmla="*/ 2147483647 w 67"/>
                <a:gd name="T33" fmla="*/ 2147483647 h 109"/>
                <a:gd name="T34" fmla="*/ 2147483647 w 67"/>
                <a:gd name="T35" fmla="*/ 2147483647 h 109"/>
                <a:gd name="T36" fmla="*/ 2147483647 w 67"/>
                <a:gd name="T37" fmla="*/ 2147483647 h 109"/>
                <a:gd name="T38" fmla="*/ 2147483647 w 67"/>
                <a:gd name="T39" fmla="*/ 2147483647 h 109"/>
                <a:gd name="T40" fmla="*/ 2147483647 w 67"/>
                <a:gd name="T41" fmla="*/ 2147483647 h 109"/>
                <a:gd name="T42" fmla="*/ 2147483647 w 67"/>
                <a:gd name="T43" fmla="*/ 2147483647 h 109"/>
                <a:gd name="T44" fmla="*/ 2147483647 w 67"/>
                <a:gd name="T45" fmla="*/ 2147483647 h 109"/>
                <a:gd name="T46" fmla="*/ 2147483647 w 67"/>
                <a:gd name="T47" fmla="*/ 2147483647 h 109"/>
                <a:gd name="T48" fmla="*/ 2147483647 w 67"/>
                <a:gd name="T49" fmla="*/ 2147483647 h 109"/>
                <a:gd name="T50" fmla="*/ 2147483647 w 67"/>
                <a:gd name="T51" fmla="*/ 2147483647 h 109"/>
                <a:gd name="T52" fmla="*/ 2147483647 w 67"/>
                <a:gd name="T53" fmla="*/ 2147483647 h 109"/>
                <a:gd name="T54" fmla="*/ 2147483647 w 67"/>
                <a:gd name="T55" fmla="*/ 2147483647 h 109"/>
                <a:gd name="T56" fmla="*/ 2147483647 w 67"/>
                <a:gd name="T57" fmla="*/ 2147483647 h 109"/>
                <a:gd name="T58" fmla="*/ 0 w 67"/>
                <a:gd name="T59" fmla="*/ 2147483647 h 109"/>
                <a:gd name="T60" fmla="*/ 2147483647 w 67"/>
                <a:gd name="T61" fmla="*/ 2147483647 h 109"/>
                <a:gd name="T62" fmla="*/ 2147483647 w 67"/>
                <a:gd name="T63" fmla="*/ 0 h 109"/>
                <a:gd name="T64" fmla="*/ 2147483647 w 67"/>
                <a:gd name="T65" fmla="*/ 0 h 1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109"/>
                <a:gd name="T101" fmla="*/ 67 w 67"/>
                <a:gd name="T102" fmla="*/ 109 h 1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109">
                  <a:moveTo>
                    <a:pt x="8" y="0"/>
                  </a:moveTo>
                  <a:lnTo>
                    <a:pt x="18" y="3"/>
                  </a:lnTo>
                  <a:lnTo>
                    <a:pt x="27" y="5"/>
                  </a:lnTo>
                  <a:lnTo>
                    <a:pt x="38" y="8"/>
                  </a:lnTo>
                  <a:lnTo>
                    <a:pt x="50" y="11"/>
                  </a:lnTo>
                  <a:lnTo>
                    <a:pt x="61" y="13"/>
                  </a:lnTo>
                  <a:lnTo>
                    <a:pt x="67" y="14"/>
                  </a:lnTo>
                  <a:lnTo>
                    <a:pt x="52" y="94"/>
                  </a:lnTo>
                  <a:lnTo>
                    <a:pt x="51" y="95"/>
                  </a:lnTo>
                  <a:lnTo>
                    <a:pt x="51" y="96"/>
                  </a:lnTo>
                  <a:lnTo>
                    <a:pt x="50" y="96"/>
                  </a:lnTo>
                  <a:lnTo>
                    <a:pt x="48" y="96"/>
                  </a:lnTo>
                  <a:lnTo>
                    <a:pt x="47" y="96"/>
                  </a:lnTo>
                  <a:lnTo>
                    <a:pt x="47" y="95"/>
                  </a:lnTo>
                  <a:lnTo>
                    <a:pt x="47" y="94"/>
                  </a:lnTo>
                  <a:lnTo>
                    <a:pt x="46" y="93"/>
                  </a:lnTo>
                  <a:lnTo>
                    <a:pt x="45" y="94"/>
                  </a:lnTo>
                  <a:lnTo>
                    <a:pt x="44" y="95"/>
                  </a:lnTo>
                  <a:lnTo>
                    <a:pt x="44" y="96"/>
                  </a:lnTo>
                  <a:lnTo>
                    <a:pt x="45" y="97"/>
                  </a:lnTo>
                  <a:lnTo>
                    <a:pt x="45" y="100"/>
                  </a:lnTo>
                  <a:lnTo>
                    <a:pt x="45" y="102"/>
                  </a:lnTo>
                  <a:lnTo>
                    <a:pt x="44" y="104"/>
                  </a:lnTo>
                  <a:lnTo>
                    <a:pt x="44" y="105"/>
                  </a:lnTo>
                  <a:lnTo>
                    <a:pt x="43" y="107"/>
                  </a:lnTo>
                  <a:lnTo>
                    <a:pt x="43" y="108"/>
                  </a:lnTo>
                  <a:lnTo>
                    <a:pt x="43" y="109"/>
                  </a:lnTo>
                  <a:lnTo>
                    <a:pt x="0" y="41"/>
                  </a:lnTo>
                  <a:lnTo>
                    <a:pt x="8" y="2"/>
                  </a:lnTo>
                  <a:lnTo>
                    <a:pt x="8" y="0"/>
                  </a:lnTo>
                </a:path>
              </a:pathLst>
            </a:custGeom>
            <a:solidFill>
              <a:srgbClr val="DDDDDD"/>
            </a:solidFill>
            <a:ln w="0">
              <a:solidFill>
                <a:srgbClr val="25221E"/>
              </a:solidFill>
              <a:round/>
              <a:headEnd/>
              <a:tailEnd/>
            </a:ln>
          </p:spPr>
          <p:txBody>
            <a:bodyPr/>
            <a:lstStyle/>
            <a:p>
              <a:endParaRPr lang="en-US"/>
            </a:p>
          </p:txBody>
        </p:sp>
        <p:sp>
          <p:nvSpPr>
            <p:cNvPr id="30" name="Freeform 27"/>
            <p:cNvSpPr>
              <a:spLocks noChangeAspect="1"/>
            </p:cNvSpPr>
            <p:nvPr/>
          </p:nvSpPr>
          <p:spPr bwMode="auto">
            <a:xfrm>
              <a:off x="3094600" y="2304480"/>
              <a:ext cx="901708" cy="566632"/>
            </a:xfrm>
            <a:custGeom>
              <a:avLst/>
              <a:gdLst>
                <a:gd name="T0" fmla="*/ 2147483647 w 119"/>
                <a:gd name="T1" fmla="*/ 2147483647 h 72"/>
                <a:gd name="T2" fmla="*/ 0 w 119"/>
                <a:gd name="T3" fmla="*/ 2147483647 h 72"/>
                <a:gd name="T4" fmla="*/ 2147483647 w 119"/>
                <a:gd name="T5" fmla="*/ 2147483647 h 72"/>
                <a:gd name="T6" fmla="*/ 2147483647 w 119"/>
                <a:gd name="T7" fmla="*/ 2147483647 h 72"/>
                <a:gd name="T8" fmla="*/ 2147483647 w 119"/>
                <a:gd name="T9" fmla="*/ 2147483647 h 72"/>
                <a:gd name="T10" fmla="*/ 2147483647 w 119"/>
                <a:gd name="T11" fmla="*/ 2147483647 h 72"/>
                <a:gd name="T12" fmla="*/ 2147483647 w 119"/>
                <a:gd name="T13" fmla="*/ 2147483647 h 72"/>
                <a:gd name="T14" fmla="*/ 2147483647 w 119"/>
                <a:gd name="T15" fmla="*/ 2147483647 h 72"/>
                <a:gd name="T16" fmla="*/ 2147483647 w 119"/>
                <a:gd name="T17" fmla="*/ 2147483647 h 72"/>
                <a:gd name="T18" fmla="*/ 2147483647 w 119"/>
                <a:gd name="T19" fmla="*/ 2147483647 h 72"/>
                <a:gd name="T20" fmla="*/ 2147483647 w 119"/>
                <a:gd name="T21" fmla="*/ 2147483647 h 72"/>
                <a:gd name="T22" fmla="*/ 2147483647 w 119"/>
                <a:gd name="T23" fmla="*/ 2147483647 h 72"/>
                <a:gd name="T24" fmla="*/ 2147483647 w 119"/>
                <a:gd name="T25" fmla="*/ 2147483647 h 72"/>
                <a:gd name="T26" fmla="*/ 2147483647 w 119"/>
                <a:gd name="T27" fmla="*/ 2147483647 h 72"/>
                <a:gd name="T28" fmla="*/ 2147483647 w 119"/>
                <a:gd name="T29" fmla="*/ 2147483647 h 72"/>
                <a:gd name="T30" fmla="*/ 2147483647 w 119"/>
                <a:gd name="T31" fmla="*/ 2147483647 h 72"/>
                <a:gd name="T32" fmla="*/ 2147483647 w 119"/>
                <a:gd name="T33" fmla="*/ 2147483647 h 72"/>
                <a:gd name="T34" fmla="*/ 2147483647 w 119"/>
                <a:gd name="T35" fmla="*/ 2147483647 h 72"/>
                <a:gd name="T36" fmla="*/ 2147483647 w 119"/>
                <a:gd name="T37" fmla="*/ 2147483647 h 72"/>
                <a:gd name="T38" fmla="*/ 2147483647 w 119"/>
                <a:gd name="T39" fmla="*/ 2147483647 h 72"/>
                <a:gd name="T40" fmla="*/ 2147483647 w 119"/>
                <a:gd name="T41" fmla="*/ 2147483647 h 72"/>
                <a:gd name="T42" fmla="*/ 2147483647 w 119"/>
                <a:gd name="T43" fmla="*/ 2147483647 h 72"/>
                <a:gd name="T44" fmla="*/ 2147483647 w 119"/>
                <a:gd name="T45" fmla="*/ 2147483647 h 72"/>
                <a:gd name="T46" fmla="*/ 2147483647 w 119"/>
                <a:gd name="T47" fmla="*/ 2147483647 h 72"/>
                <a:gd name="T48" fmla="*/ 2147483647 w 119"/>
                <a:gd name="T49" fmla="*/ 2147483647 h 72"/>
                <a:gd name="T50" fmla="*/ 2147483647 w 119"/>
                <a:gd name="T51" fmla="*/ 2147483647 h 72"/>
                <a:gd name="T52" fmla="*/ 2147483647 w 119"/>
                <a:gd name="T53" fmla="*/ 2147483647 h 72"/>
                <a:gd name="T54" fmla="*/ 2147483647 w 119"/>
                <a:gd name="T55" fmla="*/ 2147483647 h 72"/>
                <a:gd name="T56" fmla="*/ 2147483647 w 119"/>
                <a:gd name="T57" fmla="*/ 2147483647 h 72"/>
                <a:gd name="T58" fmla="*/ 2147483647 w 119"/>
                <a:gd name="T59" fmla="*/ 2147483647 h 72"/>
                <a:gd name="T60" fmla="*/ 2147483647 w 119"/>
                <a:gd name="T61" fmla="*/ 2147483647 h 72"/>
                <a:gd name="T62" fmla="*/ 2147483647 w 119"/>
                <a:gd name="T63" fmla="*/ 2147483647 h 72"/>
                <a:gd name="T64" fmla="*/ 2147483647 w 119"/>
                <a:gd name="T65" fmla="*/ 2147483647 h 72"/>
                <a:gd name="T66" fmla="*/ 2147483647 w 119"/>
                <a:gd name="T67" fmla="*/ 2147483647 h 72"/>
                <a:gd name="T68" fmla="*/ 2147483647 w 119"/>
                <a:gd name="T69" fmla="*/ 2147483647 h 72"/>
                <a:gd name="T70" fmla="*/ 2147483647 w 119"/>
                <a:gd name="T71" fmla="*/ 2147483647 h 72"/>
                <a:gd name="T72" fmla="*/ 2147483647 w 119"/>
                <a:gd name="T73" fmla="*/ 2147483647 h 72"/>
                <a:gd name="T74" fmla="*/ 2147483647 w 119"/>
                <a:gd name="T75" fmla="*/ 2147483647 h 72"/>
                <a:gd name="T76" fmla="*/ 2147483647 w 119"/>
                <a:gd name="T77" fmla="*/ 2147483647 h 72"/>
                <a:gd name="T78" fmla="*/ 2147483647 w 119"/>
                <a:gd name="T79" fmla="*/ 2147483647 h 72"/>
                <a:gd name="T80" fmla="*/ 2147483647 w 119"/>
                <a:gd name="T81" fmla="*/ 2147483647 h 72"/>
                <a:gd name="T82" fmla="*/ 2147483647 w 119"/>
                <a:gd name="T83" fmla="*/ 2147483647 h 72"/>
                <a:gd name="T84" fmla="*/ 2147483647 w 119"/>
                <a:gd name="T85" fmla="*/ 2147483647 h 72"/>
                <a:gd name="T86" fmla="*/ 2147483647 w 119"/>
                <a:gd name="T87" fmla="*/ 2147483647 h 72"/>
                <a:gd name="T88" fmla="*/ 2147483647 w 119"/>
                <a:gd name="T89" fmla="*/ 2147483647 h 72"/>
                <a:gd name="T90" fmla="*/ 2147483647 w 119"/>
                <a:gd name="T91" fmla="*/ 2147483647 h 72"/>
                <a:gd name="T92" fmla="*/ 2147483647 w 119"/>
                <a:gd name="T93" fmla="*/ 2147483647 h 72"/>
                <a:gd name="T94" fmla="*/ 2147483647 w 119"/>
                <a:gd name="T95" fmla="*/ 0 h 7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9"/>
                <a:gd name="T145" fmla="*/ 0 h 72"/>
                <a:gd name="T146" fmla="*/ 119 w 119"/>
                <a:gd name="T147" fmla="*/ 72 h 7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9" h="72">
                  <a:moveTo>
                    <a:pt x="3" y="0"/>
                  </a:moveTo>
                  <a:lnTo>
                    <a:pt x="1" y="17"/>
                  </a:lnTo>
                  <a:lnTo>
                    <a:pt x="0" y="19"/>
                  </a:lnTo>
                  <a:lnTo>
                    <a:pt x="0" y="22"/>
                  </a:lnTo>
                  <a:lnTo>
                    <a:pt x="1" y="22"/>
                  </a:lnTo>
                  <a:lnTo>
                    <a:pt x="2" y="23"/>
                  </a:lnTo>
                  <a:lnTo>
                    <a:pt x="1" y="24"/>
                  </a:lnTo>
                  <a:lnTo>
                    <a:pt x="1" y="25"/>
                  </a:lnTo>
                  <a:lnTo>
                    <a:pt x="1" y="26"/>
                  </a:lnTo>
                  <a:lnTo>
                    <a:pt x="1" y="27"/>
                  </a:lnTo>
                  <a:lnTo>
                    <a:pt x="2" y="29"/>
                  </a:lnTo>
                  <a:lnTo>
                    <a:pt x="3" y="29"/>
                  </a:lnTo>
                  <a:lnTo>
                    <a:pt x="3" y="30"/>
                  </a:lnTo>
                  <a:lnTo>
                    <a:pt x="4" y="34"/>
                  </a:lnTo>
                  <a:lnTo>
                    <a:pt x="5" y="35"/>
                  </a:lnTo>
                  <a:lnTo>
                    <a:pt x="6" y="37"/>
                  </a:lnTo>
                  <a:lnTo>
                    <a:pt x="7" y="38"/>
                  </a:lnTo>
                  <a:lnTo>
                    <a:pt x="8" y="38"/>
                  </a:lnTo>
                  <a:lnTo>
                    <a:pt x="9" y="39"/>
                  </a:lnTo>
                  <a:lnTo>
                    <a:pt x="9" y="40"/>
                  </a:lnTo>
                  <a:lnTo>
                    <a:pt x="9" y="41"/>
                  </a:lnTo>
                  <a:lnTo>
                    <a:pt x="8" y="42"/>
                  </a:lnTo>
                  <a:lnTo>
                    <a:pt x="7" y="43"/>
                  </a:lnTo>
                  <a:lnTo>
                    <a:pt x="7" y="44"/>
                  </a:lnTo>
                  <a:lnTo>
                    <a:pt x="6" y="45"/>
                  </a:lnTo>
                  <a:lnTo>
                    <a:pt x="6" y="47"/>
                  </a:lnTo>
                  <a:lnTo>
                    <a:pt x="5" y="48"/>
                  </a:lnTo>
                  <a:lnTo>
                    <a:pt x="6" y="50"/>
                  </a:lnTo>
                  <a:lnTo>
                    <a:pt x="7" y="51"/>
                  </a:lnTo>
                  <a:lnTo>
                    <a:pt x="7" y="52"/>
                  </a:lnTo>
                  <a:lnTo>
                    <a:pt x="8" y="52"/>
                  </a:lnTo>
                  <a:lnTo>
                    <a:pt x="9" y="52"/>
                  </a:lnTo>
                  <a:lnTo>
                    <a:pt x="10" y="52"/>
                  </a:lnTo>
                  <a:lnTo>
                    <a:pt x="10" y="53"/>
                  </a:lnTo>
                  <a:lnTo>
                    <a:pt x="11" y="54"/>
                  </a:lnTo>
                  <a:lnTo>
                    <a:pt x="11" y="55"/>
                  </a:lnTo>
                  <a:lnTo>
                    <a:pt x="12" y="56"/>
                  </a:lnTo>
                  <a:lnTo>
                    <a:pt x="13" y="58"/>
                  </a:lnTo>
                  <a:lnTo>
                    <a:pt x="14" y="59"/>
                  </a:lnTo>
                  <a:lnTo>
                    <a:pt x="14" y="60"/>
                  </a:lnTo>
                  <a:lnTo>
                    <a:pt x="14" y="61"/>
                  </a:lnTo>
                  <a:lnTo>
                    <a:pt x="15" y="63"/>
                  </a:lnTo>
                  <a:lnTo>
                    <a:pt x="15" y="64"/>
                  </a:lnTo>
                  <a:lnTo>
                    <a:pt x="16" y="65"/>
                  </a:lnTo>
                  <a:lnTo>
                    <a:pt x="17" y="66"/>
                  </a:lnTo>
                  <a:lnTo>
                    <a:pt x="18" y="67"/>
                  </a:lnTo>
                  <a:lnTo>
                    <a:pt x="19" y="67"/>
                  </a:lnTo>
                  <a:lnTo>
                    <a:pt x="21" y="68"/>
                  </a:lnTo>
                  <a:lnTo>
                    <a:pt x="22" y="69"/>
                  </a:lnTo>
                  <a:lnTo>
                    <a:pt x="23" y="69"/>
                  </a:lnTo>
                  <a:lnTo>
                    <a:pt x="24" y="68"/>
                  </a:lnTo>
                  <a:lnTo>
                    <a:pt x="26" y="68"/>
                  </a:lnTo>
                  <a:lnTo>
                    <a:pt x="27" y="69"/>
                  </a:lnTo>
                  <a:lnTo>
                    <a:pt x="28" y="69"/>
                  </a:lnTo>
                  <a:lnTo>
                    <a:pt x="29" y="70"/>
                  </a:lnTo>
                  <a:lnTo>
                    <a:pt x="30" y="69"/>
                  </a:lnTo>
                  <a:lnTo>
                    <a:pt x="31" y="69"/>
                  </a:lnTo>
                  <a:lnTo>
                    <a:pt x="32" y="69"/>
                  </a:lnTo>
                  <a:lnTo>
                    <a:pt x="32" y="70"/>
                  </a:lnTo>
                  <a:lnTo>
                    <a:pt x="34" y="70"/>
                  </a:lnTo>
                  <a:lnTo>
                    <a:pt x="35" y="72"/>
                  </a:lnTo>
                  <a:lnTo>
                    <a:pt x="36" y="72"/>
                  </a:lnTo>
                  <a:lnTo>
                    <a:pt x="36" y="71"/>
                  </a:lnTo>
                  <a:lnTo>
                    <a:pt x="37" y="65"/>
                  </a:lnTo>
                  <a:lnTo>
                    <a:pt x="49" y="67"/>
                  </a:lnTo>
                  <a:lnTo>
                    <a:pt x="58" y="68"/>
                  </a:lnTo>
                  <a:lnTo>
                    <a:pt x="68" y="69"/>
                  </a:lnTo>
                  <a:lnTo>
                    <a:pt x="79" y="70"/>
                  </a:lnTo>
                  <a:lnTo>
                    <a:pt x="87" y="70"/>
                  </a:lnTo>
                  <a:lnTo>
                    <a:pt x="100" y="71"/>
                  </a:lnTo>
                  <a:lnTo>
                    <a:pt x="111" y="71"/>
                  </a:lnTo>
                  <a:lnTo>
                    <a:pt x="114" y="71"/>
                  </a:lnTo>
                  <a:lnTo>
                    <a:pt x="114" y="67"/>
                  </a:lnTo>
                  <a:lnTo>
                    <a:pt x="116" y="46"/>
                  </a:lnTo>
                  <a:lnTo>
                    <a:pt x="118" y="29"/>
                  </a:lnTo>
                  <a:lnTo>
                    <a:pt x="119" y="14"/>
                  </a:lnTo>
                  <a:lnTo>
                    <a:pt x="96" y="12"/>
                  </a:lnTo>
                  <a:lnTo>
                    <a:pt x="79" y="10"/>
                  </a:lnTo>
                  <a:lnTo>
                    <a:pt x="60" y="8"/>
                  </a:lnTo>
                  <a:lnTo>
                    <a:pt x="38" y="6"/>
                  </a:lnTo>
                  <a:lnTo>
                    <a:pt x="16" y="3"/>
                  </a:lnTo>
                  <a:lnTo>
                    <a:pt x="5" y="1"/>
                  </a:lnTo>
                  <a:lnTo>
                    <a:pt x="3" y="0"/>
                  </a:lnTo>
                </a:path>
              </a:pathLst>
            </a:custGeom>
            <a:solidFill>
              <a:srgbClr val="FFFFFF"/>
            </a:solidFill>
            <a:ln w="0">
              <a:solidFill>
                <a:srgbClr val="25221E"/>
              </a:solidFill>
              <a:round/>
              <a:headEnd/>
              <a:tailEnd/>
            </a:ln>
          </p:spPr>
          <p:txBody>
            <a:bodyPr/>
            <a:lstStyle/>
            <a:p>
              <a:endParaRPr lang="en-US"/>
            </a:p>
          </p:txBody>
        </p:sp>
        <p:sp>
          <p:nvSpPr>
            <p:cNvPr id="31" name="Freeform 28"/>
            <p:cNvSpPr>
              <a:spLocks noChangeAspect="1"/>
            </p:cNvSpPr>
            <p:nvPr/>
          </p:nvSpPr>
          <p:spPr bwMode="auto">
            <a:xfrm>
              <a:off x="3314529" y="2815767"/>
              <a:ext cx="643715" cy="479661"/>
            </a:xfrm>
            <a:custGeom>
              <a:avLst/>
              <a:gdLst>
                <a:gd name="T0" fmla="*/ 0 w 85"/>
                <a:gd name="T1" fmla="*/ 2147483647 h 61"/>
                <a:gd name="T2" fmla="*/ 2147483647 w 85"/>
                <a:gd name="T3" fmla="*/ 2147483647 h 61"/>
                <a:gd name="T4" fmla="*/ 2147483647 w 85"/>
                <a:gd name="T5" fmla="*/ 2147483647 h 61"/>
                <a:gd name="T6" fmla="*/ 2147483647 w 85"/>
                <a:gd name="T7" fmla="*/ 2147483647 h 61"/>
                <a:gd name="T8" fmla="*/ 2147483647 w 85"/>
                <a:gd name="T9" fmla="*/ 2147483647 h 61"/>
                <a:gd name="T10" fmla="*/ 2147483647 w 85"/>
                <a:gd name="T11" fmla="*/ 2147483647 h 61"/>
                <a:gd name="T12" fmla="*/ 2147483647 w 85"/>
                <a:gd name="T13" fmla="*/ 2147483647 h 61"/>
                <a:gd name="T14" fmla="*/ 2147483647 w 85"/>
                <a:gd name="T15" fmla="*/ 2147483647 h 61"/>
                <a:gd name="T16" fmla="*/ 2147483647 w 85"/>
                <a:gd name="T17" fmla="*/ 2147483647 h 61"/>
                <a:gd name="T18" fmla="*/ 2147483647 w 85"/>
                <a:gd name="T19" fmla="*/ 2147483647 h 61"/>
                <a:gd name="T20" fmla="*/ 2147483647 w 85"/>
                <a:gd name="T21" fmla="*/ 2147483647 h 61"/>
                <a:gd name="T22" fmla="*/ 2147483647 w 85"/>
                <a:gd name="T23" fmla="*/ 2147483647 h 61"/>
                <a:gd name="T24" fmla="*/ 2147483647 w 85"/>
                <a:gd name="T25" fmla="*/ 2147483647 h 61"/>
                <a:gd name="T26" fmla="*/ 2147483647 w 85"/>
                <a:gd name="T27" fmla="*/ 2147483647 h 61"/>
                <a:gd name="T28" fmla="*/ 2147483647 w 85"/>
                <a:gd name="T29" fmla="*/ 0 h 61"/>
                <a:gd name="T30" fmla="*/ 2147483647 w 85"/>
                <a:gd name="T31" fmla="*/ 0 h 61"/>
                <a:gd name="T32" fmla="*/ 0 w 85"/>
                <a:gd name="T33" fmla="*/ 2147483647 h 61"/>
                <a:gd name="T34" fmla="*/ 0 w 85"/>
                <a:gd name="T35" fmla="*/ 2147483647 h 61"/>
                <a:gd name="T36" fmla="*/ 0 w 85"/>
                <a:gd name="T37" fmla="*/ 2147483647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5"/>
                <a:gd name="T58" fmla="*/ 0 h 61"/>
                <a:gd name="T59" fmla="*/ 85 w 85"/>
                <a:gd name="T60" fmla="*/ 61 h 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5" h="61">
                  <a:moveTo>
                    <a:pt x="0" y="53"/>
                  </a:moveTo>
                  <a:lnTo>
                    <a:pt x="5" y="54"/>
                  </a:lnTo>
                  <a:lnTo>
                    <a:pt x="11" y="55"/>
                  </a:lnTo>
                  <a:lnTo>
                    <a:pt x="18" y="56"/>
                  </a:lnTo>
                  <a:lnTo>
                    <a:pt x="25" y="57"/>
                  </a:lnTo>
                  <a:lnTo>
                    <a:pt x="40" y="58"/>
                  </a:lnTo>
                  <a:lnTo>
                    <a:pt x="60" y="60"/>
                  </a:lnTo>
                  <a:lnTo>
                    <a:pt x="71" y="61"/>
                  </a:lnTo>
                  <a:lnTo>
                    <a:pt x="80" y="61"/>
                  </a:lnTo>
                  <a:lnTo>
                    <a:pt x="85" y="6"/>
                  </a:lnTo>
                  <a:lnTo>
                    <a:pt x="72" y="6"/>
                  </a:lnTo>
                  <a:lnTo>
                    <a:pt x="54" y="5"/>
                  </a:lnTo>
                  <a:lnTo>
                    <a:pt x="42" y="4"/>
                  </a:lnTo>
                  <a:lnTo>
                    <a:pt x="21" y="2"/>
                  </a:lnTo>
                  <a:lnTo>
                    <a:pt x="8" y="0"/>
                  </a:lnTo>
                  <a:lnTo>
                    <a:pt x="0" y="53"/>
                  </a:lnTo>
                </a:path>
              </a:pathLst>
            </a:custGeom>
            <a:solidFill>
              <a:srgbClr val="FFFFFF"/>
            </a:solidFill>
            <a:ln w="0">
              <a:solidFill>
                <a:srgbClr val="25221E"/>
              </a:solidFill>
              <a:round/>
              <a:headEnd/>
              <a:tailEnd/>
            </a:ln>
          </p:spPr>
          <p:txBody>
            <a:bodyPr/>
            <a:lstStyle/>
            <a:p>
              <a:endParaRPr lang="en-US"/>
            </a:p>
          </p:txBody>
        </p:sp>
        <p:sp>
          <p:nvSpPr>
            <p:cNvPr id="32" name="Freeform 29"/>
            <p:cNvSpPr>
              <a:spLocks noChangeAspect="1"/>
            </p:cNvSpPr>
            <p:nvPr/>
          </p:nvSpPr>
          <p:spPr bwMode="auto">
            <a:xfrm>
              <a:off x="3018471" y="3090737"/>
              <a:ext cx="470309" cy="606165"/>
            </a:xfrm>
            <a:custGeom>
              <a:avLst/>
              <a:gdLst>
                <a:gd name="T0" fmla="*/ 0 w 62"/>
                <a:gd name="T1" fmla="*/ 2147483647 h 77"/>
                <a:gd name="T2" fmla="*/ 2147483647 w 62"/>
                <a:gd name="T3" fmla="*/ 0 h 77"/>
                <a:gd name="T4" fmla="*/ 2147483647 w 62"/>
                <a:gd name="T5" fmla="*/ 2147483647 h 77"/>
                <a:gd name="T6" fmla="*/ 2147483647 w 62"/>
                <a:gd name="T7" fmla="*/ 2147483647 h 77"/>
                <a:gd name="T8" fmla="*/ 2147483647 w 62"/>
                <a:gd name="T9" fmla="*/ 2147483647 h 77"/>
                <a:gd name="T10" fmla="*/ 2147483647 w 62"/>
                <a:gd name="T11" fmla="*/ 2147483647 h 77"/>
                <a:gd name="T12" fmla="*/ 2147483647 w 62"/>
                <a:gd name="T13" fmla="*/ 2147483647 h 77"/>
                <a:gd name="T14" fmla="*/ 2147483647 w 62"/>
                <a:gd name="T15" fmla="*/ 2147483647 h 77"/>
                <a:gd name="T16" fmla="*/ 2147483647 w 62"/>
                <a:gd name="T17" fmla="*/ 2147483647 h 77"/>
                <a:gd name="T18" fmla="*/ 2147483647 w 62"/>
                <a:gd name="T19" fmla="*/ 2147483647 h 77"/>
                <a:gd name="T20" fmla="*/ 2147483647 w 62"/>
                <a:gd name="T21" fmla="*/ 2147483647 h 77"/>
                <a:gd name="T22" fmla="*/ 2147483647 w 62"/>
                <a:gd name="T23" fmla="*/ 2147483647 h 77"/>
                <a:gd name="T24" fmla="*/ 2147483647 w 62"/>
                <a:gd name="T25" fmla="*/ 2147483647 h 77"/>
                <a:gd name="T26" fmla="*/ 2147483647 w 62"/>
                <a:gd name="T27" fmla="*/ 2147483647 h 77"/>
                <a:gd name="T28" fmla="*/ 2147483647 w 62"/>
                <a:gd name="T29" fmla="*/ 2147483647 h 77"/>
                <a:gd name="T30" fmla="*/ 0 w 62"/>
                <a:gd name="T31" fmla="*/ 2147483647 h 77"/>
                <a:gd name="T32" fmla="*/ 0 w 62"/>
                <a:gd name="T33" fmla="*/ 2147483647 h 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2"/>
                <a:gd name="T52" fmla="*/ 0 h 77"/>
                <a:gd name="T53" fmla="*/ 62 w 62"/>
                <a:gd name="T54" fmla="*/ 77 h 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2" h="77">
                  <a:moveTo>
                    <a:pt x="0" y="68"/>
                  </a:moveTo>
                  <a:lnTo>
                    <a:pt x="13" y="0"/>
                  </a:lnTo>
                  <a:lnTo>
                    <a:pt x="19" y="1"/>
                  </a:lnTo>
                  <a:lnTo>
                    <a:pt x="26" y="2"/>
                  </a:lnTo>
                  <a:lnTo>
                    <a:pt x="36" y="4"/>
                  </a:lnTo>
                  <a:lnTo>
                    <a:pt x="41" y="5"/>
                  </a:lnTo>
                  <a:lnTo>
                    <a:pt x="38" y="18"/>
                  </a:lnTo>
                  <a:lnTo>
                    <a:pt x="55" y="21"/>
                  </a:lnTo>
                  <a:lnTo>
                    <a:pt x="60" y="21"/>
                  </a:lnTo>
                  <a:lnTo>
                    <a:pt x="62" y="22"/>
                  </a:lnTo>
                  <a:lnTo>
                    <a:pt x="54" y="77"/>
                  </a:lnTo>
                  <a:lnTo>
                    <a:pt x="36" y="74"/>
                  </a:lnTo>
                  <a:lnTo>
                    <a:pt x="24" y="72"/>
                  </a:lnTo>
                  <a:lnTo>
                    <a:pt x="6" y="69"/>
                  </a:lnTo>
                  <a:lnTo>
                    <a:pt x="1" y="68"/>
                  </a:lnTo>
                  <a:lnTo>
                    <a:pt x="0" y="68"/>
                  </a:lnTo>
                </a:path>
              </a:pathLst>
            </a:custGeom>
            <a:solidFill>
              <a:schemeClr val="bg1"/>
            </a:solidFill>
            <a:ln w="0">
              <a:solidFill>
                <a:srgbClr val="25221E"/>
              </a:solidFill>
              <a:round/>
              <a:headEnd/>
              <a:tailEnd/>
            </a:ln>
          </p:spPr>
          <p:txBody>
            <a:bodyPr/>
            <a:lstStyle/>
            <a:p>
              <a:endParaRPr lang="en-US"/>
            </a:p>
          </p:txBody>
        </p:sp>
        <p:sp>
          <p:nvSpPr>
            <p:cNvPr id="33" name="Freeform 30"/>
            <p:cNvSpPr>
              <a:spLocks noChangeAspect="1"/>
            </p:cNvSpPr>
            <p:nvPr/>
          </p:nvSpPr>
          <p:spPr bwMode="auto">
            <a:xfrm>
              <a:off x="3162270" y="3130269"/>
              <a:ext cx="98968" cy="118597"/>
            </a:xfrm>
            <a:custGeom>
              <a:avLst/>
              <a:gdLst>
                <a:gd name="T0" fmla="*/ 2147483647 w 13"/>
                <a:gd name="T1" fmla="*/ 2147483647 h 15"/>
                <a:gd name="T2" fmla="*/ 2147483647 w 13"/>
                <a:gd name="T3" fmla="*/ 2147483647 h 15"/>
                <a:gd name="T4" fmla="*/ 2147483647 w 13"/>
                <a:gd name="T5" fmla="*/ 2147483647 h 15"/>
                <a:gd name="T6" fmla="*/ 2147483647 w 13"/>
                <a:gd name="T7" fmla="*/ 2147483647 h 15"/>
                <a:gd name="T8" fmla="*/ 2147483647 w 13"/>
                <a:gd name="T9" fmla="*/ 0 h 15"/>
                <a:gd name="T10" fmla="*/ 2147483647 w 13"/>
                <a:gd name="T11" fmla="*/ 2147483647 h 15"/>
                <a:gd name="T12" fmla="*/ 2147483647 w 13"/>
                <a:gd name="T13" fmla="*/ 2147483647 h 15"/>
                <a:gd name="T14" fmla="*/ 2147483647 w 13"/>
                <a:gd name="T15" fmla="*/ 2147483647 h 15"/>
                <a:gd name="T16" fmla="*/ 2147483647 w 13"/>
                <a:gd name="T17" fmla="*/ 2147483647 h 15"/>
                <a:gd name="T18" fmla="*/ 2147483647 w 13"/>
                <a:gd name="T19" fmla="*/ 2147483647 h 15"/>
                <a:gd name="T20" fmla="*/ 2147483647 w 13"/>
                <a:gd name="T21" fmla="*/ 2147483647 h 15"/>
                <a:gd name="T22" fmla="*/ 2147483647 w 13"/>
                <a:gd name="T23" fmla="*/ 2147483647 h 15"/>
                <a:gd name="T24" fmla="*/ 2147483647 w 13"/>
                <a:gd name="T25" fmla="*/ 2147483647 h 15"/>
                <a:gd name="T26" fmla="*/ 2147483647 w 13"/>
                <a:gd name="T27" fmla="*/ 2147483647 h 15"/>
                <a:gd name="T28" fmla="*/ 2147483647 w 13"/>
                <a:gd name="T29" fmla="*/ 2147483647 h 15"/>
                <a:gd name="T30" fmla="*/ 2147483647 w 13"/>
                <a:gd name="T31" fmla="*/ 2147483647 h 15"/>
                <a:gd name="T32" fmla="*/ 2147483647 w 13"/>
                <a:gd name="T33" fmla="*/ 2147483647 h 15"/>
                <a:gd name="T34" fmla="*/ 2147483647 w 13"/>
                <a:gd name="T35" fmla="*/ 2147483647 h 15"/>
                <a:gd name="T36" fmla="*/ 2147483647 w 13"/>
                <a:gd name="T37" fmla="*/ 2147483647 h 15"/>
                <a:gd name="T38" fmla="*/ 2147483647 w 13"/>
                <a:gd name="T39" fmla="*/ 2147483647 h 15"/>
                <a:gd name="T40" fmla="*/ 2147483647 w 13"/>
                <a:gd name="T41" fmla="*/ 2147483647 h 15"/>
                <a:gd name="T42" fmla="*/ 2147483647 w 13"/>
                <a:gd name="T43" fmla="*/ 2147483647 h 15"/>
                <a:gd name="T44" fmla="*/ 2147483647 w 13"/>
                <a:gd name="T45" fmla="*/ 2147483647 h 15"/>
                <a:gd name="T46" fmla="*/ 2147483647 w 13"/>
                <a:gd name="T47" fmla="*/ 2147483647 h 15"/>
                <a:gd name="T48" fmla="*/ 2147483647 w 13"/>
                <a:gd name="T49" fmla="*/ 2147483647 h 15"/>
                <a:gd name="T50" fmla="*/ 2147483647 w 13"/>
                <a:gd name="T51" fmla="*/ 2147483647 h 15"/>
                <a:gd name="T52" fmla="*/ 2147483647 w 13"/>
                <a:gd name="T53" fmla="*/ 2147483647 h 15"/>
                <a:gd name="T54" fmla="*/ 2147483647 w 13"/>
                <a:gd name="T55" fmla="*/ 2147483647 h 15"/>
                <a:gd name="T56" fmla="*/ 2147483647 w 13"/>
                <a:gd name="T57" fmla="*/ 2147483647 h 15"/>
                <a:gd name="T58" fmla="*/ 2147483647 w 13"/>
                <a:gd name="T59" fmla="*/ 2147483647 h 15"/>
                <a:gd name="T60" fmla="*/ 2147483647 w 13"/>
                <a:gd name="T61" fmla="*/ 2147483647 h 15"/>
                <a:gd name="T62" fmla="*/ 2147483647 w 13"/>
                <a:gd name="T63" fmla="*/ 2147483647 h 15"/>
                <a:gd name="T64" fmla="*/ 2147483647 w 13"/>
                <a:gd name="T65" fmla="*/ 2147483647 h 15"/>
                <a:gd name="T66" fmla="*/ 2147483647 w 13"/>
                <a:gd name="T67" fmla="*/ 2147483647 h 15"/>
                <a:gd name="T68" fmla="*/ 2147483647 w 13"/>
                <a:gd name="T69" fmla="*/ 2147483647 h 15"/>
                <a:gd name="T70" fmla="*/ 2147483647 w 13"/>
                <a:gd name="T71" fmla="*/ 2147483647 h 15"/>
                <a:gd name="T72" fmla="*/ 2147483647 w 13"/>
                <a:gd name="T73" fmla="*/ 2147483647 h 15"/>
                <a:gd name="T74" fmla="*/ 2147483647 w 13"/>
                <a:gd name="T75" fmla="*/ 2147483647 h 15"/>
                <a:gd name="T76" fmla="*/ 2147483647 w 13"/>
                <a:gd name="T77" fmla="*/ 2147483647 h 15"/>
                <a:gd name="T78" fmla="*/ 2147483647 w 13"/>
                <a:gd name="T79" fmla="*/ 2147483647 h 15"/>
                <a:gd name="T80" fmla="*/ 2147483647 w 13"/>
                <a:gd name="T81" fmla="*/ 2147483647 h 15"/>
                <a:gd name="T82" fmla="*/ 2147483647 w 13"/>
                <a:gd name="T83" fmla="*/ 2147483647 h 15"/>
                <a:gd name="T84" fmla="*/ 2147483647 w 13"/>
                <a:gd name="T85" fmla="*/ 2147483647 h 15"/>
                <a:gd name="T86" fmla="*/ 0 w 13"/>
                <a:gd name="T87" fmla="*/ 2147483647 h 15"/>
                <a:gd name="T88" fmla="*/ 0 w 13"/>
                <a:gd name="T89" fmla="*/ 2147483647 h 15"/>
                <a:gd name="T90" fmla="*/ 0 w 13"/>
                <a:gd name="T91" fmla="*/ 2147483647 h 15"/>
                <a:gd name="T92" fmla="*/ 0 w 13"/>
                <a:gd name="T93" fmla="*/ 2147483647 h 15"/>
                <a:gd name="T94" fmla="*/ 0 w 13"/>
                <a:gd name="T95" fmla="*/ 2147483647 h 15"/>
                <a:gd name="T96" fmla="*/ 2147483647 w 13"/>
                <a:gd name="T97" fmla="*/ 2147483647 h 15"/>
                <a:gd name="T98" fmla="*/ 2147483647 w 13"/>
                <a:gd name="T99" fmla="*/ 2147483647 h 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
                <a:gd name="T151" fmla="*/ 0 h 15"/>
                <a:gd name="T152" fmla="*/ 13 w 13"/>
                <a:gd name="T153" fmla="*/ 15 h 1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 h="15">
                  <a:moveTo>
                    <a:pt x="1" y="4"/>
                  </a:moveTo>
                  <a:lnTo>
                    <a:pt x="1" y="2"/>
                  </a:lnTo>
                  <a:lnTo>
                    <a:pt x="1" y="1"/>
                  </a:lnTo>
                  <a:lnTo>
                    <a:pt x="2" y="1"/>
                  </a:lnTo>
                  <a:lnTo>
                    <a:pt x="3" y="0"/>
                  </a:lnTo>
                  <a:lnTo>
                    <a:pt x="4" y="1"/>
                  </a:lnTo>
                  <a:lnTo>
                    <a:pt x="5" y="2"/>
                  </a:lnTo>
                  <a:lnTo>
                    <a:pt x="5" y="3"/>
                  </a:lnTo>
                  <a:lnTo>
                    <a:pt x="5" y="4"/>
                  </a:lnTo>
                  <a:lnTo>
                    <a:pt x="6" y="4"/>
                  </a:lnTo>
                  <a:lnTo>
                    <a:pt x="6" y="6"/>
                  </a:lnTo>
                  <a:lnTo>
                    <a:pt x="7" y="6"/>
                  </a:lnTo>
                  <a:lnTo>
                    <a:pt x="8" y="5"/>
                  </a:lnTo>
                  <a:lnTo>
                    <a:pt x="8" y="3"/>
                  </a:lnTo>
                  <a:lnTo>
                    <a:pt x="9" y="4"/>
                  </a:lnTo>
                  <a:lnTo>
                    <a:pt x="9" y="5"/>
                  </a:lnTo>
                  <a:lnTo>
                    <a:pt x="10" y="6"/>
                  </a:lnTo>
                  <a:lnTo>
                    <a:pt x="10" y="7"/>
                  </a:lnTo>
                  <a:lnTo>
                    <a:pt x="9" y="7"/>
                  </a:lnTo>
                  <a:lnTo>
                    <a:pt x="9" y="8"/>
                  </a:lnTo>
                  <a:lnTo>
                    <a:pt x="10" y="9"/>
                  </a:lnTo>
                  <a:lnTo>
                    <a:pt x="11" y="10"/>
                  </a:lnTo>
                  <a:lnTo>
                    <a:pt x="13" y="11"/>
                  </a:lnTo>
                  <a:lnTo>
                    <a:pt x="13" y="13"/>
                  </a:lnTo>
                  <a:lnTo>
                    <a:pt x="13" y="14"/>
                  </a:lnTo>
                  <a:lnTo>
                    <a:pt x="12" y="14"/>
                  </a:lnTo>
                  <a:lnTo>
                    <a:pt x="9" y="14"/>
                  </a:lnTo>
                  <a:lnTo>
                    <a:pt x="7" y="15"/>
                  </a:lnTo>
                  <a:lnTo>
                    <a:pt x="6" y="15"/>
                  </a:lnTo>
                  <a:lnTo>
                    <a:pt x="5" y="14"/>
                  </a:lnTo>
                  <a:lnTo>
                    <a:pt x="4" y="14"/>
                  </a:lnTo>
                  <a:lnTo>
                    <a:pt x="3" y="12"/>
                  </a:lnTo>
                  <a:lnTo>
                    <a:pt x="3" y="11"/>
                  </a:lnTo>
                  <a:lnTo>
                    <a:pt x="3" y="10"/>
                  </a:lnTo>
                  <a:lnTo>
                    <a:pt x="3" y="9"/>
                  </a:lnTo>
                  <a:lnTo>
                    <a:pt x="2" y="8"/>
                  </a:lnTo>
                  <a:lnTo>
                    <a:pt x="1" y="7"/>
                  </a:lnTo>
                  <a:lnTo>
                    <a:pt x="0" y="7"/>
                  </a:lnTo>
                  <a:lnTo>
                    <a:pt x="0" y="6"/>
                  </a:lnTo>
                  <a:lnTo>
                    <a:pt x="0" y="5"/>
                  </a:lnTo>
                  <a:lnTo>
                    <a:pt x="1" y="4"/>
                  </a:lnTo>
                </a:path>
              </a:pathLst>
            </a:custGeom>
            <a:noFill/>
            <a:ln w="0">
              <a:solidFill>
                <a:srgbClr val="25221E"/>
              </a:solidFill>
              <a:round/>
              <a:headEnd/>
              <a:tailEnd/>
            </a:ln>
          </p:spPr>
          <p:txBody>
            <a:bodyPr/>
            <a:lstStyle/>
            <a:p>
              <a:endParaRPr lang="en-US"/>
            </a:p>
          </p:txBody>
        </p:sp>
        <p:sp>
          <p:nvSpPr>
            <p:cNvPr id="34" name="Freeform 31"/>
            <p:cNvSpPr>
              <a:spLocks noChangeAspect="1"/>
            </p:cNvSpPr>
            <p:nvPr/>
          </p:nvSpPr>
          <p:spPr bwMode="auto">
            <a:xfrm>
              <a:off x="2881438" y="3626621"/>
              <a:ext cx="546438" cy="692257"/>
            </a:xfrm>
            <a:custGeom>
              <a:avLst/>
              <a:gdLst>
                <a:gd name="T0" fmla="*/ 2147483647 w 72"/>
                <a:gd name="T1" fmla="*/ 2147483647 h 88"/>
                <a:gd name="T2" fmla="*/ 2147483647 w 72"/>
                <a:gd name="T3" fmla="*/ 2147483647 h 88"/>
                <a:gd name="T4" fmla="*/ 2147483647 w 72"/>
                <a:gd name="T5" fmla="*/ 2147483647 h 88"/>
                <a:gd name="T6" fmla="*/ 2147483647 w 72"/>
                <a:gd name="T7" fmla="*/ 2147483647 h 88"/>
                <a:gd name="T8" fmla="*/ 2147483647 w 72"/>
                <a:gd name="T9" fmla="*/ 2147483647 h 88"/>
                <a:gd name="T10" fmla="*/ 2147483647 w 72"/>
                <a:gd name="T11" fmla="*/ 2147483647 h 88"/>
                <a:gd name="T12" fmla="*/ 2147483647 w 72"/>
                <a:gd name="T13" fmla="*/ 2147483647 h 88"/>
                <a:gd name="T14" fmla="*/ 2147483647 w 72"/>
                <a:gd name="T15" fmla="*/ 2147483647 h 88"/>
                <a:gd name="T16" fmla="*/ 2147483647 w 72"/>
                <a:gd name="T17" fmla="*/ 2147483647 h 88"/>
                <a:gd name="T18" fmla="*/ 2147483647 w 72"/>
                <a:gd name="T19" fmla="*/ 2147483647 h 88"/>
                <a:gd name="T20" fmla="*/ 2147483647 w 72"/>
                <a:gd name="T21" fmla="*/ 2147483647 h 88"/>
                <a:gd name="T22" fmla="*/ 2147483647 w 72"/>
                <a:gd name="T23" fmla="*/ 2147483647 h 88"/>
                <a:gd name="T24" fmla="*/ 2147483647 w 72"/>
                <a:gd name="T25" fmla="*/ 2147483647 h 88"/>
                <a:gd name="T26" fmla="*/ 2147483647 w 72"/>
                <a:gd name="T27" fmla="*/ 2147483647 h 88"/>
                <a:gd name="T28" fmla="*/ 2147483647 w 72"/>
                <a:gd name="T29" fmla="*/ 2147483647 h 88"/>
                <a:gd name="T30" fmla="*/ 2147483647 w 72"/>
                <a:gd name="T31" fmla="*/ 2147483647 h 88"/>
                <a:gd name="T32" fmla="*/ 2147483647 w 72"/>
                <a:gd name="T33" fmla="*/ 2147483647 h 88"/>
                <a:gd name="T34" fmla="*/ 2147483647 w 72"/>
                <a:gd name="T35" fmla="*/ 2147483647 h 88"/>
                <a:gd name="T36" fmla="*/ 2147483647 w 72"/>
                <a:gd name="T37" fmla="*/ 2147483647 h 88"/>
                <a:gd name="T38" fmla="*/ 2147483647 w 72"/>
                <a:gd name="T39" fmla="*/ 2147483647 h 88"/>
                <a:gd name="T40" fmla="*/ 2147483647 w 72"/>
                <a:gd name="T41" fmla="*/ 2147483647 h 88"/>
                <a:gd name="T42" fmla="*/ 2147483647 w 72"/>
                <a:gd name="T43" fmla="*/ 2147483647 h 88"/>
                <a:gd name="T44" fmla="*/ 2147483647 w 72"/>
                <a:gd name="T45" fmla="*/ 2147483647 h 88"/>
                <a:gd name="T46" fmla="*/ 2147483647 w 72"/>
                <a:gd name="T47" fmla="*/ 2147483647 h 88"/>
                <a:gd name="T48" fmla="*/ 2147483647 w 72"/>
                <a:gd name="T49" fmla="*/ 2147483647 h 88"/>
                <a:gd name="T50" fmla="*/ 2147483647 w 72"/>
                <a:gd name="T51" fmla="*/ 2147483647 h 88"/>
                <a:gd name="T52" fmla="*/ 2147483647 w 72"/>
                <a:gd name="T53" fmla="*/ 2147483647 h 88"/>
                <a:gd name="T54" fmla="*/ 2147483647 w 72"/>
                <a:gd name="T55" fmla="*/ 2147483647 h 88"/>
                <a:gd name="T56" fmla="*/ 2147483647 w 72"/>
                <a:gd name="T57" fmla="*/ 2147483647 h 88"/>
                <a:gd name="T58" fmla="*/ 2147483647 w 72"/>
                <a:gd name="T59" fmla="*/ 2147483647 h 88"/>
                <a:gd name="T60" fmla="*/ 2147483647 w 72"/>
                <a:gd name="T61" fmla="*/ 2147483647 h 88"/>
                <a:gd name="T62" fmla="*/ 2147483647 w 72"/>
                <a:gd name="T63" fmla="*/ 2147483647 h 88"/>
                <a:gd name="T64" fmla="*/ 2147483647 w 72"/>
                <a:gd name="T65" fmla="*/ 2147483647 h 88"/>
                <a:gd name="T66" fmla="*/ 2147483647 w 72"/>
                <a:gd name="T67" fmla="*/ 2147483647 h 88"/>
                <a:gd name="T68" fmla="*/ 2147483647 w 72"/>
                <a:gd name="T69" fmla="*/ 2147483647 h 88"/>
                <a:gd name="T70" fmla="*/ 2147483647 w 72"/>
                <a:gd name="T71" fmla="*/ 2147483647 h 88"/>
                <a:gd name="T72" fmla="*/ 2147483647 w 72"/>
                <a:gd name="T73" fmla="*/ 2147483647 h 88"/>
                <a:gd name="T74" fmla="*/ 0 w 72"/>
                <a:gd name="T75" fmla="*/ 2147483647 h 88"/>
                <a:gd name="T76" fmla="*/ 0 w 72"/>
                <a:gd name="T77" fmla="*/ 2147483647 h 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2"/>
                <a:gd name="T118" fmla="*/ 0 h 88"/>
                <a:gd name="T119" fmla="*/ 72 w 72"/>
                <a:gd name="T120" fmla="*/ 88 h 8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2" h="88">
                  <a:moveTo>
                    <a:pt x="0" y="57"/>
                  </a:moveTo>
                  <a:lnTo>
                    <a:pt x="1" y="57"/>
                  </a:lnTo>
                  <a:lnTo>
                    <a:pt x="2" y="56"/>
                  </a:lnTo>
                  <a:lnTo>
                    <a:pt x="3" y="56"/>
                  </a:lnTo>
                  <a:lnTo>
                    <a:pt x="3" y="55"/>
                  </a:lnTo>
                  <a:lnTo>
                    <a:pt x="3" y="54"/>
                  </a:lnTo>
                  <a:lnTo>
                    <a:pt x="2" y="53"/>
                  </a:lnTo>
                  <a:lnTo>
                    <a:pt x="1" y="53"/>
                  </a:lnTo>
                  <a:lnTo>
                    <a:pt x="1" y="52"/>
                  </a:lnTo>
                  <a:lnTo>
                    <a:pt x="2" y="52"/>
                  </a:lnTo>
                  <a:lnTo>
                    <a:pt x="3" y="51"/>
                  </a:lnTo>
                  <a:lnTo>
                    <a:pt x="3" y="50"/>
                  </a:lnTo>
                  <a:lnTo>
                    <a:pt x="4" y="48"/>
                  </a:lnTo>
                  <a:lnTo>
                    <a:pt x="4" y="47"/>
                  </a:lnTo>
                  <a:lnTo>
                    <a:pt x="4" y="45"/>
                  </a:lnTo>
                  <a:lnTo>
                    <a:pt x="5" y="43"/>
                  </a:lnTo>
                  <a:lnTo>
                    <a:pt x="5" y="42"/>
                  </a:lnTo>
                  <a:lnTo>
                    <a:pt x="6" y="40"/>
                  </a:lnTo>
                  <a:lnTo>
                    <a:pt x="6" y="39"/>
                  </a:lnTo>
                  <a:lnTo>
                    <a:pt x="8" y="39"/>
                  </a:lnTo>
                  <a:lnTo>
                    <a:pt x="9" y="39"/>
                  </a:lnTo>
                  <a:lnTo>
                    <a:pt x="10" y="38"/>
                  </a:lnTo>
                  <a:lnTo>
                    <a:pt x="11" y="38"/>
                  </a:lnTo>
                  <a:lnTo>
                    <a:pt x="11" y="37"/>
                  </a:lnTo>
                  <a:lnTo>
                    <a:pt x="10" y="36"/>
                  </a:lnTo>
                  <a:lnTo>
                    <a:pt x="9" y="35"/>
                  </a:lnTo>
                  <a:lnTo>
                    <a:pt x="8" y="33"/>
                  </a:lnTo>
                  <a:lnTo>
                    <a:pt x="8" y="32"/>
                  </a:lnTo>
                  <a:lnTo>
                    <a:pt x="8" y="31"/>
                  </a:lnTo>
                  <a:lnTo>
                    <a:pt x="8" y="28"/>
                  </a:lnTo>
                  <a:lnTo>
                    <a:pt x="7" y="27"/>
                  </a:lnTo>
                  <a:lnTo>
                    <a:pt x="7" y="26"/>
                  </a:lnTo>
                  <a:lnTo>
                    <a:pt x="8" y="23"/>
                  </a:lnTo>
                  <a:lnTo>
                    <a:pt x="8" y="21"/>
                  </a:lnTo>
                  <a:lnTo>
                    <a:pt x="9" y="19"/>
                  </a:lnTo>
                  <a:lnTo>
                    <a:pt x="9" y="18"/>
                  </a:lnTo>
                  <a:lnTo>
                    <a:pt x="8" y="14"/>
                  </a:lnTo>
                  <a:lnTo>
                    <a:pt x="8" y="13"/>
                  </a:lnTo>
                  <a:lnTo>
                    <a:pt x="9" y="12"/>
                  </a:lnTo>
                  <a:lnTo>
                    <a:pt x="10" y="12"/>
                  </a:lnTo>
                  <a:lnTo>
                    <a:pt x="11" y="12"/>
                  </a:lnTo>
                  <a:lnTo>
                    <a:pt x="11" y="13"/>
                  </a:lnTo>
                  <a:lnTo>
                    <a:pt x="12" y="13"/>
                  </a:lnTo>
                  <a:lnTo>
                    <a:pt x="12" y="14"/>
                  </a:lnTo>
                  <a:lnTo>
                    <a:pt x="14" y="14"/>
                  </a:lnTo>
                  <a:lnTo>
                    <a:pt x="15" y="13"/>
                  </a:lnTo>
                  <a:lnTo>
                    <a:pt x="15" y="12"/>
                  </a:lnTo>
                  <a:lnTo>
                    <a:pt x="18" y="0"/>
                  </a:lnTo>
                  <a:lnTo>
                    <a:pt x="30" y="2"/>
                  </a:lnTo>
                  <a:lnTo>
                    <a:pt x="39" y="3"/>
                  </a:lnTo>
                  <a:lnTo>
                    <a:pt x="48" y="5"/>
                  </a:lnTo>
                  <a:lnTo>
                    <a:pt x="57" y="6"/>
                  </a:lnTo>
                  <a:lnTo>
                    <a:pt x="66" y="8"/>
                  </a:lnTo>
                  <a:lnTo>
                    <a:pt x="72" y="9"/>
                  </a:lnTo>
                  <a:lnTo>
                    <a:pt x="62" y="88"/>
                  </a:lnTo>
                  <a:lnTo>
                    <a:pt x="38" y="85"/>
                  </a:lnTo>
                  <a:lnTo>
                    <a:pt x="0" y="58"/>
                  </a:lnTo>
                  <a:lnTo>
                    <a:pt x="0" y="57"/>
                  </a:lnTo>
                </a:path>
              </a:pathLst>
            </a:custGeom>
            <a:solidFill>
              <a:schemeClr val="bg1"/>
            </a:solidFill>
            <a:ln w="0">
              <a:solidFill>
                <a:srgbClr val="25221E"/>
              </a:solidFill>
              <a:round/>
              <a:headEnd/>
              <a:tailEnd/>
            </a:ln>
          </p:spPr>
          <p:txBody>
            <a:bodyPr/>
            <a:lstStyle/>
            <a:p>
              <a:endParaRPr lang="en-US"/>
            </a:p>
          </p:txBody>
        </p:sp>
        <p:sp>
          <p:nvSpPr>
            <p:cNvPr id="35" name="Freeform 32"/>
            <p:cNvSpPr>
              <a:spLocks noChangeAspect="1"/>
            </p:cNvSpPr>
            <p:nvPr/>
          </p:nvSpPr>
          <p:spPr bwMode="auto">
            <a:xfrm>
              <a:off x="3427877" y="3264679"/>
              <a:ext cx="643715" cy="479661"/>
            </a:xfrm>
            <a:custGeom>
              <a:avLst/>
              <a:gdLst>
                <a:gd name="T0" fmla="*/ 2147483647 w 85"/>
                <a:gd name="T1" fmla="*/ 0 h 61"/>
                <a:gd name="T2" fmla="*/ 2147483647 w 85"/>
                <a:gd name="T3" fmla="*/ 0 h 61"/>
                <a:gd name="T4" fmla="*/ 2147483647 w 85"/>
                <a:gd name="T5" fmla="*/ 2147483647 h 61"/>
                <a:gd name="T6" fmla="*/ 2147483647 w 85"/>
                <a:gd name="T7" fmla="*/ 2147483647 h 61"/>
                <a:gd name="T8" fmla="*/ 2147483647 w 85"/>
                <a:gd name="T9" fmla="*/ 2147483647 h 61"/>
                <a:gd name="T10" fmla="*/ 2147483647 w 85"/>
                <a:gd name="T11" fmla="*/ 2147483647 h 61"/>
                <a:gd name="T12" fmla="*/ 2147483647 w 85"/>
                <a:gd name="T13" fmla="*/ 2147483647 h 61"/>
                <a:gd name="T14" fmla="*/ 2147483647 w 85"/>
                <a:gd name="T15" fmla="*/ 2147483647 h 61"/>
                <a:gd name="T16" fmla="*/ 2147483647 w 85"/>
                <a:gd name="T17" fmla="*/ 2147483647 h 61"/>
                <a:gd name="T18" fmla="*/ 2147483647 w 85"/>
                <a:gd name="T19" fmla="*/ 2147483647 h 61"/>
                <a:gd name="T20" fmla="*/ 2147483647 w 85"/>
                <a:gd name="T21" fmla="*/ 2147483647 h 61"/>
                <a:gd name="T22" fmla="*/ 2147483647 w 85"/>
                <a:gd name="T23" fmla="*/ 2147483647 h 61"/>
                <a:gd name="T24" fmla="*/ 2147483647 w 85"/>
                <a:gd name="T25" fmla="*/ 2147483647 h 61"/>
                <a:gd name="T26" fmla="*/ 0 w 85"/>
                <a:gd name="T27" fmla="*/ 2147483647 h 61"/>
                <a:gd name="T28" fmla="*/ 2147483647 w 85"/>
                <a:gd name="T29" fmla="*/ 2147483647 h 61"/>
                <a:gd name="T30" fmla="*/ 2147483647 w 85"/>
                <a:gd name="T31" fmla="*/ 2147483647 h 61"/>
                <a:gd name="T32" fmla="*/ 2147483647 w 85"/>
                <a:gd name="T33" fmla="*/ 0 h 61"/>
                <a:gd name="T34" fmla="*/ 2147483647 w 85"/>
                <a:gd name="T35" fmla="*/ 0 h 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5"/>
                <a:gd name="T55" fmla="*/ 0 h 61"/>
                <a:gd name="T56" fmla="*/ 85 w 85"/>
                <a:gd name="T57" fmla="*/ 61 h 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5" h="61">
                  <a:moveTo>
                    <a:pt x="8" y="0"/>
                  </a:moveTo>
                  <a:lnTo>
                    <a:pt x="14" y="0"/>
                  </a:lnTo>
                  <a:lnTo>
                    <a:pt x="29" y="2"/>
                  </a:lnTo>
                  <a:lnTo>
                    <a:pt x="45" y="3"/>
                  </a:lnTo>
                  <a:lnTo>
                    <a:pt x="62" y="4"/>
                  </a:lnTo>
                  <a:lnTo>
                    <a:pt x="66" y="4"/>
                  </a:lnTo>
                  <a:lnTo>
                    <a:pt x="85" y="5"/>
                  </a:lnTo>
                  <a:lnTo>
                    <a:pt x="82" y="61"/>
                  </a:lnTo>
                  <a:lnTo>
                    <a:pt x="71" y="60"/>
                  </a:lnTo>
                  <a:lnTo>
                    <a:pt x="54" y="59"/>
                  </a:lnTo>
                  <a:lnTo>
                    <a:pt x="39" y="58"/>
                  </a:lnTo>
                  <a:lnTo>
                    <a:pt x="22" y="57"/>
                  </a:lnTo>
                  <a:lnTo>
                    <a:pt x="10" y="56"/>
                  </a:lnTo>
                  <a:lnTo>
                    <a:pt x="0" y="55"/>
                  </a:lnTo>
                  <a:lnTo>
                    <a:pt x="7" y="3"/>
                  </a:lnTo>
                  <a:lnTo>
                    <a:pt x="8" y="1"/>
                  </a:lnTo>
                  <a:lnTo>
                    <a:pt x="8" y="0"/>
                  </a:lnTo>
                </a:path>
              </a:pathLst>
            </a:custGeom>
            <a:solidFill>
              <a:schemeClr val="bg1"/>
            </a:solidFill>
            <a:ln w="0">
              <a:solidFill>
                <a:srgbClr val="25221E"/>
              </a:solidFill>
              <a:round/>
              <a:headEnd/>
              <a:tailEnd/>
            </a:ln>
          </p:spPr>
          <p:txBody>
            <a:bodyPr/>
            <a:lstStyle/>
            <a:p>
              <a:endParaRPr lang="en-US"/>
            </a:p>
          </p:txBody>
        </p:sp>
        <p:sp>
          <p:nvSpPr>
            <p:cNvPr id="36" name="Freeform 33"/>
            <p:cNvSpPr>
              <a:spLocks noChangeAspect="1"/>
            </p:cNvSpPr>
            <p:nvPr/>
          </p:nvSpPr>
          <p:spPr bwMode="auto">
            <a:xfrm>
              <a:off x="3351747" y="3696901"/>
              <a:ext cx="614108" cy="629884"/>
            </a:xfrm>
            <a:custGeom>
              <a:avLst/>
              <a:gdLst>
                <a:gd name="T0" fmla="*/ 0 w 81"/>
                <a:gd name="T1" fmla="*/ 2147483647 h 80"/>
                <a:gd name="T2" fmla="*/ 2147483647 w 81"/>
                <a:gd name="T3" fmla="*/ 0 h 80"/>
                <a:gd name="T4" fmla="*/ 2147483647 w 81"/>
                <a:gd name="T5" fmla="*/ 2147483647 h 80"/>
                <a:gd name="T6" fmla="*/ 2147483647 w 81"/>
                <a:gd name="T7" fmla="*/ 2147483647 h 80"/>
                <a:gd name="T8" fmla="*/ 2147483647 w 81"/>
                <a:gd name="T9" fmla="*/ 2147483647 h 80"/>
                <a:gd name="T10" fmla="*/ 2147483647 w 81"/>
                <a:gd name="T11" fmla="*/ 2147483647 h 80"/>
                <a:gd name="T12" fmla="*/ 2147483647 w 81"/>
                <a:gd name="T13" fmla="*/ 2147483647 h 80"/>
                <a:gd name="T14" fmla="*/ 2147483647 w 81"/>
                <a:gd name="T15" fmla="*/ 2147483647 h 80"/>
                <a:gd name="T16" fmla="*/ 2147483647 w 81"/>
                <a:gd name="T17" fmla="*/ 2147483647 h 80"/>
                <a:gd name="T18" fmla="*/ 2147483647 w 81"/>
                <a:gd name="T19" fmla="*/ 2147483647 h 80"/>
                <a:gd name="T20" fmla="*/ 2147483647 w 81"/>
                <a:gd name="T21" fmla="*/ 2147483647 h 80"/>
                <a:gd name="T22" fmla="*/ 2147483647 w 81"/>
                <a:gd name="T23" fmla="*/ 2147483647 h 80"/>
                <a:gd name="T24" fmla="*/ 0 w 81"/>
                <a:gd name="T25" fmla="*/ 2147483647 h 80"/>
                <a:gd name="T26" fmla="*/ 0 w 81"/>
                <a:gd name="T27" fmla="*/ 2147483647 h 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1"/>
                <a:gd name="T43" fmla="*/ 0 h 80"/>
                <a:gd name="T44" fmla="*/ 81 w 81"/>
                <a:gd name="T45" fmla="*/ 80 h 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1" h="80">
                  <a:moveTo>
                    <a:pt x="0" y="80"/>
                  </a:moveTo>
                  <a:lnTo>
                    <a:pt x="10" y="0"/>
                  </a:lnTo>
                  <a:lnTo>
                    <a:pt x="21" y="1"/>
                  </a:lnTo>
                  <a:lnTo>
                    <a:pt x="44" y="3"/>
                  </a:lnTo>
                  <a:lnTo>
                    <a:pt x="59" y="4"/>
                  </a:lnTo>
                  <a:lnTo>
                    <a:pt x="75" y="5"/>
                  </a:lnTo>
                  <a:lnTo>
                    <a:pt x="81" y="5"/>
                  </a:lnTo>
                  <a:lnTo>
                    <a:pt x="77" y="72"/>
                  </a:lnTo>
                  <a:lnTo>
                    <a:pt x="27" y="72"/>
                  </a:lnTo>
                  <a:lnTo>
                    <a:pt x="27" y="75"/>
                  </a:lnTo>
                  <a:lnTo>
                    <a:pt x="7" y="74"/>
                  </a:lnTo>
                  <a:lnTo>
                    <a:pt x="6" y="80"/>
                  </a:lnTo>
                  <a:lnTo>
                    <a:pt x="0" y="80"/>
                  </a:lnTo>
                </a:path>
              </a:pathLst>
            </a:custGeom>
            <a:solidFill>
              <a:schemeClr val="bg1"/>
            </a:solidFill>
            <a:ln w="0">
              <a:solidFill>
                <a:srgbClr val="25221E"/>
              </a:solidFill>
              <a:round/>
              <a:headEnd/>
              <a:tailEnd/>
            </a:ln>
          </p:spPr>
          <p:txBody>
            <a:bodyPr/>
            <a:lstStyle/>
            <a:p>
              <a:endParaRPr lang="en-US"/>
            </a:p>
          </p:txBody>
        </p:sp>
        <p:sp>
          <p:nvSpPr>
            <p:cNvPr id="37" name="Freeform 34"/>
            <p:cNvSpPr>
              <a:spLocks noChangeAspect="1"/>
            </p:cNvSpPr>
            <p:nvPr/>
          </p:nvSpPr>
          <p:spPr bwMode="auto">
            <a:xfrm>
              <a:off x="3965856" y="2414292"/>
              <a:ext cx="530367" cy="377755"/>
            </a:xfrm>
            <a:custGeom>
              <a:avLst/>
              <a:gdLst>
                <a:gd name="T0" fmla="*/ 0 w 70"/>
                <a:gd name="T1" fmla="*/ 2147483647 h 48"/>
                <a:gd name="T2" fmla="*/ 2147483647 w 70"/>
                <a:gd name="T3" fmla="*/ 0 h 48"/>
                <a:gd name="T4" fmla="*/ 2147483647 w 70"/>
                <a:gd name="T5" fmla="*/ 0 h 48"/>
                <a:gd name="T6" fmla="*/ 2147483647 w 70"/>
                <a:gd name="T7" fmla="*/ 2147483647 h 48"/>
                <a:gd name="T8" fmla="*/ 2147483647 w 70"/>
                <a:gd name="T9" fmla="*/ 2147483647 h 48"/>
                <a:gd name="T10" fmla="*/ 2147483647 w 70"/>
                <a:gd name="T11" fmla="*/ 2147483647 h 48"/>
                <a:gd name="T12" fmla="*/ 2147483647 w 70"/>
                <a:gd name="T13" fmla="*/ 2147483647 h 48"/>
                <a:gd name="T14" fmla="*/ 2147483647 w 70"/>
                <a:gd name="T15" fmla="*/ 2147483647 h 48"/>
                <a:gd name="T16" fmla="*/ 2147483647 w 70"/>
                <a:gd name="T17" fmla="*/ 2147483647 h 48"/>
                <a:gd name="T18" fmla="*/ 2147483647 w 70"/>
                <a:gd name="T19" fmla="*/ 2147483647 h 48"/>
                <a:gd name="T20" fmla="*/ 2147483647 w 70"/>
                <a:gd name="T21" fmla="*/ 2147483647 h 48"/>
                <a:gd name="T22" fmla="*/ 2147483647 w 70"/>
                <a:gd name="T23" fmla="*/ 2147483647 h 48"/>
                <a:gd name="T24" fmla="*/ 2147483647 w 70"/>
                <a:gd name="T25" fmla="*/ 2147483647 h 48"/>
                <a:gd name="T26" fmla="*/ 2147483647 w 70"/>
                <a:gd name="T27" fmla="*/ 2147483647 h 48"/>
                <a:gd name="T28" fmla="*/ 2147483647 w 70"/>
                <a:gd name="T29" fmla="*/ 2147483647 h 48"/>
                <a:gd name="T30" fmla="*/ 2147483647 w 70"/>
                <a:gd name="T31" fmla="*/ 2147483647 h 48"/>
                <a:gd name="T32" fmla="*/ 2147483647 w 70"/>
                <a:gd name="T33" fmla="*/ 2147483647 h 48"/>
                <a:gd name="T34" fmla="*/ 2147483647 w 70"/>
                <a:gd name="T35" fmla="*/ 2147483647 h 48"/>
                <a:gd name="T36" fmla="*/ 2147483647 w 70"/>
                <a:gd name="T37" fmla="*/ 2147483647 h 48"/>
                <a:gd name="T38" fmla="*/ 2147483647 w 70"/>
                <a:gd name="T39" fmla="*/ 2147483647 h 48"/>
                <a:gd name="T40" fmla="*/ 2147483647 w 70"/>
                <a:gd name="T41" fmla="*/ 2147483647 h 48"/>
                <a:gd name="T42" fmla="*/ 2147483647 w 70"/>
                <a:gd name="T43" fmla="*/ 2147483647 h 48"/>
                <a:gd name="T44" fmla="*/ 2147483647 w 70"/>
                <a:gd name="T45" fmla="*/ 2147483647 h 48"/>
                <a:gd name="T46" fmla="*/ 2147483647 w 70"/>
                <a:gd name="T47" fmla="*/ 2147483647 h 48"/>
                <a:gd name="T48" fmla="*/ 2147483647 w 70"/>
                <a:gd name="T49" fmla="*/ 2147483647 h 48"/>
                <a:gd name="T50" fmla="*/ 2147483647 w 70"/>
                <a:gd name="T51" fmla="*/ 2147483647 h 48"/>
                <a:gd name="T52" fmla="*/ 2147483647 w 70"/>
                <a:gd name="T53" fmla="*/ 2147483647 h 48"/>
                <a:gd name="T54" fmla="*/ 2147483647 w 70"/>
                <a:gd name="T55" fmla="*/ 2147483647 h 48"/>
                <a:gd name="T56" fmla="*/ 2147483647 w 70"/>
                <a:gd name="T57" fmla="*/ 2147483647 h 48"/>
                <a:gd name="T58" fmla="*/ 2147483647 w 70"/>
                <a:gd name="T59" fmla="*/ 2147483647 h 48"/>
                <a:gd name="T60" fmla="*/ 0 w 70"/>
                <a:gd name="T61" fmla="*/ 2147483647 h 48"/>
                <a:gd name="T62" fmla="*/ 0 w 70"/>
                <a:gd name="T63" fmla="*/ 2147483647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
                <a:gd name="T97" fmla="*/ 0 h 48"/>
                <a:gd name="T98" fmla="*/ 70 w 70"/>
                <a:gd name="T99" fmla="*/ 48 h 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 h="48">
                  <a:moveTo>
                    <a:pt x="0" y="44"/>
                  </a:moveTo>
                  <a:lnTo>
                    <a:pt x="4" y="0"/>
                  </a:lnTo>
                  <a:lnTo>
                    <a:pt x="9" y="0"/>
                  </a:lnTo>
                  <a:lnTo>
                    <a:pt x="20" y="1"/>
                  </a:lnTo>
                  <a:lnTo>
                    <a:pt x="30" y="1"/>
                  </a:lnTo>
                  <a:lnTo>
                    <a:pt x="47" y="1"/>
                  </a:lnTo>
                  <a:lnTo>
                    <a:pt x="59" y="1"/>
                  </a:lnTo>
                  <a:lnTo>
                    <a:pt x="66" y="1"/>
                  </a:lnTo>
                  <a:lnTo>
                    <a:pt x="66" y="6"/>
                  </a:lnTo>
                  <a:lnTo>
                    <a:pt x="66" y="8"/>
                  </a:lnTo>
                  <a:lnTo>
                    <a:pt x="66" y="11"/>
                  </a:lnTo>
                  <a:lnTo>
                    <a:pt x="65" y="13"/>
                  </a:lnTo>
                  <a:lnTo>
                    <a:pt x="65" y="15"/>
                  </a:lnTo>
                  <a:lnTo>
                    <a:pt x="65" y="16"/>
                  </a:lnTo>
                  <a:lnTo>
                    <a:pt x="66" y="17"/>
                  </a:lnTo>
                  <a:lnTo>
                    <a:pt x="67" y="18"/>
                  </a:lnTo>
                  <a:lnTo>
                    <a:pt x="68" y="18"/>
                  </a:lnTo>
                  <a:lnTo>
                    <a:pt x="68" y="20"/>
                  </a:lnTo>
                  <a:lnTo>
                    <a:pt x="69" y="23"/>
                  </a:lnTo>
                  <a:lnTo>
                    <a:pt x="69" y="26"/>
                  </a:lnTo>
                  <a:lnTo>
                    <a:pt x="68" y="30"/>
                  </a:lnTo>
                  <a:lnTo>
                    <a:pt x="69" y="33"/>
                  </a:lnTo>
                  <a:lnTo>
                    <a:pt x="69" y="35"/>
                  </a:lnTo>
                  <a:lnTo>
                    <a:pt x="70" y="37"/>
                  </a:lnTo>
                  <a:lnTo>
                    <a:pt x="69" y="38"/>
                  </a:lnTo>
                  <a:lnTo>
                    <a:pt x="69" y="40"/>
                  </a:lnTo>
                  <a:lnTo>
                    <a:pt x="70" y="44"/>
                  </a:lnTo>
                  <a:lnTo>
                    <a:pt x="70" y="46"/>
                  </a:lnTo>
                  <a:lnTo>
                    <a:pt x="70" y="48"/>
                  </a:lnTo>
                  <a:lnTo>
                    <a:pt x="0" y="44"/>
                  </a:lnTo>
                </a:path>
              </a:pathLst>
            </a:custGeom>
            <a:solidFill>
              <a:srgbClr val="FFFFFF"/>
            </a:solidFill>
            <a:ln w="0">
              <a:solidFill>
                <a:srgbClr val="25221E"/>
              </a:solidFill>
              <a:round/>
              <a:headEnd/>
              <a:tailEnd/>
            </a:ln>
          </p:spPr>
          <p:txBody>
            <a:bodyPr/>
            <a:lstStyle/>
            <a:p>
              <a:endParaRPr lang="en-US"/>
            </a:p>
          </p:txBody>
        </p:sp>
        <p:sp>
          <p:nvSpPr>
            <p:cNvPr id="38" name="Freeform 35"/>
            <p:cNvSpPr>
              <a:spLocks noChangeAspect="1"/>
            </p:cNvSpPr>
            <p:nvPr/>
          </p:nvSpPr>
          <p:spPr bwMode="auto">
            <a:xfrm>
              <a:off x="3936250" y="2760421"/>
              <a:ext cx="590424" cy="410259"/>
            </a:xfrm>
            <a:custGeom>
              <a:avLst/>
              <a:gdLst>
                <a:gd name="T0" fmla="*/ 0 w 78"/>
                <a:gd name="T1" fmla="*/ 2147483647 h 52"/>
                <a:gd name="T2" fmla="*/ 2147483647 w 78"/>
                <a:gd name="T3" fmla="*/ 0 h 52"/>
                <a:gd name="T4" fmla="*/ 2147483647 w 78"/>
                <a:gd name="T5" fmla="*/ 2147483647 h 52"/>
                <a:gd name="T6" fmla="*/ 2147483647 w 78"/>
                <a:gd name="T7" fmla="*/ 2147483647 h 52"/>
                <a:gd name="T8" fmla="*/ 2147483647 w 78"/>
                <a:gd name="T9" fmla="*/ 2147483647 h 52"/>
                <a:gd name="T10" fmla="*/ 2147483647 w 78"/>
                <a:gd name="T11" fmla="*/ 2147483647 h 52"/>
                <a:gd name="T12" fmla="*/ 2147483647 w 78"/>
                <a:gd name="T13" fmla="*/ 2147483647 h 52"/>
                <a:gd name="T14" fmla="*/ 2147483647 w 78"/>
                <a:gd name="T15" fmla="*/ 2147483647 h 52"/>
                <a:gd name="T16" fmla="*/ 2147483647 w 78"/>
                <a:gd name="T17" fmla="*/ 2147483647 h 52"/>
                <a:gd name="T18" fmla="*/ 2147483647 w 78"/>
                <a:gd name="T19" fmla="*/ 2147483647 h 52"/>
                <a:gd name="T20" fmla="*/ 2147483647 w 78"/>
                <a:gd name="T21" fmla="*/ 2147483647 h 52"/>
                <a:gd name="T22" fmla="*/ 2147483647 w 78"/>
                <a:gd name="T23" fmla="*/ 2147483647 h 52"/>
                <a:gd name="T24" fmla="*/ 2147483647 w 78"/>
                <a:gd name="T25" fmla="*/ 2147483647 h 52"/>
                <a:gd name="T26" fmla="*/ 2147483647 w 78"/>
                <a:gd name="T27" fmla="*/ 2147483647 h 52"/>
                <a:gd name="T28" fmla="*/ 2147483647 w 78"/>
                <a:gd name="T29" fmla="*/ 2147483647 h 52"/>
                <a:gd name="T30" fmla="*/ 2147483647 w 78"/>
                <a:gd name="T31" fmla="*/ 2147483647 h 52"/>
                <a:gd name="T32" fmla="*/ 2147483647 w 78"/>
                <a:gd name="T33" fmla="*/ 2147483647 h 52"/>
                <a:gd name="T34" fmla="*/ 2147483647 w 78"/>
                <a:gd name="T35" fmla="*/ 2147483647 h 52"/>
                <a:gd name="T36" fmla="*/ 2147483647 w 78"/>
                <a:gd name="T37" fmla="*/ 2147483647 h 52"/>
                <a:gd name="T38" fmla="*/ 2147483647 w 78"/>
                <a:gd name="T39" fmla="*/ 2147483647 h 52"/>
                <a:gd name="T40" fmla="*/ 2147483647 w 78"/>
                <a:gd name="T41" fmla="*/ 2147483647 h 52"/>
                <a:gd name="T42" fmla="*/ 2147483647 w 78"/>
                <a:gd name="T43" fmla="*/ 2147483647 h 52"/>
                <a:gd name="T44" fmla="*/ 2147483647 w 78"/>
                <a:gd name="T45" fmla="*/ 2147483647 h 52"/>
                <a:gd name="T46" fmla="*/ 2147483647 w 78"/>
                <a:gd name="T47" fmla="*/ 2147483647 h 52"/>
                <a:gd name="T48" fmla="*/ 2147483647 w 78"/>
                <a:gd name="T49" fmla="*/ 2147483647 h 52"/>
                <a:gd name="T50" fmla="*/ 2147483647 w 78"/>
                <a:gd name="T51" fmla="*/ 2147483647 h 52"/>
                <a:gd name="T52" fmla="*/ 2147483647 w 78"/>
                <a:gd name="T53" fmla="*/ 2147483647 h 52"/>
                <a:gd name="T54" fmla="*/ 2147483647 w 78"/>
                <a:gd name="T55" fmla="*/ 2147483647 h 52"/>
                <a:gd name="T56" fmla="*/ 2147483647 w 78"/>
                <a:gd name="T57" fmla="*/ 2147483647 h 52"/>
                <a:gd name="T58" fmla="*/ 2147483647 w 78"/>
                <a:gd name="T59" fmla="*/ 2147483647 h 52"/>
                <a:gd name="T60" fmla="*/ 2147483647 w 78"/>
                <a:gd name="T61" fmla="*/ 2147483647 h 52"/>
                <a:gd name="T62" fmla="*/ 2147483647 w 78"/>
                <a:gd name="T63" fmla="*/ 2147483647 h 52"/>
                <a:gd name="T64" fmla="*/ 2147483647 w 78"/>
                <a:gd name="T65" fmla="*/ 2147483647 h 52"/>
                <a:gd name="T66" fmla="*/ 2147483647 w 78"/>
                <a:gd name="T67" fmla="*/ 2147483647 h 52"/>
                <a:gd name="T68" fmla="*/ 2147483647 w 78"/>
                <a:gd name="T69" fmla="*/ 2147483647 h 52"/>
                <a:gd name="T70" fmla="*/ 2147483647 w 78"/>
                <a:gd name="T71" fmla="*/ 2147483647 h 52"/>
                <a:gd name="T72" fmla="*/ 2147483647 w 78"/>
                <a:gd name="T73" fmla="*/ 2147483647 h 52"/>
                <a:gd name="T74" fmla="*/ 2147483647 w 78"/>
                <a:gd name="T75" fmla="*/ 2147483647 h 52"/>
                <a:gd name="T76" fmla="*/ 2147483647 w 78"/>
                <a:gd name="T77" fmla="*/ 2147483647 h 52"/>
                <a:gd name="T78" fmla="*/ 2147483647 w 78"/>
                <a:gd name="T79" fmla="*/ 2147483647 h 52"/>
                <a:gd name="T80" fmla="*/ 2147483647 w 78"/>
                <a:gd name="T81" fmla="*/ 2147483647 h 52"/>
                <a:gd name="T82" fmla="*/ 2147483647 w 78"/>
                <a:gd name="T83" fmla="*/ 2147483647 h 52"/>
                <a:gd name="T84" fmla="*/ 2147483647 w 78"/>
                <a:gd name="T85" fmla="*/ 2147483647 h 52"/>
                <a:gd name="T86" fmla="*/ 2147483647 w 78"/>
                <a:gd name="T87" fmla="*/ 2147483647 h 52"/>
                <a:gd name="T88" fmla="*/ 2147483647 w 78"/>
                <a:gd name="T89" fmla="*/ 2147483647 h 52"/>
                <a:gd name="T90" fmla="*/ 2147483647 w 78"/>
                <a:gd name="T91" fmla="*/ 2147483647 h 52"/>
                <a:gd name="T92" fmla="*/ 2147483647 w 78"/>
                <a:gd name="T93" fmla="*/ 2147483647 h 52"/>
                <a:gd name="T94" fmla="*/ 2147483647 w 78"/>
                <a:gd name="T95" fmla="*/ 2147483647 h 52"/>
                <a:gd name="T96" fmla="*/ 2147483647 w 78"/>
                <a:gd name="T97" fmla="*/ 2147483647 h 52"/>
                <a:gd name="T98" fmla="*/ 2147483647 w 78"/>
                <a:gd name="T99" fmla="*/ 2147483647 h 52"/>
                <a:gd name="T100" fmla="*/ 2147483647 w 78"/>
                <a:gd name="T101" fmla="*/ 2147483647 h 52"/>
                <a:gd name="T102" fmla="*/ 2147483647 w 78"/>
                <a:gd name="T103" fmla="*/ 2147483647 h 52"/>
                <a:gd name="T104" fmla="*/ 2147483647 w 78"/>
                <a:gd name="T105" fmla="*/ 2147483647 h 52"/>
                <a:gd name="T106" fmla="*/ 2147483647 w 78"/>
                <a:gd name="T107" fmla="*/ 2147483647 h 52"/>
                <a:gd name="T108" fmla="*/ 2147483647 w 78"/>
                <a:gd name="T109" fmla="*/ 2147483647 h 52"/>
                <a:gd name="T110" fmla="*/ 2147483647 w 78"/>
                <a:gd name="T111" fmla="*/ 2147483647 h 52"/>
                <a:gd name="T112" fmla="*/ 2147483647 w 78"/>
                <a:gd name="T113" fmla="*/ 2147483647 h 52"/>
                <a:gd name="T114" fmla="*/ 2147483647 w 78"/>
                <a:gd name="T115" fmla="*/ 2147483647 h 52"/>
                <a:gd name="T116" fmla="*/ 2147483647 w 78"/>
                <a:gd name="T117" fmla="*/ 2147483647 h 52"/>
                <a:gd name="T118" fmla="*/ 2147483647 w 78"/>
                <a:gd name="T119" fmla="*/ 2147483647 h 52"/>
                <a:gd name="T120" fmla="*/ 0 w 78"/>
                <a:gd name="T121" fmla="*/ 2147483647 h 52"/>
                <a:gd name="T122" fmla="*/ 0 w 78"/>
                <a:gd name="T123" fmla="*/ 2147483647 h 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8"/>
                <a:gd name="T187" fmla="*/ 0 h 52"/>
                <a:gd name="T188" fmla="*/ 78 w 78"/>
                <a:gd name="T189" fmla="*/ 52 h 5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8" h="52">
                  <a:moveTo>
                    <a:pt x="0" y="41"/>
                  </a:moveTo>
                  <a:lnTo>
                    <a:pt x="4" y="0"/>
                  </a:lnTo>
                  <a:lnTo>
                    <a:pt x="14" y="1"/>
                  </a:lnTo>
                  <a:lnTo>
                    <a:pt x="37" y="2"/>
                  </a:lnTo>
                  <a:lnTo>
                    <a:pt x="60" y="3"/>
                  </a:lnTo>
                  <a:lnTo>
                    <a:pt x="74" y="4"/>
                  </a:lnTo>
                  <a:lnTo>
                    <a:pt x="74" y="7"/>
                  </a:lnTo>
                  <a:lnTo>
                    <a:pt x="74" y="8"/>
                  </a:lnTo>
                  <a:lnTo>
                    <a:pt x="75" y="9"/>
                  </a:lnTo>
                  <a:lnTo>
                    <a:pt x="76" y="10"/>
                  </a:lnTo>
                  <a:lnTo>
                    <a:pt x="77" y="10"/>
                  </a:lnTo>
                  <a:lnTo>
                    <a:pt x="77" y="11"/>
                  </a:lnTo>
                  <a:lnTo>
                    <a:pt x="77" y="12"/>
                  </a:lnTo>
                  <a:lnTo>
                    <a:pt x="78" y="34"/>
                  </a:lnTo>
                  <a:lnTo>
                    <a:pt x="77" y="34"/>
                  </a:lnTo>
                  <a:lnTo>
                    <a:pt x="76" y="34"/>
                  </a:lnTo>
                  <a:lnTo>
                    <a:pt x="76" y="35"/>
                  </a:lnTo>
                  <a:lnTo>
                    <a:pt x="76" y="36"/>
                  </a:lnTo>
                  <a:lnTo>
                    <a:pt x="75" y="37"/>
                  </a:lnTo>
                  <a:lnTo>
                    <a:pt x="75" y="38"/>
                  </a:lnTo>
                  <a:lnTo>
                    <a:pt x="77" y="39"/>
                  </a:lnTo>
                  <a:lnTo>
                    <a:pt x="77" y="40"/>
                  </a:lnTo>
                  <a:lnTo>
                    <a:pt x="77" y="41"/>
                  </a:lnTo>
                  <a:lnTo>
                    <a:pt x="77" y="42"/>
                  </a:lnTo>
                  <a:lnTo>
                    <a:pt x="77" y="44"/>
                  </a:lnTo>
                  <a:lnTo>
                    <a:pt x="77" y="45"/>
                  </a:lnTo>
                  <a:lnTo>
                    <a:pt x="78" y="46"/>
                  </a:lnTo>
                  <a:lnTo>
                    <a:pt x="78" y="47"/>
                  </a:lnTo>
                  <a:lnTo>
                    <a:pt x="77" y="49"/>
                  </a:lnTo>
                  <a:lnTo>
                    <a:pt x="77" y="51"/>
                  </a:lnTo>
                  <a:lnTo>
                    <a:pt x="77" y="52"/>
                  </a:lnTo>
                  <a:lnTo>
                    <a:pt x="75" y="51"/>
                  </a:lnTo>
                  <a:lnTo>
                    <a:pt x="74" y="50"/>
                  </a:lnTo>
                  <a:lnTo>
                    <a:pt x="73" y="50"/>
                  </a:lnTo>
                  <a:lnTo>
                    <a:pt x="72" y="50"/>
                  </a:lnTo>
                  <a:lnTo>
                    <a:pt x="71" y="49"/>
                  </a:lnTo>
                  <a:lnTo>
                    <a:pt x="70" y="49"/>
                  </a:lnTo>
                  <a:lnTo>
                    <a:pt x="69" y="48"/>
                  </a:lnTo>
                  <a:lnTo>
                    <a:pt x="68" y="47"/>
                  </a:lnTo>
                  <a:lnTo>
                    <a:pt x="66" y="47"/>
                  </a:lnTo>
                  <a:lnTo>
                    <a:pt x="64" y="47"/>
                  </a:lnTo>
                  <a:lnTo>
                    <a:pt x="63" y="47"/>
                  </a:lnTo>
                  <a:lnTo>
                    <a:pt x="61" y="46"/>
                  </a:lnTo>
                  <a:lnTo>
                    <a:pt x="60" y="45"/>
                  </a:lnTo>
                  <a:lnTo>
                    <a:pt x="59" y="45"/>
                  </a:lnTo>
                  <a:lnTo>
                    <a:pt x="58" y="45"/>
                  </a:lnTo>
                  <a:lnTo>
                    <a:pt x="56" y="45"/>
                  </a:lnTo>
                  <a:lnTo>
                    <a:pt x="55" y="45"/>
                  </a:lnTo>
                  <a:lnTo>
                    <a:pt x="55" y="44"/>
                  </a:lnTo>
                  <a:lnTo>
                    <a:pt x="54" y="44"/>
                  </a:lnTo>
                  <a:lnTo>
                    <a:pt x="54" y="43"/>
                  </a:lnTo>
                  <a:lnTo>
                    <a:pt x="53" y="42"/>
                  </a:lnTo>
                  <a:lnTo>
                    <a:pt x="27" y="41"/>
                  </a:lnTo>
                  <a:lnTo>
                    <a:pt x="9" y="41"/>
                  </a:lnTo>
                  <a:lnTo>
                    <a:pt x="2" y="41"/>
                  </a:lnTo>
                  <a:lnTo>
                    <a:pt x="0" y="41"/>
                  </a:lnTo>
                </a:path>
              </a:pathLst>
            </a:custGeom>
            <a:solidFill>
              <a:srgbClr val="FFFFFF"/>
            </a:solidFill>
            <a:ln w="0">
              <a:solidFill>
                <a:srgbClr val="25221E"/>
              </a:solidFill>
              <a:round/>
              <a:headEnd/>
              <a:tailEnd/>
            </a:ln>
          </p:spPr>
          <p:txBody>
            <a:bodyPr/>
            <a:lstStyle/>
            <a:p>
              <a:endParaRPr lang="en-US"/>
            </a:p>
          </p:txBody>
        </p:sp>
        <p:sp>
          <p:nvSpPr>
            <p:cNvPr id="39" name="Freeform 36"/>
            <p:cNvSpPr>
              <a:spLocks noChangeAspect="1"/>
            </p:cNvSpPr>
            <p:nvPr/>
          </p:nvSpPr>
          <p:spPr bwMode="auto">
            <a:xfrm>
              <a:off x="3921024" y="3083709"/>
              <a:ext cx="680933" cy="338223"/>
            </a:xfrm>
            <a:custGeom>
              <a:avLst/>
              <a:gdLst>
                <a:gd name="T0" fmla="*/ 2147483647 w 90"/>
                <a:gd name="T1" fmla="*/ 0 h 43"/>
                <a:gd name="T2" fmla="*/ 2147483647 w 90"/>
                <a:gd name="T3" fmla="*/ 0 h 43"/>
                <a:gd name="T4" fmla="*/ 2147483647 w 90"/>
                <a:gd name="T5" fmla="*/ 2147483647 h 43"/>
                <a:gd name="T6" fmla="*/ 2147483647 w 90"/>
                <a:gd name="T7" fmla="*/ 2147483647 h 43"/>
                <a:gd name="T8" fmla="*/ 2147483647 w 90"/>
                <a:gd name="T9" fmla="*/ 2147483647 h 43"/>
                <a:gd name="T10" fmla="*/ 2147483647 w 90"/>
                <a:gd name="T11" fmla="*/ 2147483647 h 43"/>
                <a:gd name="T12" fmla="*/ 2147483647 w 90"/>
                <a:gd name="T13" fmla="*/ 2147483647 h 43"/>
                <a:gd name="T14" fmla="*/ 2147483647 w 90"/>
                <a:gd name="T15" fmla="*/ 2147483647 h 43"/>
                <a:gd name="T16" fmla="*/ 2147483647 w 90"/>
                <a:gd name="T17" fmla="*/ 2147483647 h 43"/>
                <a:gd name="T18" fmla="*/ 2147483647 w 90"/>
                <a:gd name="T19" fmla="*/ 2147483647 h 43"/>
                <a:gd name="T20" fmla="*/ 2147483647 w 90"/>
                <a:gd name="T21" fmla="*/ 2147483647 h 43"/>
                <a:gd name="T22" fmla="*/ 2147483647 w 90"/>
                <a:gd name="T23" fmla="*/ 2147483647 h 43"/>
                <a:gd name="T24" fmla="*/ 2147483647 w 90"/>
                <a:gd name="T25" fmla="*/ 2147483647 h 43"/>
                <a:gd name="T26" fmla="*/ 2147483647 w 90"/>
                <a:gd name="T27" fmla="*/ 2147483647 h 43"/>
                <a:gd name="T28" fmla="*/ 2147483647 w 90"/>
                <a:gd name="T29" fmla="*/ 2147483647 h 43"/>
                <a:gd name="T30" fmla="*/ 2147483647 w 90"/>
                <a:gd name="T31" fmla="*/ 2147483647 h 43"/>
                <a:gd name="T32" fmla="*/ 2147483647 w 90"/>
                <a:gd name="T33" fmla="*/ 2147483647 h 43"/>
                <a:gd name="T34" fmla="*/ 2147483647 w 90"/>
                <a:gd name="T35" fmla="*/ 2147483647 h 43"/>
                <a:gd name="T36" fmla="*/ 2147483647 w 90"/>
                <a:gd name="T37" fmla="*/ 2147483647 h 43"/>
                <a:gd name="T38" fmla="*/ 2147483647 w 90"/>
                <a:gd name="T39" fmla="*/ 2147483647 h 43"/>
                <a:gd name="T40" fmla="*/ 2147483647 w 90"/>
                <a:gd name="T41" fmla="*/ 2147483647 h 43"/>
                <a:gd name="T42" fmla="*/ 2147483647 w 90"/>
                <a:gd name="T43" fmla="*/ 2147483647 h 43"/>
                <a:gd name="T44" fmla="*/ 2147483647 w 90"/>
                <a:gd name="T45" fmla="*/ 2147483647 h 43"/>
                <a:gd name="T46" fmla="*/ 2147483647 w 90"/>
                <a:gd name="T47" fmla="*/ 2147483647 h 43"/>
                <a:gd name="T48" fmla="*/ 2147483647 w 90"/>
                <a:gd name="T49" fmla="*/ 2147483647 h 43"/>
                <a:gd name="T50" fmla="*/ 2147483647 w 90"/>
                <a:gd name="T51" fmla="*/ 2147483647 h 43"/>
                <a:gd name="T52" fmla="*/ 2147483647 w 90"/>
                <a:gd name="T53" fmla="*/ 2147483647 h 43"/>
                <a:gd name="T54" fmla="*/ 2147483647 w 90"/>
                <a:gd name="T55" fmla="*/ 2147483647 h 43"/>
                <a:gd name="T56" fmla="*/ 2147483647 w 90"/>
                <a:gd name="T57" fmla="*/ 2147483647 h 43"/>
                <a:gd name="T58" fmla="*/ 2147483647 w 90"/>
                <a:gd name="T59" fmla="*/ 2147483647 h 43"/>
                <a:gd name="T60" fmla="*/ 2147483647 w 90"/>
                <a:gd name="T61" fmla="*/ 2147483647 h 43"/>
                <a:gd name="T62" fmla="*/ 2147483647 w 90"/>
                <a:gd name="T63" fmla="*/ 2147483647 h 43"/>
                <a:gd name="T64" fmla="*/ 2147483647 w 90"/>
                <a:gd name="T65" fmla="*/ 2147483647 h 43"/>
                <a:gd name="T66" fmla="*/ 2147483647 w 90"/>
                <a:gd name="T67" fmla="*/ 2147483647 h 43"/>
                <a:gd name="T68" fmla="*/ 0 w 90"/>
                <a:gd name="T69" fmla="*/ 2147483647 h 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
                <a:gd name="T106" fmla="*/ 0 h 43"/>
                <a:gd name="T107" fmla="*/ 90 w 90"/>
                <a:gd name="T108" fmla="*/ 43 h 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 h="43">
                  <a:moveTo>
                    <a:pt x="0" y="27"/>
                  </a:moveTo>
                  <a:lnTo>
                    <a:pt x="2" y="0"/>
                  </a:lnTo>
                  <a:lnTo>
                    <a:pt x="13" y="0"/>
                  </a:lnTo>
                  <a:lnTo>
                    <a:pt x="24" y="0"/>
                  </a:lnTo>
                  <a:lnTo>
                    <a:pt x="43" y="1"/>
                  </a:lnTo>
                  <a:lnTo>
                    <a:pt x="53" y="1"/>
                  </a:lnTo>
                  <a:lnTo>
                    <a:pt x="54" y="1"/>
                  </a:lnTo>
                  <a:lnTo>
                    <a:pt x="55" y="1"/>
                  </a:lnTo>
                  <a:lnTo>
                    <a:pt x="56" y="3"/>
                  </a:lnTo>
                  <a:lnTo>
                    <a:pt x="57" y="4"/>
                  </a:lnTo>
                  <a:lnTo>
                    <a:pt x="58" y="4"/>
                  </a:lnTo>
                  <a:lnTo>
                    <a:pt x="59" y="4"/>
                  </a:lnTo>
                  <a:lnTo>
                    <a:pt x="61" y="4"/>
                  </a:lnTo>
                  <a:lnTo>
                    <a:pt x="62" y="4"/>
                  </a:lnTo>
                  <a:lnTo>
                    <a:pt x="62" y="5"/>
                  </a:lnTo>
                  <a:lnTo>
                    <a:pt x="64" y="6"/>
                  </a:lnTo>
                  <a:lnTo>
                    <a:pt x="66" y="6"/>
                  </a:lnTo>
                  <a:lnTo>
                    <a:pt x="68" y="6"/>
                  </a:lnTo>
                  <a:lnTo>
                    <a:pt x="69" y="6"/>
                  </a:lnTo>
                  <a:lnTo>
                    <a:pt x="70" y="6"/>
                  </a:lnTo>
                  <a:lnTo>
                    <a:pt x="71" y="7"/>
                  </a:lnTo>
                  <a:lnTo>
                    <a:pt x="72" y="8"/>
                  </a:lnTo>
                  <a:lnTo>
                    <a:pt x="73" y="8"/>
                  </a:lnTo>
                  <a:lnTo>
                    <a:pt x="74" y="9"/>
                  </a:lnTo>
                  <a:lnTo>
                    <a:pt x="76" y="9"/>
                  </a:lnTo>
                  <a:lnTo>
                    <a:pt x="77" y="10"/>
                  </a:lnTo>
                  <a:lnTo>
                    <a:pt x="78" y="10"/>
                  </a:lnTo>
                  <a:lnTo>
                    <a:pt x="79" y="11"/>
                  </a:lnTo>
                  <a:lnTo>
                    <a:pt x="80" y="11"/>
                  </a:lnTo>
                  <a:lnTo>
                    <a:pt x="80" y="12"/>
                  </a:lnTo>
                  <a:lnTo>
                    <a:pt x="81" y="14"/>
                  </a:lnTo>
                  <a:lnTo>
                    <a:pt x="81" y="15"/>
                  </a:lnTo>
                  <a:lnTo>
                    <a:pt x="82" y="17"/>
                  </a:lnTo>
                  <a:lnTo>
                    <a:pt x="84" y="20"/>
                  </a:lnTo>
                  <a:lnTo>
                    <a:pt x="85" y="22"/>
                  </a:lnTo>
                  <a:lnTo>
                    <a:pt x="85" y="23"/>
                  </a:lnTo>
                  <a:lnTo>
                    <a:pt x="85" y="25"/>
                  </a:lnTo>
                  <a:lnTo>
                    <a:pt x="86" y="27"/>
                  </a:lnTo>
                  <a:lnTo>
                    <a:pt x="87" y="27"/>
                  </a:lnTo>
                  <a:lnTo>
                    <a:pt x="87" y="28"/>
                  </a:lnTo>
                  <a:lnTo>
                    <a:pt x="87" y="29"/>
                  </a:lnTo>
                  <a:lnTo>
                    <a:pt x="86" y="30"/>
                  </a:lnTo>
                  <a:lnTo>
                    <a:pt x="87" y="30"/>
                  </a:lnTo>
                  <a:lnTo>
                    <a:pt x="87" y="32"/>
                  </a:lnTo>
                  <a:lnTo>
                    <a:pt x="88" y="33"/>
                  </a:lnTo>
                  <a:lnTo>
                    <a:pt x="88" y="34"/>
                  </a:lnTo>
                  <a:lnTo>
                    <a:pt x="89" y="35"/>
                  </a:lnTo>
                  <a:lnTo>
                    <a:pt x="89" y="37"/>
                  </a:lnTo>
                  <a:lnTo>
                    <a:pt x="89" y="38"/>
                  </a:lnTo>
                  <a:lnTo>
                    <a:pt x="89" y="40"/>
                  </a:lnTo>
                  <a:lnTo>
                    <a:pt x="90" y="42"/>
                  </a:lnTo>
                  <a:lnTo>
                    <a:pt x="90" y="43"/>
                  </a:lnTo>
                  <a:lnTo>
                    <a:pt x="81" y="43"/>
                  </a:lnTo>
                  <a:lnTo>
                    <a:pt x="63" y="43"/>
                  </a:lnTo>
                  <a:lnTo>
                    <a:pt x="39" y="43"/>
                  </a:lnTo>
                  <a:lnTo>
                    <a:pt x="22" y="42"/>
                  </a:lnTo>
                  <a:lnTo>
                    <a:pt x="20" y="42"/>
                  </a:lnTo>
                  <a:lnTo>
                    <a:pt x="20" y="28"/>
                  </a:lnTo>
                  <a:lnTo>
                    <a:pt x="2" y="27"/>
                  </a:lnTo>
                  <a:lnTo>
                    <a:pt x="0" y="27"/>
                  </a:lnTo>
                </a:path>
              </a:pathLst>
            </a:custGeom>
            <a:solidFill>
              <a:schemeClr val="bg1"/>
            </a:solidFill>
            <a:ln w="0">
              <a:solidFill>
                <a:srgbClr val="25221E"/>
              </a:solidFill>
              <a:round/>
              <a:headEnd/>
              <a:tailEnd/>
            </a:ln>
          </p:spPr>
          <p:txBody>
            <a:bodyPr/>
            <a:lstStyle/>
            <a:p>
              <a:endParaRPr lang="en-US"/>
            </a:p>
          </p:txBody>
        </p:sp>
        <p:sp>
          <p:nvSpPr>
            <p:cNvPr id="40" name="Freeform 37"/>
            <p:cNvSpPr>
              <a:spLocks noChangeAspect="1"/>
            </p:cNvSpPr>
            <p:nvPr/>
          </p:nvSpPr>
          <p:spPr bwMode="auto">
            <a:xfrm>
              <a:off x="3958243" y="3736434"/>
              <a:ext cx="735069" cy="385661"/>
            </a:xfrm>
            <a:custGeom>
              <a:avLst/>
              <a:gdLst>
                <a:gd name="T0" fmla="*/ 2147483647 w 97"/>
                <a:gd name="T1" fmla="*/ 2147483647 h 49"/>
                <a:gd name="T2" fmla="*/ 2147483647 w 97"/>
                <a:gd name="T3" fmla="*/ 2147483647 h 49"/>
                <a:gd name="T4" fmla="*/ 2147483647 w 97"/>
                <a:gd name="T5" fmla="*/ 2147483647 h 49"/>
                <a:gd name="T6" fmla="*/ 2147483647 w 97"/>
                <a:gd name="T7" fmla="*/ 2147483647 h 49"/>
                <a:gd name="T8" fmla="*/ 2147483647 w 97"/>
                <a:gd name="T9" fmla="*/ 2147483647 h 49"/>
                <a:gd name="T10" fmla="*/ 2147483647 w 97"/>
                <a:gd name="T11" fmla="*/ 2147483647 h 49"/>
                <a:gd name="T12" fmla="*/ 2147483647 w 97"/>
                <a:gd name="T13" fmla="*/ 2147483647 h 49"/>
                <a:gd name="T14" fmla="*/ 2147483647 w 97"/>
                <a:gd name="T15" fmla="*/ 2147483647 h 49"/>
                <a:gd name="T16" fmla="*/ 2147483647 w 97"/>
                <a:gd name="T17" fmla="*/ 2147483647 h 49"/>
                <a:gd name="T18" fmla="*/ 2147483647 w 97"/>
                <a:gd name="T19" fmla="*/ 2147483647 h 49"/>
                <a:gd name="T20" fmla="*/ 2147483647 w 97"/>
                <a:gd name="T21" fmla="*/ 2147483647 h 49"/>
                <a:gd name="T22" fmla="*/ 2147483647 w 97"/>
                <a:gd name="T23" fmla="*/ 2147483647 h 49"/>
                <a:gd name="T24" fmla="*/ 2147483647 w 97"/>
                <a:gd name="T25" fmla="*/ 2147483647 h 49"/>
                <a:gd name="T26" fmla="*/ 2147483647 w 97"/>
                <a:gd name="T27" fmla="*/ 2147483647 h 49"/>
                <a:gd name="T28" fmla="*/ 2147483647 w 97"/>
                <a:gd name="T29" fmla="*/ 2147483647 h 49"/>
                <a:gd name="T30" fmla="*/ 2147483647 w 97"/>
                <a:gd name="T31" fmla="*/ 2147483647 h 49"/>
                <a:gd name="T32" fmla="*/ 2147483647 w 97"/>
                <a:gd name="T33" fmla="*/ 2147483647 h 49"/>
                <a:gd name="T34" fmla="*/ 2147483647 w 97"/>
                <a:gd name="T35" fmla="*/ 2147483647 h 49"/>
                <a:gd name="T36" fmla="*/ 2147483647 w 97"/>
                <a:gd name="T37" fmla="*/ 2147483647 h 49"/>
                <a:gd name="T38" fmla="*/ 2147483647 w 97"/>
                <a:gd name="T39" fmla="*/ 2147483647 h 49"/>
                <a:gd name="T40" fmla="*/ 2147483647 w 97"/>
                <a:gd name="T41" fmla="*/ 2147483647 h 49"/>
                <a:gd name="T42" fmla="*/ 2147483647 w 97"/>
                <a:gd name="T43" fmla="*/ 2147483647 h 49"/>
                <a:gd name="T44" fmla="*/ 2147483647 w 97"/>
                <a:gd name="T45" fmla="*/ 2147483647 h 49"/>
                <a:gd name="T46" fmla="*/ 2147483647 w 97"/>
                <a:gd name="T47" fmla="*/ 2147483647 h 49"/>
                <a:gd name="T48" fmla="*/ 2147483647 w 97"/>
                <a:gd name="T49" fmla="*/ 2147483647 h 49"/>
                <a:gd name="T50" fmla="*/ 2147483647 w 97"/>
                <a:gd name="T51" fmla="*/ 2147483647 h 49"/>
                <a:gd name="T52" fmla="*/ 2147483647 w 97"/>
                <a:gd name="T53" fmla="*/ 2147483647 h 49"/>
                <a:gd name="T54" fmla="*/ 2147483647 w 97"/>
                <a:gd name="T55" fmla="*/ 2147483647 h 49"/>
                <a:gd name="T56" fmla="*/ 2147483647 w 97"/>
                <a:gd name="T57" fmla="*/ 2147483647 h 49"/>
                <a:gd name="T58" fmla="*/ 2147483647 w 97"/>
                <a:gd name="T59" fmla="*/ 2147483647 h 49"/>
                <a:gd name="T60" fmla="*/ 2147483647 w 97"/>
                <a:gd name="T61" fmla="*/ 2147483647 h 49"/>
                <a:gd name="T62" fmla="*/ 2147483647 w 97"/>
                <a:gd name="T63" fmla="*/ 2147483647 h 49"/>
                <a:gd name="T64" fmla="*/ 2147483647 w 97"/>
                <a:gd name="T65" fmla="*/ 2147483647 h 49"/>
                <a:gd name="T66" fmla="*/ 2147483647 w 97"/>
                <a:gd name="T67" fmla="*/ 2147483647 h 49"/>
                <a:gd name="T68" fmla="*/ 2147483647 w 97"/>
                <a:gd name="T69" fmla="*/ 2147483647 h 49"/>
                <a:gd name="T70" fmla="*/ 2147483647 w 97"/>
                <a:gd name="T71" fmla="*/ 2147483647 h 49"/>
                <a:gd name="T72" fmla="*/ 2147483647 w 97"/>
                <a:gd name="T73" fmla="*/ 2147483647 h 49"/>
                <a:gd name="T74" fmla="*/ 2147483647 w 97"/>
                <a:gd name="T75" fmla="*/ 2147483647 h 49"/>
                <a:gd name="T76" fmla="*/ 2147483647 w 97"/>
                <a:gd name="T77" fmla="*/ 2147483647 h 49"/>
                <a:gd name="T78" fmla="*/ 2147483647 w 97"/>
                <a:gd name="T79" fmla="*/ 2147483647 h 49"/>
                <a:gd name="T80" fmla="*/ 2147483647 w 97"/>
                <a:gd name="T81" fmla="*/ 2147483647 h 49"/>
                <a:gd name="T82" fmla="*/ 2147483647 w 97"/>
                <a:gd name="T83" fmla="*/ 2147483647 h 49"/>
                <a:gd name="T84" fmla="*/ 2147483647 w 97"/>
                <a:gd name="T85" fmla="*/ 2147483647 h 49"/>
                <a:gd name="T86" fmla="*/ 2147483647 w 97"/>
                <a:gd name="T87" fmla="*/ 2147483647 h 49"/>
                <a:gd name="T88" fmla="*/ 2147483647 w 97"/>
                <a:gd name="T89" fmla="*/ 2147483647 h 49"/>
                <a:gd name="T90" fmla="*/ 2147483647 w 97"/>
                <a:gd name="T91" fmla="*/ 2147483647 h 49"/>
                <a:gd name="T92" fmla="*/ 2147483647 w 97"/>
                <a:gd name="T93" fmla="*/ 2147483647 h 49"/>
                <a:gd name="T94" fmla="*/ 2147483647 w 97"/>
                <a:gd name="T95" fmla="*/ 2147483647 h 49"/>
                <a:gd name="T96" fmla="*/ 2147483647 w 97"/>
                <a:gd name="T97" fmla="*/ 2147483647 h 49"/>
                <a:gd name="T98" fmla="*/ 2147483647 w 97"/>
                <a:gd name="T99" fmla="*/ 2147483647 h 49"/>
                <a:gd name="T100" fmla="*/ 2147483647 w 97"/>
                <a:gd name="T101" fmla="*/ 2147483647 h 49"/>
                <a:gd name="T102" fmla="*/ 2147483647 w 97"/>
                <a:gd name="T103" fmla="*/ 2147483647 h 49"/>
                <a:gd name="T104" fmla="*/ 2147483647 w 97"/>
                <a:gd name="T105" fmla="*/ 2147483647 h 49"/>
                <a:gd name="T106" fmla="*/ 2147483647 w 97"/>
                <a:gd name="T107" fmla="*/ 2147483647 h 49"/>
                <a:gd name="T108" fmla="*/ 2147483647 w 97"/>
                <a:gd name="T109" fmla="*/ 0 h 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7"/>
                <a:gd name="T166" fmla="*/ 0 h 49"/>
                <a:gd name="T167" fmla="*/ 97 w 97"/>
                <a:gd name="T168" fmla="*/ 49 h 4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7" h="49">
                  <a:moveTo>
                    <a:pt x="1" y="0"/>
                  </a:moveTo>
                  <a:lnTo>
                    <a:pt x="29" y="1"/>
                  </a:lnTo>
                  <a:lnTo>
                    <a:pt x="59" y="2"/>
                  </a:lnTo>
                  <a:lnTo>
                    <a:pt x="90" y="2"/>
                  </a:lnTo>
                  <a:lnTo>
                    <a:pt x="92" y="2"/>
                  </a:lnTo>
                  <a:lnTo>
                    <a:pt x="93" y="7"/>
                  </a:lnTo>
                  <a:lnTo>
                    <a:pt x="96" y="17"/>
                  </a:lnTo>
                  <a:lnTo>
                    <a:pt x="97" y="49"/>
                  </a:lnTo>
                  <a:lnTo>
                    <a:pt x="96" y="49"/>
                  </a:lnTo>
                  <a:lnTo>
                    <a:pt x="95" y="49"/>
                  </a:lnTo>
                  <a:lnTo>
                    <a:pt x="94" y="48"/>
                  </a:lnTo>
                  <a:lnTo>
                    <a:pt x="93" y="48"/>
                  </a:lnTo>
                  <a:lnTo>
                    <a:pt x="91" y="47"/>
                  </a:lnTo>
                  <a:lnTo>
                    <a:pt x="89" y="47"/>
                  </a:lnTo>
                  <a:lnTo>
                    <a:pt x="88" y="46"/>
                  </a:lnTo>
                  <a:lnTo>
                    <a:pt x="87" y="46"/>
                  </a:lnTo>
                  <a:lnTo>
                    <a:pt x="85" y="45"/>
                  </a:lnTo>
                  <a:lnTo>
                    <a:pt x="84" y="46"/>
                  </a:lnTo>
                  <a:lnTo>
                    <a:pt x="83" y="45"/>
                  </a:lnTo>
                  <a:lnTo>
                    <a:pt x="82" y="45"/>
                  </a:lnTo>
                  <a:lnTo>
                    <a:pt x="81" y="45"/>
                  </a:lnTo>
                  <a:lnTo>
                    <a:pt x="79" y="46"/>
                  </a:lnTo>
                  <a:lnTo>
                    <a:pt x="78" y="47"/>
                  </a:lnTo>
                  <a:lnTo>
                    <a:pt x="77" y="47"/>
                  </a:lnTo>
                  <a:lnTo>
                    <a:pt x="77" y="48"/>
                  </a:lnTo>
                  <a:lnTo>
                    <a:pt x="76" y="49"/>
                  </a:lnTo>
                  <a:lnTo>
                    <a:pt x="75" y="49"/>
                  </a:lnTo>
                  <a:lnTo>
                    <a:pt x="74" y="49"/>
                  </a:lnTo>
                  <a:lnTo>
                    <a:pt x="73" y="49"/>
                  </a:lnTo>
                  <a:lnTo>
                    <a:pt x="72" y="48"/>
                  </a:lnTo>
                  <a:lnTo>
                    <a:pt x="71" y="47"/>
                  </a:lnTo>
                  <a:lnTo>
                    <a:pt x="71" y="46"/>
                  </a:lnTo>
                  <a:lnTo>
                    <a:pt x="69" y="45"/>
                  </a:lnTo>
                  <a:lnTo>
                    <a:pt x="69" y="46"/>
                  </a:lnTo>
                  <a:lnTo>
                    <a:pt x="68" y="46"/>
                  </a:lnTo>
                  <a:lnTo>
                    <a:pt x="67" y="47"/>
                  </a:lnTo>
                  <a:lnTo>
                    <a:pt x="66" y="47"/>
                  </a:lnTo>
                  <a:lnTo>
                    <a:pt x="65" y="47"/>
                  </a:lnTo>
                  <a:lnTo>
                    <a:pt x="64" y="47"/>
                  </a:lnTo>
                  <a:lnTo>
                    <a:pt x="64" y="48"/>
                  </a:lnTo>
                  <a:lnTo>
                    <a:pt x="64" y="49"/>
                  </a:lnTo>
                  <a:lnTo>
                    <a:pt x="63" y="49"/>
                  </a:lnTo>
                  <a:lnTo>
                    <a:pt x="62" y="49"/>
                  </a:lnTo>
                  <a:lnTo>
                    <a:pt x="62" y="48"/>
                  </a:lnTo>
                  <a:lnTo>
                    <a:pt x="61" y="47"/>
                  </a:lnTo>
                  <a:lnTo>
                    <a:pt x="60" y="47"/>
                  </a:lnTo>
                  <a:lnTo>
                    <a:pt x="59" y="47"/>
                  </a:lnTo>
                  <a:lnTo>
                    <a:pt x="58" y="46"/>
                  </a:lnTo>
                  <a:lnTo>
                    <a:pt x="57" y="46"/>
                  </a:lnTo>
                  <a:lnTo>
                    <a:pt x="56" y="46"/>
                  </a:lnTo>
                  <a:lnTo>
                    <a:pt x="55" y="46"/>
                  </a:lnTo>
                  <a:lnTo>
                    <a:pt x="54" y="46"/>
                  </a:lnTo>
                  <a:lnTo>
                    <a:pt x="54" y="45"/>
                  </a:lnTo>
                  <a:lnTo>
                    <a:pt x="53" y="45"/>
                  </a:lnTo>
                  <a:lnTo>
                    <a:pt x="53" y="44"/>
                  </a:lnTo>
                  <a:lnTo>
                    <a:pt x="52" y="45"/>
                  </a:lnTo>
                  <a:lnTo>
                    <a:pt x="51" y="45"/>
                  </a:lnTo>
                  <a:lnTo>
                    <a:pt x="50" y="45"/>
                  </a:lnTo>
                  <a:lnTo>
                    <a:pt x="49" y="45"/>
                  </a:lnTo>
                  <a:lnTo>
                    <a:pt x="48" y="44"/>
                  </a:lnTo>
                  <a:lnTo>
                    <a:pt x="48" y="43"/>
                  </a:lnTo>
                  <a:lnTo>
                    <a:pt x="47" y="43"/>
                  </a:lnTo>
                  <a:lnTo>
                    <a:pt x="46" y="43"/>
                  </a:lnTo>
                  <a:lnTo>
                    <a:pt x="45" y="43"/>
                  </a:lnTo>
                  <a:lnTo>
                    <a:pt x="44" y="43"/>
                  </a:lnTo>
                  <a:lnTo>
                    <a:pt x="43" y="43"/>
                  </a:lnTo>
                  <a:lnTo>
                    <a:pt x="42" y="43"/>
                  </a:lnTo>
                  <a:lnTo>
                    <a:pt x="41" y="43"/>
                  </a:lnTo>
                  <a:lnTo>
                    <a:pt x="41" y="42"/>
                  </a:lnTo>
                  <a:lnTo>
                    <a:pt x="41" y="41"/>
                  </a:lnTo>
                  <a:lnTo>
                    <a:pt x="40" y="41"/>
                  </a:lnTo>
                  <a:lnTo>
                    <a:pt x="40" y="40"/>
                  </a:lnTo>
                  <a:lnTo>
                    <a:pt x="40" y="39"/>
                  </a:lnTo>
                  <a:lnTo>
                    <a:pt x="39" y="39"/>
                  </a:lnTo>
                  <a:lnTo>
                    <a:pt x="38" y="39"/>
                  </a:lnTo>
                  <a:lnTo>
                    <a:pt x="37" y="39"/>
                  </a:lnTo>
                  <a:lnTo>
                    <a:pt x="36" y="39"/>
                  </a:lnTo>
                  <a:lnTo>
                    <a:pt x="36" y="38"/>
                  </a:lnTo>
                  <a:lnTo>
                    <a:pt x="35" y="38"/>
                  </a:lnTo>
                  <a:lnTo>
                    <a:pt x="34" y="37"/>
                  </a:lnTo>
                  <a:lnTo>
                    <a:pt x="34" y="10"/>
                  </a:lnTo>
                  <a:lnTo>
                    <a:pt x="14" y="10"/>
                  </a:lnTo>
                  <a:lnTo>
                    <a:pt x="0" y="9"/>
                  </a:lnTo>
                  <a:lnTo>
                    <a:pt x="1" y="0"/>
                  </a:lnTo>
                </a:path>
              </a:pathLst>
            </a:custGeom>
            <a:solidFill>
              <a:schemeClr val="bg1"/>
            </a:solidFill>
            <a:ln w="0">
              <a:solidFill>
                <a:srgbClr val="25221E"/>
              </a:solidFill>
              <a:round/>
              <a:headEnd/>
              <a:tailEnd/>
            </a:ln>
          </p:spPr>
          <p:txBody>
            <a:bodyPr/>
            <a:lstStyle/>
            <a:p>
              <a:endParaRPr lang="en-US"/>
            </a:p>
          </p:txBody>
        </p:sp>
        <p:sp>
          <p:nvSpPr>
            <p:cNvPr id="41" name="Freeform 38"/>
            <p:cNvSpPr>
              <a:spLocks noChangeAspect="1"/>
            </p:cNvSpPr>
            <p:nvPr/>
          </p:nvSpPr>
          <p:spPr bwMode="auto">
            <a:xfrm>
              <a:off x="4474230" y="4696633"/>
              <a:ext cx="44831" cy="39533"/>
            </a:xfrm>
            <a:custGeom>
              <a:avLst/>
              <a:gdLst>
                <a:gd name="T0" fmla="*/ 2147483647 w 6"/>
                <a:gd name="T1" fmla="*/ 0 h 5"/>
                <a:gd name="T2" fmla="*/ 2147483647 w 6"/>
                <a:gd name="T3" fmla="*/ 2147483647 h 5"/>
                <a:gd name="T4" fmla="*/ 2147483647 w 6"/>
                <a:gd name="T5" fmla="*/ 2147483647 h 5"/>
                <a:gd name="T6" fmla="*/ 2147483647 w 6"/>
                <a:gd name="T7" fmla="*/ 2147483647 h 5"/>
                <a:gd name="T8" fmla="*/ 0 w 6"/>
                <a:gd name="T9" fmla="*/ 2147483647 h 5"/>
                <a:gd name="T10" fmla="*/ 0 w 6"/>
                <a:gd name="T11" fmla="*/ 2147483647 h 5"/>
                <a:gd name="T12" fmla="*/ 2147483647 w 6"/>
                <a:gd name="T13" fmla="*/ 2147483647 h 5"/>
                <a:gd name="T14" fmla="*/ 2147483647 w 6"/>
                <a:gd name="T15" fmla="*/ 2147483647 h 5"/>
                <a:gd name="T16" fmla="*/ 2147483647 w 6"/>
                <a:gd name="T17" fmla="*/ 2147483647 h 5"/>
                <a:gd name="T18" fmla="*/ 2147483647 w 6"/>
                <a:gd name="T19" fmla="*/ 2147483647 h 5"/>
                <a:gd name="T20" fmla="*/ 2147483647 w 6"/>
                <a:gd name="T21" fmla="*/ 2147483647 h 5"/>
                <a:gd name="T22" fmla="*/ 2147483647 w 6"/>
                <a:gd name="T23" fmla="*/ 0 h 5"/>
                <a:gd name="T24" fmla="*/ 2147483647 w 6"/>
                <a:gd name="T25" fmla="*/ 0 h 5"/>
                <a:gd name="T26" fmla="*/ 2147483647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4" y="1"/>
                  </a:lnTo>
                  <a:lnTo>
                    <a:pt x="3" y="2"/>
                  </a:lnTo>
                  <a:lnTo>
                    <a:pt x="1" y="4"/>
                  </a:lnTo>
                  <a:lnTo>
                    <a:pt x="0" y="5"/>
                  </a:lnTo>
                  <a:lnTo>
                    <a:pt x="1" y="5"/>
                  </a:lnTo>
                  <a:lnTo>
                    <a:pt x="2" y="4"/>
                  </a:lnTo>
                  <a:lnTo>
                    <a:pt x="3" y="2"/>
                  </a:lnTo>
                  <a:lnTo>
                    <a:pt x="5" y="1"/>
                  </a:lnTo>
                  <a:lnTo>
                    <a:pt x="6" y="1"/>
                  </a:lnTo>
                  <a:lnTo>
                    <a:pt x="6" y="0"/>
                  </a:lnTo>
                </a:path>
              </a:pathLst>
            </a:custGeom>
            <a:solidFill>
              <a:srgbClr val="FFFFFF"/>
            </a:solidFill>
            <a:ln w="0">
              <a:solidFill>
                <a:srgbClr val="25221E"/>
              </a:solidFill>
              <a:round/>
              <a:headEnd/>
              <a:tailEnd/>
            </a:ln>
          </p:spPr>
          <p:txBody>
            <a:bodyPr/>
            <a:lstStyle/>
            <a:p>
              <a:endParaRPr lang="en-US"/>
            </a:p>
          </p:txBody>
        </p:sp>
        <p:sp>
          <p:nvSpPr>
            <p:cNvPr id="42" name="Freeform 39"/>
            <p:cNvSpPr>
              <a:spLocks noChangeAspect="1"/>
            </p:cNvSpPr>
            <p:nvPr/>
          </p:nvSpPr>
          <p:spPr bwMode="auto">
            <a:xfrm>
              <a:off x="4443778" y="4744072"/>
              <a:ext cx="22838" cy="47439"/>
            </a:xfrm>
            <a:custGeom>
              <a:avLst/>
              <a:gdLst>
                <a:gd name="T0" fmla="*/ 2147483647 w 3"/>
                <a:gd name="T1" fmla="*/ 2147483647 h 6"/>
                <a:gd name="T2" fmla="*/ 2147483647 w 3"/>
                <a:gd name="T3" fmla="*/ 2147483647 h 6"/>
                <a:gd name="T4" fmla="*/ 0 w 3"/>
                <a:gd name="T5" fmla="*/ 2147483647 h 6"/>
                <a:gd name="T6" fmla="*/ 0 w 3"/>
                <a:gd name="T7" fmla="*/ 2147483647 h 6"/>
                <a:gd name="T8" fmla="*/ 0 w 3"/>
                <a:gd name="T9" fmla="*/ 2147483647 h 6"/>
                <a:gd name="T10" fmla="*/ 2147483647 w 3"/>
                <a:gd name="T11" fmla="*/ 2147483647 h 6"/>
                <a:gd name="T12" fmla="*/ 2147483647 w 3"/>
                <a:gd name="T13" fmla="*/ 2147483647 h 6"/>
                <a:gd name="T14" fmla="*/ 2147483647 w 3"/>
                <a:gd name="T15" fmla="*/ 2147483647 h 6"/>
                <a:gd name="T16" fmla="*/ 2147483647 w 3"/>
                <a:gd name="T17" fmla="*/ 2147483647 h 6"/>
                <a:gd name="T18" fmla="*/ 2147483647 w 3"/>
                <a:gd name="T19" fmla="*/ 0 h 6"/>
                <a:gd name="T20" fmla="*/ 2147483647 w 3"/>
                <a:gd name="T21" fmla="*/ 2147483647 h 6"/>
                <a:gd name="T22" fmla="*/ 2147483647 w 3"/>
                <a:gd name="T23" fmla="*/ 2147483647 h 6"/>
                <a:gd name="T24" fmla="*/ 2147483647 w 3"/>
                <a:gd name="T25" fmla="*/ 2147483647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
                <a:gd name="T40" fmla="*/ 0 h 6"/>
                <a:gd name="T41" fmla="*/ 3 w 3"/>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 h="6">
                  <a:moveTo>
                    <a:pt x="3" y="1"/>
                  </a:moveTo>
                  <a:lnTo>
                    <a:pt x="1" y="3"/>
                  </a:lnTo>
                  <a:lnTo>
                    <a:pt x="0" y="5"/>
                  </a:lnTo>
                  <a:lnTo>
                    <a:pt x="0" y="6"/>
                  </a:lnTo>
                  <a:lnTo>
                    <a:pt x="1" y="5"/>
                  </a:lnTo>
                  <a:lnTo>
                    <a:pt x="2" y="3"/>
                  </a:lnTo>
                  <a:lnTo>
                    <a:pt x="3" y="2"/>
                  </a:lnTo>
                  <a:lnTo>
                    <a:pt x="3" y="1"/>
                  </a:lnTo>
                  <a:lnTo>
                    <a:pt x="3" y="0"/>
                  </a:lnTo>
                  <a:lnTo>
                    <a:pt x="3" y="1"/>
                  </a:lnTo>
                </a:path>
              </a:pathLst>
            </a:custGeom>
            <a:solidFill>
              <a:srgbClr val="FFFFFF"/>
            </a:solidFill>
            <a:ln w="0">
              <a:solidFill>
                <a:srgbClr val="25221E"/>
              </a:solidFill>
              <a:round/>
              <a:headEnd/>
              <a:tailEnd/>
            </a:ln>
          </p:spPr>
          <p:txBody>
            <a:bodyPr/>
            <a:lstStyle/>
            <a:p>
              <a:endParaRPr lang="en-US"/>
            </a:p>
          </p:txBody>
        </p:sp>
        <p:sp>
          <p:nvSpPr>
            <p:cNvPr id="43" name="Freeform 40"/>
            <p:cNvSpPr>
              <a:spLocks noChangeAspect="1"/>
            </p:cNvSpPr>
            <p:nvPr/>
          </p:nvSpPr>
          <p:spPr bwMode="auto">
            <a:xfrm>
              <a:off x="4459004" y="2422199"/>
              <a:ext cx="522754" cy="606165"/>
            </a:xfrm>
            <a:custGeom>
              <a:avLst/>
              <a:gdLst>
                <a:gd name="T0" fmla="*/ 2147483647 w 69"/>
                <a:gd name="T1" fmla="*/ 0 h 77"/>
                <a:gd name="T2" fmla="*/ 2147483647 w 69"/>
                <a:gd name="T3" fmla="*/ 2147483647 h 77"/>
                <a:gd name="T4" fmla="*/ 2147483647 w 69"/>
                <a:gd name="T5" fmla="*/ 2147483647 h 77"/>
                <a:gd name="T6" fmla="*/ 2147483647 w 69"/>
                <a:gd name="T7" fmla="*/ 2147483647 h 77"/>
                <a:gd name="T8" fmla="*/ 2147483647 w 69"/>
                <a:gd name="T9" fmla="*/ 2147483647 h 77"/>
                <a:gd name="T10" fmla="*/ 2147483647 w 69"/>
                <a:gd name="T11" fmla="*/ 2147483647 h 77"/>
                <a:gd name="T12" fmla="*/ 2147483647 w 69"/>
                <a:gd name="T13" fmla="*/ 2147483647 h 77"/>
                <a:gd name="T14" fmla="*/ 2147483647 w 69"/>
                <a:gd name="T15" fmla="*/ 2147483647 h 77"/>
                <a:gd name="T16" fmla="*/ 2147483647 w 69"/>
                <a:gd name="T17" fmla="*/ 2147483647 h 77"/>
                <a:gd name="T18" fmla="*/ 2147483647 w 69"/>
                <a:gd name="T19" fmla="*/ 2147483647 h 77"/>
                <a:gd name="T20" fmla="*/ 2147483647 w 69"/>
                <a:gd name="T21" fmla="*/ 2147483647 h 77"/>
                <a:gd name="T22" fmla="*/ 2147483647 w 69"/>
                <a:gd name="T23" fmla="*/ 2147483647 h 77"/>
                <a:gd name="T24" fmla="*/ 2147483647 w 69"/>
                <a:gd name="T25" fmla="*/ 2147483647 h 77"/>
                <a:gd name="T26" fmla="*/ 2147483647 w 69"/>
                <a:gd name="T27" fmla="*/ 2147483647 h 77"/>
                <a:gd name="T28" fmla="*/ 2147483647 w 69"/>
                <a:gd name="T29" fmla="*/ 2147483647 h 77"/>
                <a:gd name="T30" fmla="*/ 2147483647 w 69"/>
                <a:gd name="T31" fmla="*/ 2147483647 h 77"/>
                <a:gd name="T32" fmla="*/ 2147483647 w 69"/>
                <a:gd name="T33" fmla="*/ 2147483647 h 77"/>
                <a:gd name="T34" fmla="*/ 2147483647 w 69"/>
                <a:gd name="T35" fmla="*/ 2147483647 h 77"/>
                <a:gd name="T36" fmla="*/ 2147483647 w 69"/>
                <a:gd name="T37" fmla="*/ 2147483647 h 77"/>
                <a:gd name="T38" fmla="*/ 2147483647 w 69"/>
                <a:gd name="T39" fmla="*/ 2147483647 h 77"/>
                <a:gd name="T40" fmla="*/ 2147483647 w 69"/>
                <a:gd name="T41" fmla="*/ 2147483647 h 77"/>
                <a:gd name="T42" fmla="*/ 2147483647 w 69"/>
                <a:gd name="T43" fmla="*/ 2147483647 h 77"/>
                <a:gd name="T44" fmla="*/ 2147483647 w 69"/>
                <a:gd name="T45" fmla="*/ 2147483647 h 77"/>
                <a:gd name="T46" fmla="*/ 2147483647 w 69"/>
                <a:gd name="T47" fmla="*/ 2147483647 h 77"/>
                <a:gd name="T48" fmla="*/ 2147483647 w 69"/>
                <a:gd name="T49" fmla="*/ 2147483647 h 77"/>
                <a:gd name="T50" fmla="*/ 2147483647 w 69"/>
                <a:gd name="T51" fmla="*/ 2147483647 h 77"/>
                <a:gd name="T52" fmla="*/ 2147483647 w 69"/>
                <a:gd name="T53" fmla="*/ 2147483647 h 77"/>
                <a:gd name="T54" fmla="*/ 2147483647 w 69"/>
                <a:gd name="T55" fmla="*/ 2147483647 h 77"/>
                <a:gd name="T56" fmla="*/ 2147483647 w 69"/>
                <a:gd name="T57" fmla="*/ 2147483647 h 77"/>
                <a:gd name="T58" fmla="*/ 2147483647 w 69"/>
                <a:gd name="T59" fmla="*/ 2147483647 h 77"/>
                <a:gd name="T60" fmla="*/ 2147483647 w 69"/>
                <a:gd name="T61" fmla="*/ 2147483647 h 77"/>
                <a:gd name="T62" fmla="*/ 2147483647 w 69"/>
                <a:gd name="T63" fmla="*/ 2147483647 h 77"/>
                <a:gd name="T64" fmla="*/ 2147483647 w 69"/>
                <a:gd name="T65" fmla="*/ 2147483647 h 77"/>
                <a:gd name="T66" fmla="*/ 2147483647 w 69"/>
                <a:gd name="T67" fmla="*/ 2147483647 h 77"/>
                <a:gd name="T68" fmla="*/ 2147483647 w 69"/>
                <a:gd name="T69" fmla="*/ 2147483647 h 77"/>
                <a:gd name="T70" fmla="*/ 2147483647 w 69"/>
                <a:gd name="T71" fmla="*/ 2147483647 h 77"/>
                <a:gd name="T72" fmla="*/ 2147483647 w 69"/>
                <a:gd name="T73" fmla="*/ 2147483647 h 77"/>
                <a:gd name="T74" fmla="*/ 2147483647 w 69"/>
                <a:gd name="T75" fmla="*/ 2147483647 h 77"/>
                <a:gd name="T76" fmla="*/ 2147483647 w 69"/>
                <a:gd name="T77" fmla="*/ 2147483647 h 77"/>
                <a:gd name="T78" fmla="*/ 2147483647 w 69"/>
                <a:gd name="T79" fmla="*/ 2147483647 h 77"/>
                <a:gd name="T80" fmla="*/ 2147483647 w 69"/>
                <a:gd name="T81" fmla="*/ 2147483647 h 77"/>
                <a:gd name="T82" fmla="*/ 2147483647 w 69"/>
                <a:gd name="T83" fmla="*/ 2147483647 h 77"/>
                <a:gd name="T84" fmla="*/ 0 w 69"/>
                <a:gd name="T85" fmla="*/ 2147483647 h 77"/>
                <a:gd name="T86" fmla="*/ 2147483647 w 69"/>
                <a:gd name="T87" fmla="*/ 2147483647 h 77"/>
                <a:gd name="T88" fmla="*/ 2147483647 w 69"/>
                <a:gd name="T89" fmla="*/ 0 h 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9"/>
                <a:gd name="T136" fmla="*/ 0 h 77"/>
                <a:gd name="T137" fmla="*/ 69 w 69"/>
                <a:gd name="T138" fmla="*/ 77 h 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9" h="77">
                  <a:moveTo>
                    <a:pt x="1" y="0"/>
                  </a:moveTo>
                  <a:lnTo>
                    <a:pt x="15" y="0"/>
                  </a:lnTo>
                  <a:lnTo>
                    <a:pt x="20" y="0"/>
                  </a:lnTo>
                  <a:lnTo>
                    <a:pt x="21" y="1"/>
                  </a:lnTo>
                  <a:lnTo>
                    <a:pt x="22" y="2"/>
                  </a:lnTo>
                  <a:lnTo>
                    <a:pt x="23" y="2"/>
                  </a:lnTo>
                  <a:lnTo>
                    <a:pt x="25" y="2"/>
                  </a:lnTo>
                  <a:lnTo>
                    <a:pt x="27" y="2"/>
                  </a:lnTo>
                  <a:lnTo>
                    <a:pt x="28" y="2"/>
                  </a:lnTo>
                  <a:lnTo>
                    <a:pt x="29" y="2"/>
                  </a:lnTo>
                  <a:lnTo>
                    <a:pt x="30" y="3"/>
                  </a:lnTo>
                  <a:lnTo>
                    <a:pt x="31" y="4"/>
                  </a:lnTo>
                  <a:lnTo>
                    <a:pt x="32" y="5"/>
                  </a:lnTo>
                  <a:lnTo>
                    <a:pt x="33" y="5"/>
                  </a:lnTo>
                  <a:lnTo>
                    <a:pt x="35" y="4"/>
                  </a:lnTo>
                  <a:lnTo>
                    <a:pt x="37" y="4"/>
                  </a:lnTo>
                  <a:lnTo>
                    <a:pt x="38" y="4"/>
                  </a:lnTo>
                  <a:lnTo>
                    <a:pt x="40" y="4"/>
                  </a:lnTo>
                  <a:lnTo>
                    <a:pt x="41" y="5"/>
                  </a:lnTo>
                  <a:lnTo>
                    <a:pt x="42" y="6"/>
                  </a:lnTo>
                  <a:lnTo>
                    <a:pt x="42" y="7"/>
                  </a:lnTo>
                  <a:lnTo>
                    <a:pt x="42" y="8"/>
                  </a:lnTo>
                  <a:lnTo>
                    <a:pt x="43" y="7"/>
                  </a:lnTo>
                  <a:lnTo>
                    <a:pt x="44" y="7"/>
                  </a:lnTo>
                  <a:lnTo>
                    <a:pt x="44" y="8"/>
                  </a:lnTo>
                  <a:lnTo>
                    <a:pt x="45" y="8"/>
                  </a:lnTo>
                  <a:lnTo>
                    <a:pt x="46" y="7"/>
                  </a:lnTo>
                  <a:lnTo>
                    <a:pt x="47" y="7"/>
                  </a:lnTo>
                  <a:lnTo>
                    <a:pt x="48" y="8"/>
                  </a:lnTo>
                  <a:lnTo>
                    <a:pt x="50" y="9"/>
                  </a:lnTo>
                  <a:lnTo>
                    <a:pt x="51" y="10"/>
                  </a:lnTo>
                  <a:lnTo>
                    <a:pt x="52" y="10"/>
                  </a:lnTo>
                  <a:lnTo>
                    <a:pt x="53" y="10"/>
                  </a:lnTo>
                  <a:lnTo>
                    <a:pt x="54" y="9"/>
                  </a:lnTo>
                  <a:lnTo>
                    <a:pt x="55" y="9"/>
                  </a:lnTo>
                  <a:lnTo>
                    <a:pt x="56" y="10"/>
                  </a:lnTo>
                  <a:lnTo>
                    <a:pt x="57" y="10"/>
                  </a:lnTo>
                  <a:lnTo>
                    <a:pt x="59" y="9"/>
                  </a:lnTo>
                  <a:lnTo>
                    <a:pt x="59" y="8"/>
                  </a:lnTo>
                  <a:lnTo>
                    <a:pt x="60" y="8"/>
                  </a:lnTo>
                  <a:lnTo>
                    <a:pt x="61" y="9"/>
                  </a:lnTo>
                  <a:lnTo>
                    <a:pt x="62" y="10"/>
                  </a:lnTo>
                  <a:lnTo>
                    <a:pt x="64" y="10"/>
                  </a:lnTo>
                  <a:lnTo>
                    <a:pt x="66" y="9"/>
                  </a:lnTo>
                  <a:lnTo>
                    <a:pt x="68" y="9"/>
                  </a:lnTo>
                  <a:lnTo>
                    <a:pt x="69" y="9"/>
                  </a:lnTo>
                  <a:lnTo>
                    <a:pt x="66" y="11"/>
                  </a:lnTo>
                  <a:lnTo>
                    <a:pt x="62" y="14"/>
                  </a:lnTo>
                  <a:lnTo>
                    <a:pt x="58" y="17"/>
                  </a:lnTo>
                  <a:lnTo>
                    <a:pt x="55" y="19"/>
                  </a:lnTo>
                  <a:lnTo>
                    <a:pt x="51" y="23"/>
                  </a:lnTo>
                  <a:lnTo>
                    <a:pt x="51" y="25"/>
                  </a:lnTo>
                  <a:lnTo>
                    <a:pt x="49" y="27"/>
                  </a:lnTo>
                  <a:lnTo>
                    <a:pt x="48" y="28"/>
                  </a:lnTo>
                  <a:lnTo>
                    <a:pt x="47" y="29"/>
                  </a:lnTo>
                  <a:lnTo>
                    <a:pt x="47" y="31"/>
                  </a:lnTo>
                  <a:lnTo>
                    <a:pt x="47" y="38"/>
                  </a:lnTo>
                  <a:lnTo>
                    <a:pt x="47" y="40"/>
                  </a:lnTo>
                  <a:lnTo>
                    <a:pt x="45" y="41"/>
                  </a:lnTo>
                  <a:lnTo>
                    <a:pt x="44" y="42"/>
                  </a:lnTo>
                  <a:lnTo>
                    <a:pt x="43" y="43"/>
                  </a:lnTo>
                  <a:lnTo>
                    <a:pt x="42" y="44"/>
                  </a:lnTo>
                  <a:lnTo>
                    <a:pt x="42" y="46"/>
                  </a:lnTo>
                  <a:lnTo>
                    <a:pt x="42" y="47"/>
                  </a:lnTo>
                  <a:lnTo>
                    <a:pt x="42" y="49"/>
                  </a:lnTo>
                  <a:lnTo>
                    <a:pt x="43" y="49"/>
                  </a:lnTo>
                  <a:lnTo>
                    <a:pt x="44" y="50"/>
                  </a:lnTo>
                  <a:lnTo>
                    <a:pt x="44" y="54"/>
                  </a:lnTo>
                  <a:lnTo>
                    <a:pt x="44" y="58"/>
                  </a:lnTo>
                  <a:lnTo>
                    <a:pt x="45" y="60"/>
                  </a:lnTo>
                  <a:lnTo>
                    <a:pt x="45" y="61"/>
                  </a:lnTo>
                  <a:lnTo>
                    <a:pt x="47" y="61"/>
                  </a:lnTo>
                  <a:lnTo>
                    <a:pt x="49" y="62"/>
                  </a:lnTo>
                  <a:lnTo>
                    <a:pt x="50" y="63"/>
                  </a:lnTo>
                  <a:lnTo>
                    <a:pt x="50" y="64"/>
                  </a:lnTo>
                  <a:lnTo>
                    <a:pt x="51" y="65"/>
                  </a:lnTo>
                  <a:lnTo>
                    <a:pt x="52" y="65"/>
                  </a:lnTo>
                  <a:lnTo>
                    <a:pt x="52" y="66"/>
                  </a:lnTo>
                  <a:lnTo>
                    <a:pt x="53" y="66"/>
                  </a:lnTo>
                  <a:lnTo>
                    <a:pt x="55" y="68"/>
                  </a:lnTo>
                  <a:lnTo>
                    <a:pt x="56" y="70"/>
                  </a:lnTo>
                  <a:lnTo>
                    <a:pt x="56" y="72"/>
                  </a:lnTo>
                  <a:lnTo>
                    <a:pt x="57" y="74"/>
                  </a:lnTo>
                  <a:lnTo>
                    <a:pt x="57" y="75"/>
                  </a:lnTo>
                  <a:lnTo>
                    <a:pt x="9" y="77"/>
                  </a:lnTo>
                  <a:lnTo>
                    <a:pt x="8" y="55"/>
                  </a:lnTo>
                  <a:lnTo>
                    <a:pt x="8" y="54"/>
                  </a:lnTo>
                  <a:lnTo>
                    <a:pt x="8" y="53"/>
                  </a:lnTo>
                  <a:lnTo>
                    <a:pt x="7" y="53"/>
                  </a:lnTo>
                  <a:lnTo>
                    <a:pt x="6" y="52"/>
                  </a:lnTo>
                  <a:lnTo>
                    <a:pt x="5" y="51"/>
                  </a:lnTo>
                  <a:lnTo>
                    <a:pt x="5" y="50"/>
                  </a:lnTo>
                  <a:lnTo>
                    <a:pt x="5" y="49"/>
                  </a:lnTo>
                  <a:lnTo>
                    <a:pt x="5" y="48"/>
                  </a:lnTo>
                  <a:lnTo>
                    <a:pt x="5" y="47"/>
                  </a:lnTo>
                  <a:lnTo>
                    <a:pt x="5" y="45"/>
                  </a:lnTo>
                  <a:lnTo>
                    <a:pt x="5" y="43"/>
                  </a:lnTo>
                  <a:lnTo>
                    <a:pt x="4" y="40"/>
                  </a:lnTo>
                  <a:lnTo>
                    <a:pt x="4" y="37"/>
                  </a:lnTo>
                  <a:lnTo>
                    <a:pt x="5" y="36"/>
                  </a:lnTo>
                  <a:lnTo>
                    <a:pt x="4" y="36"/>
                  </a:lnTo>
                  <a:lnTo>
                    <a:pt x="4" y="34"/>
                  </a:lnTo>
                  <a:lnTo>
                    <a:pt x="4" y="32"/>
                  </a:lnTo>
                  <a:lnTo>
                    <a:pt x="3" y="30"/>
                  </a:lnTo>
                  <a:lnTo>
                    <a:pt x="3" y="29"/>
                  </a:lnTo>
                  <a:lnTo>
                    <a:pt x="3" y="28"/>
                  </a:lnTo>
                  <a:lnTo>
                    <a:pt x="4" y="25"/>
                  </a:lnTo>
                  <a:lnTo>
                    <a:pt x="4" y="23"/>
                  </a:lnTo>
                  <a:lnTo>
                    <a:pt x="4" y="22"/>
                  </a:lnTo>
                  <a:lnTo>
                    <a:pt x="4" y="20"/>
                  </a:lnTo>
                  <a:lnTo>
                    <a:pt x="4" y="19"/>
                  </a:lnTo>
                  <a:lnTo>
                    <a:pt x="3" y="18"/>
                  </a:lnTo>
                  <a:lnTo>
                    <a:pt x="2" y="17"/>
                  </a:lnTo>
                  <a:lnTo>
                    <a:pt x="1" y="16"/>
                  </a:lnTo>
                  <a:lnTo>
                    <a:pt x="1" y="15"/>
                  </a:lnTo>
                  <a:lnTo>
                    <a:pt x="0" y="15"/>
                  </a:lnTo>
                  <a:lnTo>
                    <a:pt x="0" y="14"/>
                  </a:lnTo>
                  <a:lnTo>
                    <a:pt x="0" y="13"/>
                  </a:lnTo>
                  <a:lnTo>
                    <a:pt x="0" y="12"/>
                  </a:lnTo>
                  <a:lnTo>
                    <a:pt x="0" y="11"/>
                  </a:lnTo>
                  <a:lnTo>
                    <a:pt x="1" y="10"/>
                  </a:lnTo>
                  <a:lnTo>
                    <a:pt x="1" y="7"/>
                  </a:lnTo>
                  <a:lnTo>
                    <a:pt x="1" y="2"/>
                  </a:lnTo>
                  <a:lnTo>
                    <a:pt x="1" y="0"/>
                  </a:lnTo>
                </a:path>
              </a:pathLst>
            </a:custGeom>
            <a:solidFill>
              <a:srgbClr val="FFFFFF"/>
            </a:solidFill>
            <a:ln w="0">
              <a:solidFill>
                <a:srgbClr val="25221E"/>
              </a:solidFill>
              <a:round/>
              <a:headEnd/>
              <a:tailEnd/>
            </a:ln>
          </p:spPr>
          <p:txBody>
            <a:bodyPr/>
            <a:lstStyle/>
            <a:p>
              <a:endParaRPr lang="en-US"/>
            </a:p>
          </p:txBody>
        </p:sp>
        <p:sp>
          <p:nvSpPr>
            <p:cNvPr id="44" name="Freeform 41"/>
            <p:cNvSpPr>
              <a:spLocks noChangeAspect="1"/>
            </p:cNvSpPr>
            <p:nvPr/>
          </p:nvSpPr>
          <p:spPr bwMode="auto">
            <a:xfrm>
              <a:off x="4503835" y="3012550"/>
              <a:ext cx="485535" cy="361942"/>
            </a:xfrm>
            <a:custGeom>
              <a:avLst/>
              <a:gdLst>
                <a:gd name="T0" fmla="*/ 2147483647 w 64"/>
                <a:gd name="T1" fmla="*/ 0 h 46"/>
                <a:gd name="T2" fmla="*/ 2147483647 w 64"/>
                <a:gd name="T3" fmla="*/ 2147483647 h 46"/>
                <a:gd name="T4" fmla="*/ 2147483647 w 64"/>
                <a:gd name="T5" fmla="*/ 2147483647 h 46"/>
                <a:gd name="T6" fmla="*/ 2147483647 w 64"/>
                <a:gd name="T7" fmla="*/ 2147483647 h 46"/>
                <a:gd name="T8" fmla="*/ 2147483647 w 64"/>
                <a:gd name="T9" fmla="*/ 2147483647 h 46"/>
                <a:gd name="T10" fmla="*/ 2147483647 w 64"/>
                <a:gd name="T11" fmla="*/ 2147483647 h 46"/>
                <a:gd name="T12" fmla="*/ 2147483647 w 64"/>
                <a:gd name="T13" fmla="*/ 2147483647 h 46"/>
                <a:gd name="T14" fmla="*/ 2147483647 w 64"/>
                <a:gd name="T15" fmla="*/ 2147483647 h 46"/>
                <a:gd name="T16" fmla="*/ 2147483647 w 64"/>
                <a:gd name="T17" fmla="*/ 2147483647 h 46"/>
                <a:gd name="T18" fmla="*/ 2147483647 w 64"/>
                <a:gd name="T19" fmla="*/ 2147483647 h 46"/>
                <a:gd name="T20" fmla="*/ 2147483647 w 64"/>
                <a:gd name="T21" fmla="*/ 2147483647 h 46"/>
                <a:gd name="T22" fmla="*/ 2147483647 w 64"/>
                <a:gd name="T23" fmla="*/ 2147483647 h 46"/>
                <a:gd name="T24" fmla="*/ 2147483647 w 64"/>
                <a:gd name="T25" fmla="*/ 2147483647 h 46"/>
                <a:gd name="T26" fmla="*/ 2147483647 w 64"/>
                <a:gd name="T27" fmla="*/ 2147483647 h 46"/>
                <a:gd name="T28" fmla="*/ 2147483647 w 64"/>
                <a:gd name="T29" fmla="*/ 2147483647 h 46"/>
                <a:gd name="T30" fmla="*/ 2147483647 w 64"/>
                <a:gd name="T31" fmla="*/ 2147483647 h 46"/>
                <a:gd name="T32" fmla="*/ 2147483647 w 64"/>
                <a:gd name="T33" fmla="*/ 2147483647 h 46"/>
                <a:gd name="T34" fmla="*/ 2147483647 w 64"/>
                <a:gd name="T35" fmla="*/ 2147483647 h 46"/>
                <a:gd name="T36" fmla="*/ 2147483647 w 64"/>
                <a:gd name="T37" fmla="*/ 2147483647 h 46"/>
                <a:gd name="T38" fmla="*/ 2147483647 w 64"/>
                <a:gd name="T39" fmla="*/ 2147483647 h 46"/>
                <a:gd name="T40" fmla="*/ 2147483647 w 64"/>
                <a:gd name="T41" fmla="*/ 2147483647 h 46"/>
                <a:gd name="T42" fmla="*/ 2147483647 w 64"/>
                <a:gd name="T43" fmla="*/ 2147483647 h 46"/>
                <a:gd name="T44" fmla="*/ 2147483647 w 64"/>
                <a:gd name="T45" fmla="*/ 2147483647 h 46"/>
                <a:gd name="T46" fmla="*/ 2147483647 w 64"/>
                <a:gd name="T47" fmla="*/ 2147483647 h 46"/>
                <a:gd name="T48" fmla="*/ 2147483647 w 64"/>
                <a:gd name="T49" fmla="*/ 2147483647 h 46"/>
                <a:gd name="T50" fmla="*/ 2147483647 w 64"/>
                <a:gd name="T51" fmla="*/ 2147483647 h 46"/>
                <a:gd name="T52" fmla="*/ 2147483647 w 64"/>
                <a:gd name="T53" fmla="*/ 2147483647 h 46"/>
                <a:gd name="T54" fmla="*/ 2147483647 w 64"/>
                <a:gd name="T55" fmla="*/ 2147483647 h 46"/>
                <a:gd name="T56" fmla="*/ 2147483647 w 64"/>
                <a:gd name="T57" fmla="*/ 2147483647 h 46"/>
                <a:gd name="T58" fmla="*/ 2147483647 w 64"/>
                <a:gd name="T59" fmla="*/ 2147483647 h 46"/>
                <a:gd name="T60" fmla="*/ 2147483647 w 64"/>
                <a:gd name="T61" fmla="*/ 2147483647 h 46"/>
                <a:gd name="T62" fmla="*/ 2147483647 w 64"/>
                <a:gd name="T63" fmla="*/ 2147483647 h 46"/>
                <a:gd name="T64" fmla="*/ 2147483647 w 64"/>
                <a:gd name="T65" fmla="*/ 2147483647 h 46"/>
                <a:gd name="T66" fmla="*/ 2147483647 w 64"/>
                <a:gd name="T67" fmla="*/ 2147483647 h 46"/>
                <a:gd name="T68" fmla="*/ 2147483647 w 64"/>
                <a:gd name="T69" fmla="*/ 2147483647 h 46"/>
                <a:gd name="T70" fmla="*/ 2147483647 w 64"/>
                <a:gd name="T71" fmla="*/ 2147483647 h 46"/>
                <a:gd name="T72" fmla="*/ 2147483647 w 64"/>
                <a:gd name="T73" fmla="*/ 2147483647 h 46"/>
                <a:gd name="T74" fmla="*/ 2147483647 w 64"/>
                <a:gd name="T75" fmla="*/ 2147483647 h 46"/>
                <a:gd name="T76" fmla="*/ 2147483647 w 64"/>
                <a:gd name="T77" fmla="*/ 2147483647 h 46"/>
                <a:gd name="T78" fmla="*/ 2147483647 w 64"/>
                <a:gd name="T79" fmla="*/ 2147483647 h 46"/>
                <a:gd name="T80" fmla="*/ 2147483647 w 64"/>
                <a:gd name="T81" fmla="*/ 2147483647 h 46"/>
                <a:gd name="T82" fmla="*/ 0 w 64"/>
                <a:gd name="T83" fmla="*/ 2147483647 h 46"/>
                <a:gd name="T84" fmla="*/ 2147483647 w 64"/>
                <a:gd name="T85" fmla="*/ 2147483647 h 46"/>
                <a:gd name="T86" fmla="*/ 2147483647 w 64"/>
                <a:gd name="T87" fmla="*/ 2147483647 h 46"/>
                <a:gd name="T88" fmla="*/ 2147483647 w 64"/>
                <a:gd name="T89" fmla="*/ 2147483647 h 46"/>
                <a:gd name="T90" fmla="*/ 2147483647 w 64"/>
                <a:gd name="T91" fmla="*/ 2147483647 h 46"/>
                <a:gd name="T92" fmla="*/ 2147483647 w 64"/>
                <a:gd name="T93" fmla="*/ 2147483647 h 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4"/>
                <a:gd name="T142" fmla="*/ 0 h 46"/>
                <a:gd name="T143" fmla="*/ 64 w 64"/>
                <a:gd name="T144" fmla="*/ 46 h 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4" h="46">
                  <a:moveTo>
                    <a:pt x="1" y="2"/>
                  </a:moveTo>
                  <a:lnTo>
                    <a:pt x="40" y="0"/>
                  </a:lnTo>
                  <a:lnTo>
                    <a:pt x="51" y="0"/>
                  </a:lnTo>
                  <a:lnTo>
                    <a:pt x="51" y="1"/>
                  </a:lnTo>
                  <a:lnTo>
                    <a:pt x="51" y="2"/>
                  </a:lnTo>
                  <a:lnTo>
                    <a:pt x="52" y="3"/>
                  </a:lnTo>
                  <a:lnTo>
                    <a:pt x="53" y="4"/>
                  </a:lnTo>
                  <a:lnTo>
                    <a:pt x="52" y="5"/>
                  </a:lnTo>
                  <a:lnTo>
                    <a:pt x="52" y="6"/>
                  </a:lnTo>
                  <a:lnTo>
                    <a:pt x="53" y="7"/>
                  </a:lnTo>
                  <a:lnTo>
                    <a:pt x="53" y="8"/>
                  </a:lnTo>
                  <a:lnTo>
                    <a:pt x="54" y="9"/>
                  </a:lnTo>
                  <a:lnTo>
                    <a:pt x="54" y="10"/>
                  </a:lnTo>
                  <a:lnTo>
                    <a:pt x="55" y="11"/>
                  </a:lnTo>
                  <a:lnTo>
                    <a:pt x="56" y="11"/>
                  </a:lnTo>
                  <a:lnTo>
                    <a:pt x="57" y="12"/>
                  </a:lnTo>
                  <a:lnTo>
                    <a:pt x="57" y="13"/>
                  </a:lnTo>
                  <a:lnTo>
                    <a:pt x="58" y="14"/>
                  </a:lnTo>
                  <a:lnTo>
                    <a:pt x="59" y="15"/>
                  </a:lnTo>
                  <a:lnTo>
                    <a:pt x="60" y="16"/>
                  </a:lnTo>
                  <a:lnTo>
                    <a:pt x="61" y="17"/>
                  </a:lnTo>
                  <a:lnTo>
                    <a:pt x="61" y="18"/>
                  </a:lnTo>
                  <a:lnTo>
                    <a:pt x="62" y="18"/>
                  </a:lnTo>
                  <a:lnTo>
                    <a:pt x="62" y="19"/>
                  </a:lnTo>
                  <a:lnTo>
                    <a:pt x="63" y="20"/>
                  </a:lnTo>
                  <a:lnTo>
                    <a:pt x="63" y="21"/>
                  </a:lnTo>
                  <a:lnTo>
                    <a:pt x="63" y="22"/>
                  </a:lnTo>
                  <a:lnTo>
                    <a:pt x="64" y="23"/>
                  </a:lnTo>
                  <a:lnTo>
                    <a:pt x="63" y="24"/>
                  </a:lnTo>
                  <a:lnTo>
                    <a:pt x="63" y="25"/>
                  </a:lnTo>
                  <a:lnTo>
                    <a:pt x="63" y="27"/>
                  </a:lnTo>
                  <a:lnTo>
                    <a:pt x="62" y="27"/>
                  </a:lnTo>
                  <a:lnTo>
                    <a:pt x="61" y="28"/>
                  </a:lnTo>
                  <a:lnTo>
                    <a:pt x="60" y="28"/>
                  </a:lnTo>
                  <a:lnTo>
                    <a:pt x="59" y="29"/>
                  </a:lnTo>
                  <a:lnTo>
                    <a:pt x="58" y="29"/>
                  </a:lnTo>
                  <a:lnTo>
                    <a:pt x="57" y="30"/>
                  </a:lnTo>
                  <a:lnTo>
                    <a:pt x="56" y="30"/>
                  </a:lnTo>
                  <a:lnTo>
                    <a:pt x="56" y="31"/>
                  </a:lnTo>
                  <a:lnTo>
                    <a:pt x="56" y="32"/>
                  </a:lnTo>
                  <a:lnTo>
                    <a:pt x="55" y="33"/>
                  </a:lnTo>
                  <a:lnTo>
                    <a:pt x="56" y="34"/>
                  </a:lnTo>
                  <a:lnTo>
                    <a:pt x="57" y="36"/>
                  </a:lnTo>
                  <a:lnTo>
                    <a:pt x="57" y="38"/>
                  </a:lnTo>
                  <a:lnTo>
                    <a:pt x="56" y="38"/>
                  </a:lnTo>
                  <a:lnTo>
                    <a:pt x="56" y="39"/>
                  </a:lnTo>
                  <a:lnTo>
                    <a:pt x="56" y="40"/>
                  </a:lnTo>
                  <a:lnTo>
                    <a:pt x="55" y="41"/>
                  </a:lnTo>
                  <a:lnTo>
                    <a:pt x="54" y="42"/>
                  </a:lnTo>
                  <a:lnTo>
                    <a:pt x="53" y="42"/>
                  </a:lnTo>
                  <a:lnTo>
                    <a:pt x="53" y="43"/>
                  </a:lnTo>
                  <a:lnTo>
                    <a:pt x="53" y="44"/>
                  </a:lnTo>
                  <a:lnTo>
                    <a:pt x="53" y="45"/>
                  </a:lnTo>
                  <a:lnTo>
                    <a:pt x="52" y="46"/>
                  </a:lnTo>
                  <a:lnTo>
                    <a:pt x="52" y="45"/>
                  </a:lnTo>
                  <a:lnTo>
                    <a:pt x="51" y="44"/>
                  </a:lnTo>
                  <a:lnTo>
                    <a:pt x="50" y="43"/>
                  </a:lnTo>
                  <a:lnTo>
                    <a:pt x="49" y="43"/>
                  </a:lnTo>
                  <a:lnTo>
                    <a:pt x="49" y="42"/>
                  </a:lnTo>
                  <a:lnTo>
                    <a:pt x="39" y="42"/>
                  </a:lnTo>
                  <a:lnTo>
                    <a:pt x="23" y="42"/>
                  </a:lnTo>
                  <a:lnTo>
                    <a:pt x="13" y="42"/>
                  </a:lnTo>
                  <a:lnTo>
                    <a:pt x="11" y="42"/>
                  </a:lnTo>
                  <a:lnTo>
                    <a:pt x="10" y="42"/>
                  </a:lnTo>
                  <a:lnTo>
                    <a:pt x="10" y="41"/>
                  </a:lnTo>
                  <a:lnTo>
                    <a:pt x="10" y="40"/>
                  </a:lnTo>
                  <a:lnTo>
                    <a:pt x="9" y="39"/>
                  </a:lnTo>
                  <a:lnTo>
                    <a:pt x="10" y="38"/>
                  </a:lnTo>
                  <a:lnTo>
                    <a:pt x="10" y="37"/>
                  </a:lnTo>
                  <a:lnTo>
                    <a:pt x="10" y="36"/>
                  </a:lnTo>
                  <a:lnTo>
                    <a:pt x="9" y="36"/>
                  </a:lnTo>
                  <a:lnTo>
                    <a:pt x="9" y="35"/>
                  </a:lnTo>
                  <a:lnTo>
                    <a:pt x="8" y="34"/>
                  </a:lnTo>
                  <a:lnTo>
                    <a:pt x="8" y="33"/>
                  </a:lnTo>
                  <a:lnTo>
                    <a:pt x="8" y="32"/>
                  </a:lnTo>
                  <a:lnTo>
                    <a:pt x="8" y="31"/>
                  </a:lnTo>
                  <a:lnTo>
                    <a:pt x="7" y="30"/>
                  </a:lnTo>
                  <a:lnTo>
                    <a:pt x="7" y="29"/>
                  </a:lnTo>
                  <a:lnTo>
                    <a:pt x="7" y="28"/>
                  </a:lnTo>
                  <a:lnTo>
                    <a:pt x="6" y="27"/>
                  </a:lnTo>
                  <a:lnTo>
                    <a:pt x="5" y="26"/>
                  </a:lnTo>
                  <a:lnTo>
                    <a:pt x="5" y="25"/>
                  </a:lnTo>
                  <a:lnTo>
                    <a:pt x="4" y="24"/>
                  </a:lnTo>
                  <a:lnTo>
                    <a:pt x="4" y="23"/>
                  </a:lnTo>
                  <a:lnTo>
                    <a:pt x="4" y="22"/>
                  </a:lnTo>
                  <a:lnTo>
                    <a:pt x="3" y="22"/>
                  </a:lnTo>
                  <a:lnTo>
                    <a:pt x="3" y="21"/>
                  </a:lnTo>
                  <a:lnTo>
                    <a:pt x="2" y="20"/>
                  </a:lnTo>
                  <a:lnTo>
                    <a:pt x="2" y="18"/>
                  </a:lnTo>
                  <a:lnTo>
                    <a:pt x="2" y="17"/>
                  </a:lnTo>
                  <a:lnTo>
                    <a:pt x="3" y="15"/>
                  </a:lnTo>
                  <a:lnTo>
                    <a:pt x="3" y="14"/>
                  </a:lnTo>
                  <a:lnTo>
                    <a:pt x="2" y="13"/>
                  </a:lnTo>
                  <a:lnTo>
                    <a:pt x="2" y="12"/>
                  </a:lnTo>
                  <a:lnTo>
                    <a:pt x="2" y="11"/>
                  </a:lnTo>
                  <a:lnTo>
                    <a:pt x="2" y="10"/>
                  </a:lnTo>
                  <a:lnTo>
                    <a:pt x="2" y="9"/>
                  </a:lnTo>
                  <a:lnTo>
                    <a:pt x="2" y="8"/>
                  </a:lnTo>
                  <a:lnTo>
                    <a:pt x="2" y="7"/>
                  </a:lnTo>
                  <a:lnTo>
                    <a:pt x="1" y="7"/>
                  </a:lnTo>
                  <a:lnTo>
                    <a:pt x="1" y="6"/>
                  </a:lnTo>
                  <a:lnTo>
                    <a:pt x="0" y="6"/>
                  </a:lnTo>
                  <a:lnTo>
                    <a:pt x="0" y="5"/>
                  </a:lnTo>
                  <a:lnTo>
                    <a:pt x="1" y="5"/>
                  </a:lnTo>
                  <a:lnTo>
                    <a:pt x="1" y="4"/>
                  </a:lnTo>
                  <a:lnTo>
                    <a:pt x="1" y="3"/>
                  </a:lnTo>
                  <a:lnTo>
                    <a:pt x="1" y="2"/>
                  </a:lnTo>
                </a:path>
              </a:pathLst>
            </a:custGeom>
            <a:solidFill>
              <a:srgbClr val="FFFFFF"/>
            </a:solidFill>
            <a:ln w="0">
              <a:solidFill>
                <a:srgbClr val="25221E"/>
              </a:solidFill>
              <a:round/>
              <a:headEnd/>
              <a:tailEnd/>
            </a:ln>
          </p:spPr>
          <p:txBody>
            <a:bodyPr/>
            <a:lstStyle/>
            <a:p>
              <a:endParaRPr lang="en-US"/>
            </a:p>
          </p:txBody>
        </p:sp>
        <p:sp>
          <p:nvSpPr>
            <p:cNvPr id="45" name="Freeform 42"/>
            <p:cNvSpPr>
              <a:spLocks noChangeAspect="1"/>
            </p:cNvSpPr>
            <p:nvPr/>
          </p:nvSpPr>
          <p:spPr bwMode="auto">
            <a:xfrm>
              <a:off x="4048752" y="3414024"/>
              <a:ext cx="607341" cy="338223"/>
            </a:xfrm>
            <a:custGeom>
              <a:avLst/>
              <a:gdLst>
                <a:gd name="T0" fmla="*/ 0 w 80"/>
                <a:gd name="T1" fmla="*/ 2147483647 h 43"/>
                <a:gd name="T2" fmla="*/ 2147483647 w 80"/>
                <a:gd name="T3" fmla="*/ 0 h 43"/>
                <a:gd name="T4" fmla="*/ 2147483647 w 80"/>
                <a:gd name="T5" fmla="*/ 2147483647 h 43"/>
                <a:gd name="T6" fmla="*/ 2147483647 w 80"/>
                <a:gd name="T7" fmla="*/ 2147483647 h 43"/>
                <a:gd name="T8" fmla="*/ 2147483647 w 80"/>
                <a:gd name="T9" fmla="*/ 2147483647 h 43"/>
                <a:gd name="T10" fmla="*/ 2147483647 w 80"/>
                <a:gd name="T11" fmla="*/ 2147483647 h 43"/>
                <a:gd name="T12" fmla="*/ 2147483647 w 80"/>
                <a:gd name="T13" fmla="*/ 2147483647 h 43"/>
                <a:gd name="T14" fmla="*/ 2147483647 w 80"/>
                <a:gd name="T15" fmla="*/ 2147483647 h 43"/>
                <a:gd name="T16" fmla="*/ 2147483647 w 80"/>
                <a:gd name="T17" fmla="*/ 2147483647 h 43"/>
                <a:gd name="T18" fmla="*/ 2147483647 w 80"/>
                <a:gd name="T19" fmla="*/ 2147483647 h 43"/>
                <a:gd name="T20" fmla="*/ 2147483647 w 80"/>
                <a:gd name="T21" fmla="*/ 2147483647 h 43"/>
                <a:gd name="T22" fmla="*/ 2147483647 w 80"/>
                <a:gd name="T23" fmla="*/ 2147483647 h 43"/>
                <a:gd name="T24" fmla="*/ 2147483647 w 80"/>
                <a:gd name="T25" fmla="*/ 2147483647 h 43"/>
                <a:gd name="T26" fmla="*/ 2147483647 w 80"/>
                <a:gd name="T27" fmla="*/ 2147483647 h 43"/>
                <a:gd name="T28" fmla="*/ 2147483647 w 80"/>
                <a:gd name="T29" fmla="*/ 2147483647 h 43"/>
                <a:gd name="T30" fmla="*/ 2147483647 w 80"/>
                <a:gd name="T31" fmla="*/ 2147483647 h 43"/>
                <a:gd name="T32" fmla="*/ 2147483647 w 80"/>
                <a:gd name="T33" fmla="*/ 2147483647 h 43"/>
                <a:gd name="T34" fmla="*/ 2147483647 w 80"/>
                <a:gd name="T35" fmla="*/ 2147483647 h 43"/>
                <a:gd name="T36" fmla="*/ 2147483647 w 80"/>
                <a:gd name="T37" fmla="*/ 2147483647 h 43"/>
                <a:gd name="T38" fmla="*/ 2147483647 w 80"/>
                <a:gd name="T39" fmla="*/ 2147483647 h 43"/>
                <a:gd name="T40" fmla="*/ 2147483647 w 80"/>
                <a:gd name="T41" fmla="*/ 2147483647 h 43"/>
                <a:gd name="T42" fmla="*/ 2147483647 w 80"/>
                <a:gd name="T43" fmla="*/ 2147483647 h 43"/>
                <a:gd name="T44" fmla="*/ 2147483647 w 80"/>
                <a:gd name="T45" fmla="*/ 2147483647 h 43"/>
                <a:gd name="T46" fmla="*/ 2147483647 w 80"/>
                <a:gd name="T47" fmla="*/ 2147483647 h 43"/>
                <a:gd name="T48" fmla="*/ 2147483647 w 80"/>
                <a:gd name="T49" fmla="*/ 2147483647 h 43"/>
                <a:gd name="T50" fmla="*/ 2147483647 w 80"/>
                <a:gd name="T51" fmla="*/ 2147483647 h 43"/>
                <a:gd name="T52" fmla="*/ 2147483647 w 80"/>
                <a:gd name="T53" fmla="*/ 2147483647 h 43"/>
                <a:gd name="T54" fmla="*/ 2147483647 w 80"/>
                <a:gd name="T55" fmla="*/ 2147483647 h 43"/>
                <a:gd name="T56" fmla="*/ 2147483647 w 80"/>
                <a:gd name="T57" fmla="*/ 2147483647 h 43"/>
                <a:gd name="T58" fmla="*/ 2147483647 w 80"/>
                <a:gd name="T59" fmla="*/ 2147483647 h 43"/>
                <a:gd name="T60" fmla="*/ 2147483647 w 80"/>
                <a:gd name="T61" fmla="*/ 2147483647 h 43"/>
                <a:gd name="T62" fmla="*/ 2147483647 w 80"/>
                <a:gd name="T63" fmla="*/ 2147483647 h 43"/>
                <a:gd name="T64" fmla="*/ 2147483647 w 80"/>
                <a:gd name="T65" fmla="*/ 2147483647 h 43"/>
                <a:gd name="T66" fmla="*/ 2147483647 w 80"/>
                <a:gd name="T67" fmla="*/ 2147483647 h 43"/>
                <a:gd name="T68" fmla="*/ 2147483647 w 80"/>
                <a:gd name="T69" fmla="*/ 2147483647 h 43"/>
                <a:gd name="T70" fmla="*/ 2147483647 w 80"/>
                <a:gd name="T71" fmla="*/ 2147483647 h 43"/>
                <a:gd name="T72" fmla="*/ 2147483647 w 80"/>
                <a:gd name="T73" fmla="*/ 2147483647 h 43"/>
                <a:gd name="T74" fmla="*/ 2147483647 w 80"/>
                <a:gd name="T75" fmla="*/ 2147483647 h 43"/>
                <a:gd name="T76" fmla="*/ 0 w 80"/>
                <a:gd name="T77" fmla="*/ 2147483647 h 43"/>
                <a:gd name="T78" fmla="*/ 0 w 80"/>
                <a:gd name="T79" fmla="*/ 2147483647 h 4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0"/>
                <a:gd name="T121" fmla="*/ 0 h 43"/>
                <a:gd name="T122" fmla="*/ 80 w 80"/>
                <a:gd name="T123" fmla="*/ 43 h 4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0" h="43">
                  <a:moveTo>
                    <a:pt x="0" y="42"/>
                  </a:moveTo>
                  <a:lnTo>
                    <a:pt x="3" y="0"/>
                  </a:lnTo>
                  <a:lnTo>
                    <a:pt x="22" y="1"/>
                  </a:lnTo>
                  <a:lnTo>
                    <a:pt x="45" y="1"/>
                  </a:lnTo>
                  <a:lnTo>
                    <a:pt x="73" y="1"/>
                  </a:lnTo>
                  <a:lnTo>
                    <a:pt x="73" y="3"/>
                  </a:lnTo>
                  <a:lnTo>
                    <a:pt x="74" y="4"/>
                  </a:lnTo>
                  <a:lnTo>
                    <a:pt x="75" y="4"/>
                  </a:lnTo>
                  <a:lnTo>
                    <a:pt x="76" y="4"/>
                  </a:lnTo>
                  <a:lnTo>
                    <a:pt x="76" y="5"/>
                  </a:lnTo>
                  <a:lnTo>
                    <a:pt x="76" y="6"/>
                  </a:lnTo>
                  <a:lnTo>
                    <a:pt x="75" y="7"/>
                  </a:lnTo>
                  <a:lnTo>
                    <a:pt x="74" y="7"/>
                  </a:lnTo>
                  <a:lnTo>
                    <a:pt x="75" y="8"/>
                  </a:lnTo>
                  <a:lnTo>
                    <a:pt x="76" y="8"/>
                  </a:lnTo>
                  <a:lnTo>
                    <a:pt x="77" y="9"/>
                  </a:lnTo>
                  <a:lnTo>
                    <a:pt x="77" y="10"/>
                  </a:lnTo>
                  <a:lnTo>
                    <a:pt x="77" y="11"/>
                  </a:lnTo>
                  <a:lnTo>
                    <a:pt x="78" y="11"/>
                  </a:lnTo>
                  <a:lnTo>
                    <a:pt x="78" y="12"/>
                  </a:lnTo>
                  <a:lnTo>
                    <a:pt x="79" y="12"/>
                  </a:lnTo>
                  <a:lnTo>
                    <a:pt x="80" y="12"/>
                  </a:lnTo>
                  <a:lnTo>
                    <a:pt x="80" y="13"/>
                  </a:lnTo>
                  <a:lnTo>
                    <a:pt x="79" y="14"/>
                  </a:lnTo>
                  <a:lnTo>
                    <a:pt x="80" y="43"/>
                  </a:lnTo>
                  <a:lnTo>
                    <a:pt x="48" y="43"/>
                  </a:lnTo>
                  <a:lnTo>
                    <a:pt x="23" y="42"/>
                  </a:lnTo>
                  <a:lnTo>
                    <a:pt x="3" y="42"/>
                  </a:lnTo>
                  <a:lnTo>
                    <a:pt x="0" y="42"/>
                  </a:lnTo>
                </a:path>
              </a:pathLst>
            </a:custGeom>
            <a:solidFill>
              <a:schemeClr val="bg1"/>
            </a:solidFill>
            <a:ln w="0">
              <a:solidFill>
                <a:srgbClr val="25221E"/>
              </a:solidFill>
              <a:round/>
              <a:headEnd/>
              <a:tailEnd/>
            </a:ln>
          </p:spPr>
          <p:txBody>
            <a:bodyPr/>
            <a:lstStyle/>
            <a:p>
              <a:endParaRPr lang="en-US"/>
            </a:p>
          </p:txBody>
        </p:sp>
        <p:sp>
          <p:nvSpPr>
            <p:cNvPr id="46" name="Freeform 43"/>
            <p:cNvSpPr>
              <a:spLocks noChangeAspect="1"/>
            </p:cNvSpPr>
            <p:nvPr/>
          </p:nvSpPr>
          <p:spPr bwMode="auto">
            <a:xfrm>
              <a:off x="4723764" y="4185347"/>
              <a:ext cx="470309" cy="425194"/>
            </a:xfrm>
            <a:custGeom>
              <a:avLst/>
              <a:gdLst>
                <a:gd name="T0" fmla="*/ 2147483647 w 62"/>
                <a:gd name="T1" fmla="*/ 2147483647 h 54"/>
                <a:gd name="T2" fmla="*/ 2147483647 w 62"/>
                <a:gd name="T3" fmla="*/ 2147483647 h 54"/>
                <a:gd name="T4" fmla="*/ 2147483647 w 62"/>
                <a:gd name="T5" fmla="*/ 2147483647 h 54"/>
                <a:gd name="T6" fmla="*/ 2147483647 w 62"/>
                <a:gd name="T7" fmla="*/ 2147483647 h 54"/>
                <a:gd name="T8" fmla="*/ 2147483647 w 62"/>
                <a:gd name="T9" fmla="*/ 2147483647 h 54"/>
                <a:gd name="T10" fmla="*/ 2147483647 w 62"/>
                <a:gd name="T11" fmla="*/ 2147483647 h 54"/>
                <a:gd name="T12" fmla="*/ 2147483647 w 62"/>
                <a:gd name="T13" fmla="*/ 2147483647 h 54"/>
                <a:gd name="T14" fmla="*/ 2147483647 w 62"/>
                <a:gd name="T15" fmla="*/ 2147483647 h 54"/>
                <a:gd name="T16" fmla="*/ 2147483647 w 62"/>
                <a:gd name="T17" fmla="*/ 2147483647 h 54"/>
                <a:gd name="T18" fmla="*/ 2147483647 w 62"/>
                <a:gd name="T19" fmla="*/ 2147483647 h 54"/>
                <a:gd name="T20" fmla="*/ 2147483647 w 62"/>
                <a:gd name="T21" fmla="*/ 2147483647 h 54"/>
                <a:gd name="T22" fmla="*/ 2147483647 w 62"/>
                <a:gd name="T23" fmla="*/ 2147483647 h 54"/>
                <a:gd name="T24" fmla="*/ 2147483647 w 62"/>
                <a:gd name="T25" fmla="*/ 2147483647 h 54"/>
                <a:gd name="T26" fmla="*/ 2147483647 w 62"/>
                <a:gd name="T27" fmla="*/ 2147483647 h 54"/>
                <a:gd name="T28" fmla="*/ 2147483647 w 62"/>
                <a:gd name="T29" fmla="*/ 2147483647 h 54"/>
                <a:gd name="T30" fmla="*/ 2147483647 w 62"/>
                <a:gd name="T31" fmla="*/ 2147483647 h 54"/>
                <a:gd name="T32" fmla="*/ 2147483647 w 62"/>
                <a:gd name="T33" fmla="*/ 2147483647 h 54"/>
                <a:gd name="T34" fmla="*/ 2147483647 w 62"/>
                <a:gd name="T35" fmla="*/ 2147483647 h 54"/>
                <a:gd name="T36" fmla="*/ 2147483647 w 62"/>
                <a:gd name="T37" fmla="*/ 2147483647 h 54"/>
                <a:gd name="T38" fmla="*/ 2147483647 w 62"/>
                <a:gd name="T39" fmla="*/ 2147483647 h 54"/>
                <a:gd name="T40" fmla="*/ 2147483647 w 62"/>
                <a:gd name="T41" fmla="*/ 2147483647 h 54"/>
                <a:gd name="T42" fmla="*/ 2147483647 w 62"/>
                <a:gd name="T43" fmla="*/ 2147483647 h 54"/>
                <a:gd name="T44" fmla="*/ 2147483647 w 62"/>
                <a:gd name="T45" fmla="*/ 2147483647 h 54"/>
                <a:gd name="T46" fmla="*/ 2147483647 w 62"/>
                <a:gd name="T47" fmla="*/ 2147483647 h 54"/>
                <a:gd name="T48" fmla="*/ 2147483647 w 62"/>
                <a:gd name="T49" fmla="*/ 2147483647 h 54"/>
                <a:gd name="T50" fmla="*/ 2147483647 w 62"/>
                <a:gd name="T51" fmla="*/ 2147483647 h 54"/>
                <a:gd name="T52" fmla="*/ 2147483647 w 62"/>
                <a:gd name="T53" fmla="*/ 2147483647 h 54"/>
                <a:gd name="T54" fmla="*/ 2147483647 w 62"/>
                <a:gd name="T55" fmla="*/ 2147483647 h 54"/>
                <a:gd name="T56" fmla="*/ 2147483647 w 62"/>
                <a:gd name="T57" fmla="*/ 2147483647 h 54"/>
                <a:gd name="T58" fmla="*/ 2147483647 w 62"/>
                <a:gd name="T59" fmla="*/ 2147483647 h 54"/>
                <a:gd name="T60" fmla="*/ 2147483647 w 62"/>
                <a:gd name="T61" fmla="*/ 2147483647 h 54"/>
                <a:gd name="T62" fmla="*/ 2147483647 w 62"/>
                <a:gd name="T63" fmla="*/ 2147483647 h 54"/>
                <a:gd name="T64" fmla="*/ 2147483647 w 62"/>
                <a:gd name="T65" fmla="*/ 2147483647 h 54"/>
                <a:gd name="T66" fmla="*/ 2147483647 w 62"/>
                <a:gd name="T67" fmla="*/ 2147483647 h 54"/>
                <a:gd name="T68" fmla="*/ 2147483647 w 62"/>
                <a:gd name="T69" fmla="*/ 2147483647 h 54"/>
                <a:gd name="T70" fmla="*/ 2147483647 w 62"/>
                <a:gd name="T71" fmla="*/ 2147483647 h 54"/>
                <a:gd name="T72" fmla="*/ 2147483647 w 62"/>
                <a:gd name="T73" fmla="*/ 2147483647 h 54"/>
                <a:gd name="T74" fmla="*/ 2147483647 w 62"/>
                <a:gd name="T75" fmla="*/ 2147483647 h 54"/>
                <a:gd name="T76" fmla="*/ 2147483647 w 62"/>
                <a:gd name="T77" fmla="*/ 2147483647 h 54"/>
                <a:gd name="T78" fmla="*/ 2147483647 w 62"/>
                <a:gd name="T79" fmla="*/ 2147483647 h 54"/>
                <a:gd name="T80" fmla="*/ 2147483647 w 62"/>
                <a:gd name="T81" fmla="*/ 2147483647 h 54"/>
                <a:gd name="T82" fmla="*/ 2147483647 w 62"/>
                <a:gd name="T83" fmla="*/ 2147483647 h 54"/>
                <a:gd name="T84" fmla="*/ 2147483647 w 62"/>
                <a:gd name="T85" fmla="*/ 2147483647 h 54"/>
                <a:gd name="T86" fmla="*/ 2147483647 w 62"/>
                <a:gd name="T87" fmla="*/ 2147483647 h 54"/>
                <a:gd name="T88" fmla="*/ 2147483647 w 62"/>
                <a:gd name="T89" fmla="*/ 2147483647 h 54"/>
                <a:gd name="T90" fmla="*/ 2147483647 w 62"/>
                <a:gd name="T91" fmla="*/ 2147483647 h 54"/>
                <a:gd name="T92" fmla="*/ 2147483647 w 62"/>
                <a:gd name="T93" fmla="*/ 2147483647 h 54"/>
                <a:gd name="T94" fmla="*/ 2147483647 w 62"/>
                <a:gd name="T95" fmla="*/ 2147483647 h 54"/>
                <a:gd name="T96" fmla="*/ 2147483647 w 62"/>
                <a:gd name="T97" fmla="*/ 2147483647 h 54"/>
                <a:gd name="T98" fmla="*/ 2147483647 w 62"/>
                <a:gd name="T99" fmla="*/ 2147483647 h 54"/>
                <a:gd name="T100" fmla="*/ 2147483647 w 62"/>
                <a:gd name="T101" fmla="*/ 2147483647 h 54"/>
                <a:gd name="T102" fmla="*/ 2147483647 w 62"/>
                <a:gd name="T103" fmla="*/ 2147483647 h 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
                <a:gd name="T157" fmla="*/ 0 h 54"/>
                <a:gd name="T158" fmla="*/ 62 w 62"/>
                <a:gd name="T159" fmla="*/ 54 h 5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 h="54">
                  <a:moveTo>
                    <a:pt x="3" y="45"/>
                  </a:moveTo>
                  <a:lnTo>
                    <a:pt x="4" y="44"/>
                  </a:lnTo>
                  <a:lnTo>
                    <a:pt x="4" y="43"/>
                  </a:lnTo>
                  <a:lnTo>
                    <a:pt x="3" y="42"/>
                  </a:lnTo>
                  <a:lnTo>
                    <a:pt x="3" y="41"/>
                  </a:lnTo>
                  <a:lnTo>
                    <a:pt x="3" y="40"/>
                  </a:lnTo>
                  <a:lnTo>
                    <a:pt x="4" y="39"/>
                  </a:lnTo>
                  <a:lnTo>
                    <a:pt x="4" y="38"/>
                  </a:lnTo>
                  <a:lnTo>
                    <a:pt x="4" y="37"/>
                  </a:lnTo>
                  <a:lnTo>
                    <a:pt x="4" y="36"/>
                  </a:lnTo>
                  <a:lnTo>
                    <a:pt x="3" y="35"/>
                  </a:lnTo>
                  <a:lnTo>
                    <a:pt x="3" y="34"/>
                  </a:lnTo>
                  <a:lnTo>
                    <a:pt x="3" y="33"/>
                  </a:lnTo>
                  <a:lnTo>
                    <a:pt x="4" y="33"/>
                  </a:lnTo>
                  <a:lnTo>
                    <a:pt x="4" y="32"/>
                  </a:lnTo>
                  <a:lnTo>
                    <a:pt x="4" y="31"/>
                  </a:lnTo>
                  <a:lnTo>
                    <a:pt x="5" y="30"/>
                  </a:lnTo>
                  <a:lnTo>
                    <a:pt x="5" y="29"/>
                  </a:lnTo>
                  <a:lnTo>
                    <a:pt x="5" y="28"/>
                  </a:lnTo>
                  <a:lnTo>
                    <a:pt x="5" y="27"/>
                  </a:lnTo>
                  <a:lnTo>
                    <a:pt x="4" y="27"/>
                  </a:lnTo>
                  <a:lnTo>
                    <a:pt x="4" y="26"/>
                  </a:lnTo>
                  <a:lnTo>
                    <a:pt x="4" y="25"/>
                  </a:lnTo>
                  <a:lnTo>
                    <a:pt x="4" y="24"/>
                  </a:lnTo>
                  <a:lnTo>
                    <a:pt x="4" y="23"/>
                  </a:lnTo>
                  <a:lnTo>
                    <a:pt x="3" y="22"/>
                  </a:lnTo>
                  <a:lnTo>
                    <a:pt x="2" y="21"/>
                  </a:lnTo>
                  <a:lnTo>
                    <a:pt x="1" y="20"/>
                  </a:lnTo>
                  <a:lnTo>
                    <a:pt x="0" y="1"/>
                  </a:lnTo>
                  <a:lnTo>
                    <a:pt x="27" y="0"/>
                  </a:lnTo>
                  <a:lnTo>
                    <a:pt x="31" y="0"/>
                  </a:lnTo>
                  <a:lnTo>
                    <a:pt x="31" y="1"/>
                  </a:lnTo>
                  <a:lnTo>
                    <a:pt x="32" y="2"/>
                  </a:lnTo>
                  <a:lnTo>
                    <a:pt x="31" y="3"/>
                  </a:lnTo>
                  <a:lnTo>
                    <a:pt x="32" y="4"/>
                  </a:lnTo>
                  <a:lnTo>
                    <a:pt x="33" y="4"/>
                  </a:lnTo>
                  <a:lnTo>
                    <a:pt x="33" y="5"/>
                  </a:lnTo>
                  <a:lnTo>
                    <a:pt x="32" y="6"/>
                  </a:lnTo>
                  <a:lnTo>
                    <a:pt x="32" y="7"/>
                  </a:lnTo>
                  <a:lnTo>
                    <a:pt x="33" y="9"/>
                  </a:lnTo>
                  <a:lnTo>
                    <a:pt x="36" y="10"/>
                  </a:lnTo>
                  <a:lnTo>
                    <a:pt x="35" y="11"/>
                  </a:lnTo>
                  <a:lnTo>
                    <a:pt x="33" y="13"/>
                  </a:lnTo>
                  <a:lnTo>
                    <a:pt x="31" y="13"/>
                  </a:lnTo>
                  <a:lnTo>
                    <a:pt x="31" y="14"/>
                  </a:lnTo>
                  <a:lnTo>
                    <a:pt x="33" y="14"/>
                  </a:lnTo>
                  <a:lnTo>
                    <a:pt x="34" y="15"/>
                  </a:lnTo>
                  <a:lnTo>
                    <a:pt x="33" y="16"/>
                  </a:lnTo>
                  <a:lnTo>
                    <a:pt x="33" y="17"/>
                  </a:lnTo>
                  <a:lnTo>
                    <a:pt x="33" y="18"/>
                  </a:lnTo>
                  <a:lnTo>
                    <a:pt x="32" y="19"/>
                  </a:lnTo>
                  <a:lnTo>
                    <a:pt x="32" y="20"/>
                  </a:lnTo>
                  <a:lnTo>
                    <a:pt x="31" y="21"/>
                  </a:lnTo>
                  <a:lnTo>
                    <a:pt x="32" y="22"/>
                  </a:lnTo>
                  <a:lnTo>
                    <a:pt x="31" y="23"/>
                  </a:lnTo>
                  <a:lnTo>
                    <a:pt x="31" y="24"/>
                  </a:lnTo>
                  <a:lnTo>
                    <a:pt x="31" y="25"/>
                  </a:lnTo>
                  <a:lnTo>
                    <a:pt x="32" y="26"/>
                  </a:lnTo>
                  <a:lnTo>
                    <a:pt x="31" y="27"/>
                  </a:lnTo>
                  <a:lnTo>
                    <a:pt x="31" y="28"/>
                  </a:lnTo>
                  <a:lnTo>
                    <a:pt x="31" y="29"/>
                  </a:lnTo>
                  <a:lnTo>
                    <a:pt x="30" y="29"/>
                  </a:lnTo>
                  <a:lnTo>
                    <a:pt x="29" y="30"/>
                  </a:lnTo>
                  <a:lnTo>
                    <a:pt x="49" y="30"/>
                  </a:lnTo>
                  <a:lnTo>
                    <a:pt x="49" y="32"/>
                  </a:lnTo>
                  <a:lnTo>
                    <a:pt x="50" y="32"/>
                  </a:lnTo>
                  <a:lnTo>
                    <a:pt x="51" y="34"/>
                  </a:lnTo>
                  <a:lnTo>
                    <a:pt x="53" y="34"/>
                  </a:lnTo>
                  <a:lnTo>
                    <a:pt x="54" y="35"/>
                  </a:lnTo>
                  <a:lnTo>
                    <a:pt x="51" y="35"/>
                  </a:lnTo>
                  <a:lnTo>
                    <a:pt x="50" y="36"/>
                  </a:lnTo>
                  <a:lnTo>
                    <a:pt x="48" y="36"/>
                  </a:lnTo>
                  <a:lnTo>
                    <a:pt x="48" y="35"/>
                  </a:lnTo>
                  <a:lnTo>
                    <a:pt x="50" y="34"/>
                  </a:lnTo>
                  <a:lnTo>
                    <a:pt x="47" y="34"/>
                  </a:lnTo>
                  <a:lnTo>
                    <a:pt x="45" y="33"/>
                  </a:lnTo>
                  <a:lnTo>
                    <a:pt x="43" y="32"/>
                  </a:lnTo>
                  <a:lnTo>
                    <a:pt x="42" y="32"/>
                  </a:lnTo>
                  <a:lnTo>
                    <a:pt x="41" y="34"/>
                  </a:lnTo>
                  <a:lnTo>
                    <a:pt x="40" y="35"/>
                  </a:lnTo>
                  <a:lnTo>
                    <a:pt x="42" y="36"/>
                  </a:lnTo>
                  <a:lnTo>
                    <a:pt x="45" y="35"/>
                  </a:lnTo>
                  <a:lnTo>
                    <a:pt x="47" y="35"/>
                  </a:lnTo>
                  <a:lnTo>
                    <a:pt x="48" y="36"/>
                  </a:lnTo>
                  <a:lnTo>
                    <a:pt x="46" y="37"/>
                  </a:lnTo>
                  <a:lnTo>
                    <a:pt x="46" y="38"/>
                  </a:lnTo>
                  <a:lnTo>
                    <a:pt x="50" y="39"/>
                  </a:lnTo>
                  <a:lnTo>
                    <a:pt x="52" y="39"/>
                  </a:lnTo>
                  <a:lnTo>
                    <a:pt x="53" y="38"/>
                  </a:lnTo>
                  <a:lnTo>
                    <a:pt x="54" y="37"/>
                  </a:lnTo>
                  <a:lnTo>
                    <a:pt x="55" y="38"/>
                  </a:lnTo>
                  <a:lnTo>
                    <a:pt x="54" y="39"/>
                  </a:lnTo>
                  <a:lnTo>
                    <a:pt x="55" y="40"/>
                  </a:lnTo>
                  <a:lnTo>
                    <a:pt x="56" y="40"/>
                  </a:lnTo>
                  <a:lnTo>
                    <a:pt x="56" y="41"/>
                  </a:lnTo>
                  <a:lnTo>
                    <a:pt x="56" y="43"/>
                  </a:lnTo>
                  <a:lnTo>
                    <a:pt x="57" y="43"/>
                  </a:lnTo>
                  <a:lnTo>
                    <a:pt x="59" y="44"/>
                  </a:lnTo>
                  <a:lnTo>
                    <a:pt x="56" y="45"/>
                  </a:lnTo>
                  <a:lnTo>
                    <a:pt x="54" y="44"/>
                  </a:lnTo>
                  <a:lnTo>
                    <a:pt x="52" y="45"/>
                  </a:lnTo>
                  <a:lnTo>
                    <a:pt x="54" y="46"/>
                  </a:lnTo>
                  <a:lnTo>
                    <a:pt x="57" y="47"/>
                  </a:lnTo>
                  <a:lnTo>
                    <a:pt x="59" y="48"/>
                  </a:lnTo>
                  <a:lnTo>
                    <a:pt x="60" y="49"/>
                  </a:lnTo>
                  <a:lnTo>
                    <a:pt x="62" y="49"/>
                  </a:lnTo>
                  <a:lnTo>
                    <a:pt x="61" y="51"/>
                  </a:lnTo>
                  <a:lnTo>
                    <a:pt x="60" y="51"/>
                  </a:lnTo>
                  <a:lnTo>
                    <a:pt x="57" y="53"/>
                  </a:lnTo>
                  <a:lnTo>
                    <a:pt x="56" y="52"/>
                  </a:lnTo>
                  <a:lnTo>
                    <a:pt x="54" y="54"/>
                  </a:lnTo>
                  <a:lnTo>
                    <a:pt x="54" y="53"/>
                  </a:lnTo>
                  <a:lnTo>
                    <a:pt x="54" y="51"/>
                  </a:lnTo>
                  <a:lnTo>
                    <a:pt x="54" y="50"/>
                  </a:lnTo>
                  <a:lnTo>
                    <a:pt x="52" y="50"/>
                  </a:lnTo>
                  <a:lnTo>
                    <a:pt x="50" y="48"/>
                  </a:lnTo>
                  <a:lnTo>
                    <a:pt x="49" y="47"/>
                  </a:lnTo>
                  <a:lnTo>
                    <a:pt x="48" y="46"/>
                  </a:lnTo>
                  <a:lnTo>
                    <a:pt x="47" y="46"/>
                  </a:lnTo>
                  <a:lnTo>
                    <a:pt x="45" y="45"/>
                  </a:lnTo>
                  <a:lnTo>
                    <a:pt x="43" y="42"/>
                  </a:lnTo>
                  <a:lnTo>
                    <a:pt x="41" y="42"/>
                  </a:lnTo>
                  <a:lnTo>
                    <a:pt x="40" y="42"/>
                  </a:lnTo>
                  <a:lnTo>
                    <a:pt x="36" y="40"/>
                  </a:lnTo>
                  <a:lnTo>
                    <a:pt x="37" y="42"/>
                  </a:lnTo>
                  <a:lnTo>
                    <a:pt x="40" y="43"/>
                  </a:lnTo>
                  <a:lnTo>
                    <a:pt x="42" y="43"/>
                  </a:lnTo>
                  <a:lnTo>
                    <a:pt x="46" y="46"/>
                  </a:lnTo>
                  <a:lnTo>
                    <a:pt x="47" y="47"/>
                  </a:lnTo>
                  <a:lnTo>
                    <a:pt x="49" y="51"/>
                  </a:lnTo>
                  <a:lnTo>
                    <a:pt x="47" y="51"/>
                  </a:lnTo>
                  <a:lnTo>
                    <a:pt x="46" y="50"/>
                  </a:lnTo>
                  <a:lnTo>
                    <a:pt x="46" y="53"/>
                  </a:lnTo>
                  <a:lnTo>
                    <a:pt x="45" y="54"/>
                  </a:lnTo>
                  <a:lnTo>
                    <a:pt x="43" y="53"/>
                  </a:lnTo>
                  <a:lnTo>
                    <a:pt x="43" y="51"/>
                  </a:lnTo>
                  <a:lnTo>
                    <a:pt x="41" y="50"/>
                  </a:lnTo>
                  <a:lnTo>
                    <a:pt x="40" y="50"/>
                  </a:lnTo>
                  <a:lnTo>
                    <a:pt x="38" y="51"/>
                  </a:lnTo>
                  <a:lnTo>
                    <a:pt x="37" y="53"/>
                  </a:lnTo>
                  <a:lnTo>
                    <a:pt x="34" y="52"/>
                  </a:lnTo>
                  <a:lnTo>
                    <a:pt x="33" y="51"/>
                  </a:lnTo>
                  <a:lnTo>
                    <a:pt x="31" y="49"/>
                  </a:lnTo>
                  <a:lnTo>
                    <a:pt x="30" y="49"/>
                  </a:lnTo>
                  <a:lnTo>
                    <a:pt x="28" y="48"/>
                  </a:lnTo>
                  <a:lnTo>
                    <a:pt x="27" y="46"/>
                  </a:lnTo>
                  <a:lnTo>
                    <a:pt x="26" y="45"/>
                  </a:lnTo>
                  <a:lnTo>
                    <a:pt x="24" y="43"/>
                  </a:lnTo>
                  <a:lnTo>
                    <a:pt x="24" y="42"/>
                  </a:lnTo>
                  <a:lnTo>
                    <a:pt x="24" y="41"/>
                  </a:lnTo>
                  <a:lnTo>
                    <a:pt x="25" y="40"/>
                  </a:lnTo>
                  <a:lnTo>
                    <a:pt x="22" y="38"/>
                  </a:lnTo>
                  <a:lnTo>
                    <a:pt x="21" y="36"/>
                  </a:lnTo>
                  <a:lnTo>
                    <a:pt x="20" y="36"/>
                  </a:lnTo>
                  <a:lnTo>
                    <a:pt x="18" y="34"/>
                  </a:lnTo>
                  <a:lnTo>
                    <a:pt x="18" y="36"/>
                  </a:lnTo>
                  <a:lnTo>
                    <a:pt x="20" y="37"/>
                  </a:lnTo>
                  <a:lnTo>
                    <a:pt x="21" y="38"/>
                  </a:lnTo>
                  <a:lnTo>
                    <a:pt x="22" y="40"/>
                  </a:lnTo>
                  <a:lnTo>
                    <a:pt x="23" y="41"/>
                  </a:lnTo>
                  <a:lnTo>
                    <a:pt x="23" y="42"/>
                  </a:lnTo>
                  <a:lnTo>
                    <a:pt x="24" y="44"/>
                  </a:lnTo>
                  <a:lnTo>
                    <a:pt x="25" y="46"/>
                  </a:lnTo>
                  <a:lnTo>
                    <a:pt x="24" y="47"/>
                  </a:lnTo>
                  <a:lnTo>
                    <a:pt x="23" y="47"/>
                  </a:lnTo>
                  <a:lnTo>
                    <a:pt x="22" y="45"/>
                  </a:lnTo>
                  <a:lnTo>
                    <a:pt x="21" y="45"/>
                  </a:lnTo>
                  <a:lnTo>
                    <a:pt x="19" y="44"/>
                  </a:lnTo>
                  <a:lnTo>
                    <a:pt x="19" y="43"/>
                  </a:lnTo>
                  <a:lnTo>
                    <a:pt x="19" y="42"/>
                  </a:lnTo>
                  <a:lnTo>
                    <a:pt x="17" y="43"/>
                  </a:lnTo>
                  <a:lnTo>
                    <a:pt x="17" y="42"/>
                  </a:lnTo>
                  <a:lnTo>
                    <a:pt x="16" y="42"/>
                  </a:lnTo>
                  <a:lnTo>
                    <a:pt x="16" y="44"/>
                  </a:lnTo>
                  <a:lnTo>
                    <a:pt x="17" y="45"/>
                  </a:lnTo>
                  <a:lnTo>
                    <a:pt x="18" y="45"/>
                  </a:lnTo>
                  <a:lnTo>
                    <a:pt x="18" y="46"/>
                  </a:lnTo>
                  <a:lnTo>
                    <a:pt x="15" y="46"/>
                  </a:lnTo>
                  <a:lnTo>
                    <a:pt x="11" y="45"/>
                  </a:lnTo>
                  <a:lnTo>
                    <a:pt x="9" y="44"/>
                  </a:lnTo>
                  <a:lnTo>
                    <a:pt x="7" y="44"/>
                  </a:lnTo>
                  <a:lnTo>
                    <a:pt x="5" y="44"/>
                  </a:lnTo>
                  <a:lnTo>
                    <a:pt x="4" y="45"/>
                  </a:lnTo>
                  <a:lnTo>
                    <a:pt x="3" y="45"/>
                  </a:lnTo>
                </a:path>
              </a:pathLst>
            </a:custGeom>
            <a:solidFill>
              <a:srgbClr val="FFFFFF"/>
            </a:solidFill>
            <a:ln w="0">
              <a:solidFill>
                <a:srgbClr val="25221E"/>
              </a:solidFill>
              <a:round/>
              <a:headEnd/>
              <a:tailEnd/>
            </a:ln>
          </p:spPr>
          <p:txBody>
            <a:bodyPr/>
            <a:lstStyle/>
            <a:p>
              <a:endParaRPr lang="en-US"/>
            </a:p>
          </p:txBody>
        </p:sp>
        <p:sp>
          <p:nvSpPr>
            <p:cNvPr id="47" name="Freeform 44"/>
            <p:cNvSpPr>
              <a:spLocks noChangeAspect="1"/>
            </p:cNvSpPr>
            <p:nvPr/>
          </p:nvSpPr>
          <p:spPr bwMode="auto">
            <a:xfrm>
              <a:off x="4859951" y="4555195"/>
              <a:ext cx="22838" cy="14934"/>
            </a:xfrm>
            <a:custGeom>
              <a:avLst/>
              <a:gdLst>
                <a:gd name="T0" fmla="*/ 2147483647 w 3"/>
                <a:gd name="T1" fmla="*/ 0 h 2"/>
                <a:gd name="T2" fmla="*/ 0 w 3"/>
                <a:gd name="T3" fmla="*/ 0 h 2"/>
                <a:gd name="T4" fmla="*/ 0 w 3"/>
                <a:gd name="T5" fmla="*/ 2147483647 h 2"/>
                <a:gd name="T6" fmla="*/ 2147483647 w 3"/>
                <a:gd name="T7" fmla="*/ 2147483647 h 2"/>
                <a:gd name="T8" fmla="*/ 2147483647 w 3"/>
                <a:gd name="T9" fmla="*/ 2147483647 h 2"/>
                <a:gd name="T10" fmla="*/ 2147483647 w 3"/>
                <a:gd name="T11" fmla="*/ 2147483647 h 2"/>
                <a:gd name="T12" fmla="*/ 2147483647 w 3"/>
                <a:gd name="T13" fmla="*/ 2147483647 h 2"/>
                <a:gd name="T14" fmla="*/ 2147483647 w 3"/>
                <a:gd name="T15" fmla="*/ 2147483647 h 2"/>
                <a:gd name="T16" fmla="*/ 2147483647 w 3"/>
                <a:gd name="T17" fmla="*/ 2147483647 h 2"/>
                <a:gd name="T18" fmla="*/ 2147483647 w 3"/>
                <a:gd name="T19" fmla="*/ 0 h 2"/>
                <a:gd name="T20" fmla="*/ 2147483647 w 3"/>
                <a:gd name="T21" fmla="*/ 0 h 2"/>
                <a:gd name="T22" fmla="*/ 2147483647 w 3"/>
                <a:gd name="T23" fmla="*/ 0 h 2"/>
                <a:gd name="T24" fmla="*/ 2147483647 w 3"/>
                <a:gd name="T25" fmla="*/ 0 h 2"/>
                <a:gd name="T26" fmla="*/ 2147483647 w 3"/>
                <a:gd name="T27" fmla="*/ 0 h 2"/>
                <a:gd name="T28" fmla="*/ 2147483647 w 3"/>
                <a:gd name="T29" fmla="*/ 0 h 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
                <a:gd name="T46" fmla="*/ 0 h 2"/>
                <a:gd name="T47" fmla="*/ 3 w 3"/>
                <a:gd name="T48" fmla="*/ 2 h 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 h="2">
                  <a:moveTo>
                    <a:pt x="1" y="0"/>
                  </a:moveTo>
                  <a:lnTo>
                    <a:pt x="0" y="0"/>
                  </a:lnTo>
                  <a:lnTo>
                    <a:pt x="0" y="1"/>
                  </a:lnTo>
                  <a:lnTo>
                    <a:pt x="1" y="2"/>
                  </a:lnTo>
                  <a:lnTo>
                    <a:pt x="2" y="2"/>
                  </a:lnTo>
                  <a:lnTo>
                    <a:pt x="3" y="2"/>
                  </a:lnTo>
                  <a:lnTo>
                    <a:pt x="3" y="1"/>
                  </a:lnTo>
                  <a:lnTo>
                    <a:pt x="3" y="0"/>
                  </a:lnTo>
                  <a:lnTo>
                    <a:pt x="2" y="0"/>
                  </a:lnTo>
                  <a:lnTo>
                    <a:pt x="1" y="0"/>
                  </a:lnTo>
                </a:path>
              </a:pathLst>
            </a:custGeom>
            <a:solidFill>
              <a:srgbClr val="FFFFFF"/>
            </a:solidFill>
            <a:ln w="0">
              <a:solidFill>
                <a:srgbClr val="25221E"/>
              </a:solidFill>
              <a:round/>
              <a:headEnd/>
              <a:tailEnd/>
            </a:ln>
          </p:spPr>
          <p:txBody>
            <a:bodyPr/>
            <a:lstStyle/>
            <a:p>
              <a:endParaRPr lang="en-US"/>
            </a:p>
          </p:txBody>
        </p:sp>
        <p:sp>
          <p:nvSpPr>
            <p:cNvPr id="48" name="Freeform 45"/>
            <p:cNvSpPr>
              <a:spLocks noChangeAspect="1"/>
            </p:cNvSpPr>
            <p:nvPr/>
          </p:nvSpPr>
          <p:spPr bwMode="auto">
            <a:xfrm>
              <a:off x="4776208" y="2626889"/>
              <a:ext cx="410252" cy="511287"/>
            </a:xfrm>
            <a:custGeom>
              <a:avLst/>
              <a:gdLst>
                <a:gd name="T0" fmla="*/ 2147483647 w 54"/>
                <a:gd name="T1" fmla="*/ 2147483647 h 65"/>
                <a:gd name="T2" fmla="*/ 2147483647 w 54"/>
                <a:gd name="T3" fmla="*/ 2147483647 h 65"/>
                <a:gd name="T4" fmla="*/ 2147483647 w 54"/>
                <a:gd name="T5" fmla="*/ 2147483647 h 65"/>
                <a:gd name="T6" fmla="*/ 2147483647 w 54"/>
                <a:gd name="T7" fmla="*/ 2147483647 h 65"/>
                <a:gd name="T8" fmla="*/ 2147483647 w 54"/>
                <a:gd name="T9" fmla="*/ 2147483647 h 65"/>
                <a:gd name="T10" fmla="*/ 2147483647 w 54"/>
                <a:gd name="T11" fmla="*/ 2147483647 h 65"/>
                <a:gd name="T12" fmla="*/ 2147483647 w 54"/>
                <a:gd name="T13" fmla="*/ 2147483647 h 65"/>
                <a:gd name="T14" fmla="*/ 2147483647 w 54"/>
                <a:gd name="T15" fmla="*/ 2147483647 h 65"/>
                <a:gd name="T16" fmla="*/ 2147483647 w 54"/>
                <a:gd name="T17" fmla="*/ 2147483647 h 65"/>
                <a:gd name="T18" fmla="*/ 2147483647 w 54"/>
                <a:gd name="T19" fmla="*/ 2147483647 h 65"/>
                <a:gd name="T20" fmla="*/ 2147483647 w 54"/>
                <a:gd name="T21" fmla="*/ 2147483647 h 65"/>
                <a:gd name="T22" fmla="*/ 2147483647 w 54"/>
                <a:gd name="T23" fmla="*/ 2147483647 h 65"/>
                <a:gd name="T24" fmla="*/ 2147483647 w 54"/>
                <a:gd name="T25" fmla="*/ 2147483647 h 65"/>
                <a:gd name="T26" fmla="*/ 2147483647 w 54"/>
                <a:gd name="T27" fmla="*/ 2147483647 h 65"/>
                <a:gd name="T28" fmla="*/ 2147483647 w 54"/>
                <a:gd name="T29" fmla="*/ 2147483647 h 65"/>
                <a:gd name="T30" fmla="*/ 2147483647 w 54"/>
                <a:gd name="T31" fmla="*/ 2147483647 h 65"/>
                <a:gd name="T32" fmla="*/ 2147483647 w 54"/>
                <a:gd name="T33" fmla="*/ 2147483647 h 65"/>
                <a:gd name="T34" fmla="*/ 2147483647 w 54"/>
                <a:gd name="T35" fmla="*/ 2147483647 h 65"/>
                <a:gd name="T36" fmla="*/ 2147483647 w 54"/>
                <a:gd name="T37" fmla="*/ 2147483647 h 65"/>
                <a:gd name="T38" fmla="*/ 2147483647 w 54"/>
                <a:gd name="T39" fmla="*/ 2147483647 h 65"/>
                <a:gd name="T40" fmla="*/ 2147483647 w 54"/>
                <a:gd name="T41" fmla="*/ 2147483647 h 65"/>
                <a:gd name="T42" fmla="*/ 2147483647 w 54"/>
                <a:gd name="T43" fmla="*/ 2147483647 h 65"/>
                <a:gd name="T44" fmla="*/ 2147483647 w 54"/>
                <a:gd name="T45" fmla="*/ 2147483647 h 65"/>
                <a:gd name="T46" fmla="*/ 2147483647 w 54"/>
                <a:gd name="T47" fmla="*/ 2147483647 h 65"/>
                <a:gd name="T48" fmla="*/ 2147483647 w 54"/>
                <a:gd name="T49" fmla="*/ 2147483647 h 65"/>
                <a:gd name="T50" fmla="*/ 2147483647 w 54"/>
                <a:gd name="T51" fmla="*/ 2147483647 h 65"/>
                <a:gd name="T52" fmla="*/ 2147483647 w 54"/>
                <a:gd name="T53" fmla="*/ 2147483647 h 65"/>
                <a:gd name="T54" fmla="*/ 0 w 54"/>
                <a:gd name="T55" fmla="*/ 2147483647 h 65"/>
                <a:gd name="T56" fmla="*/ 0 w 54"/>
                <a:gd name="T57" fmla="*/ 2147483647 h 65"/>
                <a:gd name="T58" fmla="*/ 2147483647 w 54"/>
                <a:gd name="T59" fmla="*/ 2147483647 h 65"/>
                <a:gd name="T60" fmla="*/ 2147483647 w 54"/>
                <a:gd name="T61" fmla="*/ 2147483647 h 65"/>
                <a:gd name="T62" fmla="*/ 2147483647 w 54"/>
                <a:gd name="T63" fmla="*/ 2147483647 h 65"/>
                <a:gd name="T64" fmla="*/ 2147483647 w 54"/>
                <a:gd name="T65" fmla="*/ 2147483647 h 65"/>
                <a:gd name="T66" fmla="*/ 2147483647 w 54"/>
                <a:gd name="T67" fmla="*/ 2147483647 h 65"/>
                <a:gd name="T68" fmla="*/ 2147483647 w 54"/>
                <a:gd name="T69" fmla="*/ 2147483647 h 65"/>
                <a:gd name="T70" fmla="*/ 2147483647 w 54"/>
                <a:gd name="T71" fmla="*/ 2147483647 h 65"/>
                <a:gd name="T72" fmla="*/ 2147483647 w 54"/>
                <a:gd name="T73" fmla="*/ 2147483647 h 65"/>
                <a:gd name="T74" fmla="*/ 2147483647 w 54"/>
                <a:gd name="T75" fmla="*/ 2147483647 h 65"/>
                <a:gd name="T76" fmla="*/ 2147483647 w 54"/>
                <a:gd name="T77" fmla="*/ 2147483647 h 65"/>
                <a:gd name="T78" fmla="*/ 2147483647 w 54"/>
                <a:gd name="T79" fmla="*/ 2147483647 h 65"/>
                <a:gd name="T80" fmla="*/ 2147483647 w 54"/>
                <a:gd name="T81" fmla="*/ 2147483647 h 65"/>
                <a:gd name="T82" fmla="*/ 2147483647 w 54"/>
                <a:gd name="T83" fmla="*/ 2147483647 h 65"/>
                <a:gd name="T84" fmla="*/ 2147483647 w 54"/>
                <a:gd name="T85" fmla="*/ 2147483647 h 65"/>
                <a:gd name="T86" fmla="*/ 2147483647 w 54"/>
                <a:gd name="T87" fmla="*/ 2147483647 h 65"/>
                <a:gd name="T88" fmla="*/ 2147483647 w 54"/>
                <a:gd name="T89" fmla="*/ 2147483647 h 65"/>
                <a:gd name="T90" fmla="*/ 2147483647 w 54"/>
                <a:gd name="T91" fmla="*/ 2147483647 h 65"/>
                <a:gd name="T92" fmla="*/ 2147483647 w 54"/>
                <a:gd name="T93" fmla="*/ 2147483647 h 65"/>
                <a:gd name="T94" fmla="*/ 2147483647 w 54"/>
                <a:gd name="T95" fmla="*/ 2147483647 h 65"/>
                <a:gd name="T96" fmla="*/ 2147483647 w 54"/>
                <a:gd name="T97" fmla="*/ 2147483647 h 65"/>
                <a:gd name="T98" fmla="*/ 2147483647 w 54"/>
                <a:gd name="T99" fmla="*/ 2147483647 h 65"/>
                <a:gd name="T100" fmla="*/ 2147483647 w 54"/>
                <a:gd name="T101" fmla="*/ 2147483647 h 65"/>
                <a:gd name="T102" fmla="*/ 2147483647 w 54"/>
                <a:gd name="T103" fmla="*/ 2147483647 h 65"/>
                <a:gd name="T104" fmla="*/ 2147483647 w 54"/>
                <a:gd name="T105" fmla="*/ 2147483647 h 65"/>
                <a:gd name="T106" fmla="*/ 2147483647 w 54"/>
                <a:gd name="T107" fmla="*/ 2147483647 h 65"/>
                <a:gd name="T108" fmla="*/ 2147483647 w 54"/>
                <a:gd name="T109" fmla="*/ 2147483647 h 65"/>
                <a:gd name="T110" fmla="*/ 2147483647 w 54"/>
                <a:gd name="T111" fmla="*/ 2147483647 h 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
                <a:gd name="T169" fmla="*/ 0 h 65"/>
                <a:gd name="T170" fmla="*/ 54 w 54"/>
                <a:gd name="T171" fmla="*/ 65 h 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 h="65">
                  <a:moveTo>
                    <a:pt x="48" y="31"/>
                  </a:moveTo>
                  <a:lnTo>
                    <a:pt x="48" y="29"/>
                  </a:lnTo>
                  <a:lnTo>
                    <a:pt x="48" y="27"/>
                  </a:lnTo>
                  <a:lnTo>
                    <a:pt x="49" y="25"/>
                  </a:lnTo>
                  <a:lnTo>
                    <a:pt x="49" y="24"/>
                  </a:lnTo>
                  <a:lnTo>
                    <a:pt x="49" y="23"/>
                  </a:lnTo>
                  <a:lnTo>
                    <a:pt x="48" y="22"/>
                  </a:lnTo>
                  <a:lnTo>
                    <a:pt x="47" y="22"/>
                  </a:lnTo>
                  <a:lnTo>
                    <a:pt x="47" y="21"/>
                  </a:lnTo>
                  <a:lnTo>
                    <a:pt x="47" y="20"/>
                  </a:lnTo>
                  <a:lnTo>
                    <a:pt x="48" y="19"/>
                  </a:lnTo>
                  <a:lnTo>
                    <a:pt x="47" y="18"/>
                  </a:lnTo>
                  <a:lnTo>
                    <a:pt x="46" y="18"/>
                  </a:lnTo>
                  <a:lnTo>
                    <a:pt x="45" y="19"/>
                  </a:lnTo>
                  <a:lnTo>
                    <a:pt x="45" y="18"/>
                  </a:lnTo>
                  <a:lnTo>
                    <a:pt x="45" y="17"/>
                  </a:lnTo>
                  <a:lnTo>
                    <a:pt x="45" y="16"/>
                  </a:lnTo>
                  <a:lnTo>
                    <a:pt x="44" y="15"/>
                  </a:lnTo>
                  <a:lnTo>
                    <a:pt x="43" y="14"/>
                  </a:lnTo>
                  <a:lnTo>
                    <a:pt x="43" y="13"/>
                  </a:lnTo>
                  <a:lnTo>
                    <a:pt x="42" y="13"/>
                  </a:lnTo>
                  <a:lnTo>
                    <a:pt x="41" y="13"/>
                  </a:lnTo>
                  <a:lnTo>
                    <a:pt x="39" y="13"/>
                  </a:lnTo>
                  <a:lnTo>
                    <a:pt x="39" y="12"/>
                  </a:lnTo>
                  <a:lnTo>
                    <a:pt x="39" y="11"/>
                  </a:lnTo>
                  <a:lnTo>
                    <a:pt x="38" y="11"/>
                  </a:lnTo>
                  <a:lnTo>
                    <a:pt x="36" y="11"/>
                  </a:lnTo>
                  <a:lnTo>
                    <a:pt x="34" y="12"/>
                  </a:lnTo>
                  <a:lnTo>
                    <a:pt x="33" y="12"/>
                  </a:lnTo>
                  <a:lnTo>
                    <a:pt x="24" y="8"/>
                  </a:lnTo>
                  <a:lnTo>
                    <a:pt x="23" y="7"/>
                  </a:lnTo>
                  <a:lnTo>
                    <a:pt x="22" y="6"/>
                  </a:lnTo>
                  <a:lnTo>
                    <a:pt x="21" y="5"/>
                  </a:lnTo>
                  <a:lnTo>
                    <a:pt x="20" y="5"/>
                  </a:lnTo>
                  <a:lnTo>
                    <a:pt x="19" y="3"/>
                  </a:lnTo>
                  <a:lnTo>
                    <a:pt x="18" y="3"/>
                  </a:lnTo>
                  <a:lnTo>
                    <a:pt x="18" y="4"/>
                  </a:lnTo>
                  <a:lnTo>
                    <a:pt x="19" y="4"/>
                  </a:lnTo>
                  <a:lnTo>
                    <a:pt x="18" y="5"/>
                  </a:lnTo>
                  <a:lnTo>
                    <a:pt x="17" y="5"/>
                  </a:lnTo>
                  <a:lnTo>
                    <a:pt x="16" y="5"/>
                  </a:lnTo>
                  <a:lnTo>
                    <a:pt x="16" y="4"/>
                  </a:lnTo>
                  <a:lnTo>
                    <a:pt x="16" y="3"/>
                  </a:lnTo>
                  <a:lnTo>
                    <a:pt x="17" y="2"/>
                  </a:lnTo>
                  <a:lnTo>
                    <a:pt x="18" y="1"/>
                  </a:lnTo>
                  <a:lnTo>
                    <a:pt x="17" y="0"/>
                  </a:lnTo>
                  <a:lnTo>
                    <a:pt x="15" y="1"/>
                  </a:lnTo>
                  <a:lnTo>
                    <a:pt x="14" y="2"/>
                  </a:lnTo>
                  <a:lnTo>
                    <a:pt x="13" y="2"/>
                  </a:lnTo>
                  <a:lnTo>
                    <a:pt x="12" y="2"/>
                  </a:lnTo>
                  <a:lnTo>
                    <a:pt x="11" y="3"/>
                  </a:lnTo>
                  <a:lnTo>
                    <a:pt x="10" y="4"/>
                  </a:lnTo>
                  <a:lnTo>
                    <a:pt x="9" y="4"/>
                  </a:lnTo>
                  <a:lnTo>
                    <a:pt x="9" y="3"/>
                  </a:lnTo>
                  <a:lnTo>
                    <a:pt x="9" y="2"/>
                  </a:lnTo>
                  <a:lnTo>
                    <a:pt x="8" y="3"/>
                  </a:lnTo>
                  <a:lnTo>
                    <a:pt x="7" y="3"/>
                  </a:lnTo>
                  <a:lnTo>
                    <a:pt x="7" y="4"/>
                  </a:lnTo>
                  <a:lnTo>
                    <a:pt x="6" y="4"/>
                  </a:lnTo>
                  <a:lnTo>
                    <a:pt x="5" y="4"/>
                  </a:lnTo>
                  <a:lnTo>
                    <a:pt x="5" y="12"/>
                  </a:lnTo>
                  <a:lnTo>
                    <a:pt x="5" y="14"/>
                  </a:lnTo>
                  <a:lnTo>
                    <a:pt x="4" y="15"/>
                  </a:lnTo>
                  <a:lnTo>
                    <a:pt x="3" y="16"/>
                  </a:lnTo>
                  <a:lnTo>
                    <a:pt x="2" y="16"/>
                  </a:lnTo>
                  <a:lnTo>
                    <a:pt x="1" y="17"/>
                  </a:lnTo>
                  <a:lnTo>
                    <a:pt x="1" y="18"/>
                  </a:lnTo>
                  <a:lnTo>
                    <a:pt x="0" y="18"/>
                  </a:lnTo>
                  <a:lnTo>
                    <a:pt x="0" y="20"/>
                  </a:lnTo>
                  <a:lnTo>
                    <a:pt x="0" y="22"/>
                  </a:lnTo>
                  <a:lnTo>
                    <a:pt x="0" y="23"/>
                  </a:lnTo>
                  <a:lnTo>
                    <a:pt x="1" y="23"/>
                  </a:lnTo>
                  <a:lnTo>
                    <a:pt x="1" y="24"/>
                  </a:lnTo>
                  <a:lnTo>
                    <a:pt x="2" y="24"/>
                  </a:lnTo>
                  <a:lnTo>
                    <a:pt x="2" y="28"/>
                  </a:lnTo>
                  <a:lnTo>
                    <a:pt x="2" y="30"/>
                  </a:lnTo>
                  <a:lnTo>
                    <a:pt x="2" y="32"/>
                  </a:lnTo>
                  <a:lnTo>
                    <a:pt x="3" y="34"/>
                  </a:lnTo>
                  <a:lnTo>
                    <a:pt x="3" y="35"/>
                  </a:lnTo>
                  <a:lnTo>
                    <a:pt x="4" y="35"/>
                  </a:lnTo>
                  <a:lnTo>
                    <a:pt x="5" y="35"/>
                  </a:lnTo>
                  <a:lnTo>
                    <a:pt x="7" y="36"/>
                  </a:lnTo>
                  <a:lnTo>
                    <a:pt x="8" y="37"/>
                  </a:lnTo>
                  <a:lnTo>
                    <a:pt x="8" y="38"/>
                  </a:lnTo>
                  <a:lnTo>
                    <a:pt x="9" y="38"/>
                  </a:lnTo>
                  <a:lnTo>
                    <a:pt x="9" y="39"/>
                  </a:lnTo>
                  <a:lnTo>
                    <a:pt x="10" y="40"/>
                  </a:lnTo>
                  <a:lnTo>
                    <a:pt x="11" y="40"/>
                  </a:lnTo>
                  <a:lnTo>
                    <a:pt x="12" y="41"/>
                  </a:lnTo>
                  <a:lnTo>
                    <a:pt x="14" y="43"/>
                  </a:lnTo>
                  <a:lnTo>
                    <a:pt x="14" y="45"/>
                  </a:lnTo>
                  <a:lnTo>
                    <a:pt x="15" y="47"/>
                  </a:lnTo>
                  <a:lnTo>
                    <a:pt x="15" y="48"/>
                  </a:lnTo>
                  <a:lnTo>
                    <a:pt x="15" y="49"/>
                  </a:lnTo>
                  <a:lnTo>
                    <a:pt x="15" y="50"/>
                  </a:lnTo>
                  <a:lnTo>
                    <a:pt x="15" y="51"/>
                  </a:lnTo>
                  <a:lnTo>
                    <a:pt x="16" y="52"/>
                  </a:lnTo>
                  <a:lnTo>
                    <a:pt x="17" y="52"/>
                  </a:lnTo>
                  <a:lnTo>
                    <a:pt x="16" y="53"/>
                  </a:lnTo>
                  <a:lnTo>
                    <a:pt x="16" y="54"/>
                  </a:lnTo>
                  <a:lnTo>
                    <a:pt x="16" y="55"/>
                  </a:lnTo>
                  <a:lnTo>
                    <a:pt x="16" y="56"/>
                  </a:lnTo>
                  <a:lnTo>
                    <a:pt x="17" y="57"/>
                  </a:lnTo>
                  <a:lnTo>
                    <a:pt x="18" y="58"/>
                  </a:lnTo>
                  <a:lnTo>
                    <a:pt x="18" y="59"/>
                  </a:lnTo>
                  <a:lnTo>
                    <a:pt x="19" y="60"/>
                  </a:lnTo>
                  <a:lnTo>
                    <a:pt x="20" y="60"/>
                  </a:lnTo>
                  <a:lnTo>
                    <a:pt x="20" y="61"/>
                  </a:lnTo>
                  <a:lnTo>
                    <a:pt x="21" y="61"/>
                  </a:lnTo>
                  <a:lnTo>
                    <a:pt x="21" y="62"/>
                  </a:lnTo>
                  <a:lnTo>
                    <a:pt x="22" y="63"/>
                  </a:lnTo>
                  <a:lnTo>
                    <a:pt x="24" y="64"/>
                  </a:lnTo>
                  <a:lnTo>
                    <a:pt x="24" y="65"/>
                  </a:lnTo>
                  <a:lnTo>
                    <a:pt x="52" y="64"/>
                  </a:lnTo>
                  <a:lnTo>
                    <a:pt x="52" y="63"/>
                  </a:lnTo>
                  <a:lnTo>
                    <a:pt x="51" y="62"/>
                  </a:lnTo>
                  <a:lnTo>
                    <a:pt x="50" y="59"/>
                  </a:lnTo>
                  <a:lnTo>
                    <a:pt x="50" y="55"/>
                  </a:lnTo>
                  <a:lnTo>
                    <a:pt x="50" y="50"/>
                  </a:lnTo>
                  <a:lnTo>
                    <a:pt x="50" y="48"/>
                  </a:lnTo>
                  <a:lnTo>
                    <a:pt x="50" y="46"/>
                  </a:lnTo>
                  <a:lnTo>
                    <a:pt x="49" y="45"/>
                  </a:lnTo>
                  <a:lnTo>
                    <a:pt x="49" y="43"/>
                  </a:lnTo>
                  <a:lnTo>
                    <a:pt x="50" y="41"/>
                  </a:lnTo>
                  <a:lnTo>
                    <a:pt x="51" y="39"/>
                  </a:lnTo>
                  <a:lnTo>
                    <a:pt x="51" y="38"/>
                  </a:lnTo>
                  <a:lnTo>
                    <a:pt x="52" y="37"/>
                  </a:lnTo>
                  <a:lnTo>
                    <a:pt x="52" y="35"/>
                  </a:lnTo>
                  <a:lnTo>
                    <a:pt x="54" y="31"/>
                  </a:lnTo>
                  <a:lnTo>
                    <a:pt x="54" y="29"/>
                  </a:lnTo>
                  <a:lnTo>
                    <a:pt x="54" y="27"/>
                  </a:lnTo>
                  <a:lnTo>
                    <a:pt x="53" y="26"/>
                  </a:lnTo>
                  <a:lnTo>
                    <a:pt x="52" y="26"/>
                  </a:lnTo>
                  <a:lnTo>
                    <a:pt x="52" y="27"/>
                  </a:lnTo>
                  <a:lnTo>
                    <a:pt x="51" y="28"/>
                  </a:lnTo>
                  <a:lnTo>
                    <a:pt x="51" y="29"/>
                  </a:lnTo>
                  <a:lnTo>
                    <a:pt x="50" y="30"/>
                  </a:lnTo>
                  <a:lnTo>
                    <a:pt x="49" y="31"/>
                  </a:lnTo>
                  <a:lnTo>
                    <a:pt x="48" y="31"/>
                  </a:lnTo>
                </a:path>
              </a:pathLst>
            </a:custGeom>
            <a:solidFill>
              <a:srgbClr val="FFFFFF"/>
            </a:solidFill>
            <a:ln w="0">
              <a:solidFill>
                <a:srgbClr val="25221E"/>
              </a:solidFill>
              <a:round/>
              <a:headEnd/>
              <a:tailEnd/>
            </a:ln>
          </p:spPr>
          <p:txBody>
            <a:bodyPr/>
            <a:lstStyle/>
            <a:p>
              <a:endParaRPr lang="en-US"/>
            </a:p>
          </p:txBody>
        </p:sp>
        <p:sp>
          <p:nvSpPr>
            <p:cNvPr id="49" name="Freeform 46"/>
            <p:cNvSpPr>
              <a:spLocks noChangeAspect="1"/>
            </p:cNvSpPr>
            <p:nvPr/>
          </p:nvSpPr>
          <p:spPr bwMode="auto">
            <a:xfrm>
              <a:off x="5178847" y="2784141"/>
              <a:ext cx="21993" cy="47439"/>
            </a:xfrm>
            <a:custGeom>
              <a:avLst/>
              <a:gdLst>
                <a:gd name="T0" fmla="*/ 2147483647 w 3"/>
                <a:gd name="T1" fmla="*/ 2147483647 h 6"/>
                <a:gd name="T2" fmla="*/ 2147483647 w 3"/>
                <a:gd name="T3" fmla="*/ 2147483647 h 6"/>
                <a:gd name="T4" fmla="*/ 2147483647 w 3"/>
                <a:gd name="T5" fmla="*/ 2147483647 h 6"/>
                <a:gd name="T6" fmla="*/ 2147483647 w 3"/>
                <a:gd name="T7" fmla="*/ 2147483647 h 6"/>
                <a:gd name="T8" fmla="*/ 2147483647 w 3"/>
                <a:gd name="T9" fmla="*/ 2147483647 h 6"/>
                <a:gd name="T10" fmla="*/ 2147483647 w 3"/>
                <a:gd name="T11" fmla="*/ 2147483647 h 6"/>
                <a:gd name="T12" fmla="*/ 2147483647 w 3"/>
                <a:gd name="T13" fmla="*/ 2147483647 h 6"/>
                <a:gd name="T14" fmla="*/ 2147483647 w 3"/>
                <a:gd name="T15" fmla="*/ 0 h 6"/>
                <a:gd name="T16" fmla="*/ 2147483647 w 3"/>
                <a:gd name="T17" fmla="*/ 0 h 6"/>
                <a:gd name="T18" fmla="*/ 2147483647 w 3"/>
                <a:gd name="T19" fmla="*/ 2147483647 h 6"/>
                <a:gd name="T20" fmla="*/ 2147483647 w 3"/>
                <a:gd name="T21" fmla="*/ 2147483647 h 6"/>
                <a:gd name="T22" fmla="*/ 0 w 3"/>
                <a:gd name="T23" fmla="*/ 2147483647 h 6"/>
                <a:gd name="T24" fmla="*/ 0 w 3"/>
                <a:gd name="T25" fmla="*/ 2147483647 h 6"/>
                <a:gd name="T26" fmla="*/ 0 w 3"/>
                <a:gd name="T27" fmla="*/ 2147483647 h 6"/>
                <a:gd name="T28" fmla="*/ 0 w 3"/>
                <a:gd name="T29" fmla="*/ 2147483647 h 6"/>
                <a:gd name="T30" fmla="*/ 0 w 3"/>
                <a:gd name="T31" fmla="*/ 2147483647 h 6"/>
                <a:gd name="T32" fmla="*/ 2147483647 w 3"/>
                <a:gd name="T33" fmla="*/ 2147483647 h 6"/>
                <a:gd name="T34" fmla="*/ 2147483647 w 3"/>
                <a:gd name="T35" fmla="*/ 2147483647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
                <a:gd name="T55" fmla="*/ 0 h 6"/>
                <a:gd name="T56" fmla="*/ 3 w 3"/>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 h="6">
                  <a:moveTo>
                    <a:pt x="1" y="6"/>
                  </a:moveTo>
                  <a:lnTo>
                    <a:pt x="1" y="6"/>
                  </a:lnTo>
                  <a:lnTo>
                    <a:pt x="2" y="6"/>
                  </a:lnTo>
                  <a:lnTo>
                    <a:pt x="2" y="4"/>
                  </a:lnTo>
                  <a:lnTo>
                    <a:pt x="3" y="3"/>
                  </a:lnTo>
                  <a:lnTo>
                    <a:pt x="3" y="2"/>
                  </a:lnTo>
                  <a:lnTo>
                    <a:pt x="3" y="1"/>
                  </a:lnTo>
                  <a:lnTo>
                    <a:pt x="3" y="0"/>
                  </a:lnTo>
                  <a:lnTo>
                    <a:pt x="2" y="0"/>
                  </a:lnTo>
                  <a:lnTo>
                    <a:pt x="1" y="1"/>
                  </a:lnTo>
                  <a:lnTo>
                    <a:pt x="1" y="2"/>
                  </a:lnTo>
                  <a:lnTo>
                    <a:pt x="0" y="4"/>
                  </a:lnTo>
                  <a:lnTo>
                    <a:pt x="0" y="5"/>
                  </a:lnTo>
                  <a:lnTo>
                    <a:pt x="0" y="6"/>
                  </a:lnTo>
                  <a:lnTo>
                    <a:pt x="1" y="6"/>
                  </a:lnTo>
                </a:path>
              </a:pathLst>
            </a:custGeom>
            <a:solidFill>
              <a:srgbClr val="FFFFFF"/>
            </a:solidFill>
            <a:ln w="0">
              <a:solidFill>
                <a:srgbClr val="25221E"/>
              </a:solidFill>
              <a:round/>
              <a:headEnd/>
              <a:tailEnd/>
            </a:ln>
          </p:spPr>
          <p:txBody>
            <a:bodyPr/>
            <a:lstStyle/>
            <a:p>
              <a:endParaRPr lang="en-US"/>
            </a:p>
          </p:txBody>
        </p:sp>
        <p:sp>
          <p:nvSpPr>
            <p:cNvPr id="50" name="Freeform 47"/>
            <p:cNvSpPr>
              <a:spLocks noChangeAspect="1"/>
            </p:cNvSpPr>
            <p:nvPr/>
          </p:nvSpPr>
          <p:spPr bwMode="auto">
            <a:xfrm>
              <a:off x="5200840" y="2768328"/>
              <a:ext cx="15226" cy="15813"/>
            </a:xfrm>
            <a:custGeom>
              <a:avLst/>
              <a:gdLst>
                <a:gd name="T0" fmla="*/ 2147483647 w 2"/>
                <a:gd name="T1" fmla="*/ 2147483647 h 2"/>
                <a:gd name="T2" fmla="*/ 2147483647 w 2"/>
                <a:gd name="T3" fmla="*/ 2147483647 h 2"/>
                <a:gd name="T4" fmla="*/ 2147483647 w 2"/>
                <a:gd name="T5" fmla="*/ 0 h 2"/>
                <a:gd name="T6" fmla="*/ 2147483647 w 2"/>
                <a:gd name="T7" fmla="*/ 0 h 2"/>
                <a:gd name="T8" fmla="*/ 2147483647 w 2"/>
                <a:gd name="T9" fmla="*/ 0 h 2"/>
                <a:gd name="T10" fmla="*/ 0 w 2"/>
                <a:gd name="T11" fmla="*/ 0 h 2"/>
                <a:gd name="T12" fmla="*/ 0 w 2"/>
                <a:gd name="T13" fmla="*/ 2147483647 h 2"/>
                <a:gd name="T14" fmla="*/ 2147483647 w 2"/>
                <a:gd name="T15" fmla="*/ 2147483647 h 2"/>
                <a:gd name="T16" fmla="*/ 2147483647 w 2"/>
                <a:gd name="T17" fmla="*/ 2147483647 h 2"/>
                <a:gd name="T18" fmla="*/ 2147483647 w 2"/>
                <a:gd name="T19" fmla="*/ 2147483647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2"/>
                <a:gd name="T32" fmla="*/ 2 w 2"/>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2">
                  <a:moveTo>
                    <a:pt x="1" y="2"/>
                  </a:moveTo>
                  <a:lnTo>
                    <a:pt x="1" y="1"/>
                  </a:lnTo>
                  <a:lnTo>
                    <a:pt x="2" y="0"/>
                  </a:lnTo>
                  <a:lnTo>
                    <a:pt x="1" y="0"/>
                  </a:lnTo>
                  <a:lnTo>
                    <a:pt x="0" y="0"/>
                  </a:lnTo>
                  <a:lnTo>
                    <a:pt x="0" y="1"/>
                  </a:lnTo>
                  <a:lnTo>
                    <a:pt x="1" y="2"/>
                  </a:lnTo>
                </a:path>
              </a:pathLst>
            </a:custGeom>
            <a:solidFill>
              <a:srgbClr val="FFFFFF"/>
            </a:solidFill>
            <a:ln w="0">
              <a:solidFill>
                <a:srgbClr val="25221E"/>
              </a:solidFill>
              <a:round/>
              <a:headEnd/>
              <a:tailEnd/>
            </a:ln>
          </p:spPr>
          <p:txBody>
            <a:bodyPr/>
            <a:lstStyle/>
            <a:p>
              <a:endParaRPr lang="en-US"/>
            </a:p>
          </p:txBody>
        </p:sp>
        <p:sp>
          <p:nvSpPr>
            <p:cNvPr id="51" name="Freeform 48"/>
            <p:cNvSpPr>
              <a:spLocks noChangeAspect="1"/>
            </p:cNvSpPr>
            <p:nvPr/>
          </p:nvSpPr>
          <p:spPr bwMode="auto">
            <a:xfrm>
              <a:off x="4936080" y="2539918"/>
              <a:ext cx="492302" cy="267942"/>
            </a:xfrm>
            <a:custGeom>
              <a:avLst/>
              <a:gdLst>
                <a:gd name="T0" fmla="*/ 2147483647 w 65"/>
                <a:gd name="T1" fmla="*/ 2147483647 h 34"/>
                <a:gd name="T2" fmla="*/ 2147483647 w 65"/>
                <a:gd name="T3" fmla="*/ 2147483647 h 34"/>
                <a:gd name="T4" fmla="*/ 2147483647 w 65"/>
                <a:gd name="T5" fmla="*/ 2147483647 h 34"/>
                <a:gd name="T6" fmla="*/ 2147483647 w 65"/>
                <a:gd name="T7" fmla="*/ 2147483647 h 34"/>
                <a:gd name="T8" fmla="*/ 2147483647 w 65"/>
                <a:gd name="T9" fmla="*/ 0 h 34"/>
                <a:gd name="T10" fmla="*/ 2147483647 w 65"/>
                <a:gd name="T11" fmla="*/ 2147483647 h 34"/>
                <a:gd name="T12" fmla="*/ 2147483647 w 65"/>
                <a:gd name="T13" fmla="*/ 2147483647 h 34"/>
                <a:gd name="T14" fmla="*/ 2147483647 w 65"/>
                <a:gd name="T15" fmla="*/ 2147483647 h 34"/>
                <a:gd name="T16" fmla="*/ 2147483647 w 65"/>
                <a:gd name="T17" fmla="*/ 2147483647 h 34"/>
                <a:gd name="T18" fmla="*/ 2147483647 w 65"/>
                <a:gd name="T19" fmla="*/ 2147483647 h 34"/>
                <a:gd name="T20" fmla="*/ 2147483647 w 65"/>
                <a:gd name="T21" fmla="*/ 2147483647 h 34"/>
                <a:gd name="T22" fmla="*/ 2147483647 w 65"/>
                <a:gd name="T23" fmla="*/ 2147483647 h 34"/>
                <a:gd name="T24" fmla="*/ 2147483647 w 65"/>
                <a:gd name="T25" fmla="*/ 2147483647 h 34"/>
                <a:gd name="T26" fmla="*/ 2147483647 w 65"/>
                <a:gd name="T27" fmla="*/ 2147483647 h 34"/>
                <a:gd name="T28" fmla="*/ 2147483647 w 65"/>
                <a:gd name="T29" fmla="*/ 2147483647 h 34"/>
                <a:gd name="T30" fmla="*/ 2147483647 w 65"/>
                <a:gd name="T31" fmla="*/ 2147483647 h 34"/>
                <a:gd name="T32" fmla="*/ 2147483647 w 65"/>
                <a:gd name="T33" fmla="*/ 2147483647 h 34"/>
                <a:gd name="T34" fmla="*/ 2147483647 w 65"/>
                <a:gd name="T35" fmla="*/ 2147483647 h 34"/>
                <a:gd name="T36" fmla="*/ 2147483647 w 65"/>
                <a:gd name="T37" fmla="*/ 2147483647 h 34"/>
                <a:gd name="T38" fmla="*/ 2147483647 w 65"/>
                <a:gd name="T39" fmla="*/ 2147483647 h 34"/>
                <a:gd name="T40" fmla="*/ 2147483647 w 65"/>
                <a:gd name="T41" fmla="*/ 2147483647 h 34"/>
                <a:gd name="T42" fmla="*/ 2147483647 w 65"/>
                <a:gd name="T43" fmla="*/ 2147483647 h 34"/>
                <a:gd name="T44" fmla="*/ 2147483647 w 65"/>
                <a:gd name="T45" fmla="*/ 2147483647 h 34"/>
                <a:gd name="T46" fmla="*/ 2147483647 w 65"/>
                <a:gd name="T47" fmla="*/ 2147483647 h 34"/>
                <a:gd name="T48" fmla="*/ 2147483647 w 65"/>
                <a:gd name="T49" fmla="*/ 2147483647 h 34"/>
                <a:gd name="T50" fmla="*/ 2147483647 w 65"/>
                <a:gd name="T51" fmla="*/ 2147483647 h 34"/>
                <a:gd name="T52" fmla="*/ 2147483647 w 65"/>
                <a:gd name="T53" fmla="*/ 2147483647 h 34"/>
                <a:gd name="T54" fmla="*/ 2147483647 w 65"/>
                <a:gd name="T55" fmla="*/ 2147483647 h 34"/>
                <a:gd name="T56" fmla="*/ 2147483647 w 65"/>
                <a:gd name="T57" fmla="*/ 2147483647 h 34"/>
                <a:gd name="T58" fmla="*/ 2147483647 w 65"/>
                <a:gd name="T59" fmla="*/ 2147483647 h 34"/>
                <a:gd name="T60" fmla="*/ 2147483647 w 65"/>
                <a:gd name="T61" fmla="*/ 2147483647 h 34"/>
                <a:gd name="T62" fmla="*/ 2147483647 w 65"/>
                <a:gd name="T63" fmla="*/ 2147483647 h 34"/>
                <a:gd name="T64" fmla="*/ 2147483647 w 65"/>
                <a:gd name="T65" fmla="*/ 2147483647 h 34"/>
                <a:gd name="T66" fmla="*/ 2147483647 w 65"/>
                <a:gd name="T67" fmla="*/ 2147483647 h 34"/>
                <a:gd name="T68" fmla="*/ 2147483647 w 65"/>
                <a:gd name="T69" fmla="*/ 2147483647 h 34"/>
                <a:gd name="T70" fmla="*/ 2147483647 w 65"/>
                <a:gd name="T71" fmla="*/ 2147483647 h 34"/>
                <a:gd name="T72" fmla="*/ 2147483647 w 65"/>
                <a:gd name="T73" fmla="*/ 2147483647 h 34"/>
                <a:gd name="T74" fmla="*/ 2147483647 w 65"/>
                <a:gd name="T75" fmla="*/ 2147483647 h 34"/>
                <a:gd name="T76" fmla="*/ 2147483647 w 65"/>
                <a:gd name="T77" fmla="*/ 2147483647 h 34"/>
                <a:gd name="T78" fmla="*/ 2147483647 w 65"/>
                <a:gd name="T79" fmla="*/ 2147483647 h 34"/>
                <a:gd name="T80" fmla="*/ 2147483647 w 65"/>
                <a:gd name="T81" fmla="*/ 2147483647 h 34"/>
                <a:gd name="T82" fmla="*/ 2147483647 w 65"/>
                <a:gd name="T83" fmla="*/ 2147483647 h 34"/>
                <a:gd name="T84" fmla="*/ 2147483647 w 65"/>
                <a:gd name="T85" fmla="*/ 2147483647 h 34"/>
                <a:gd name="T86" fmla="*/ 2147483647 w 65"/>
                <a:gd name="T87" fmla="*/ 2147483647 h 34"/>
                <a:gd name="T88" fmla="*/ 2147483647 w 65"/>
                <a:gd name="T89" fmla="*/ 2147483647 h 34"/>
                <a:gd name="T90" fmla="*/ 2147483647 w 65"/>
                <a:gd name="T91" fmla="*/ 2147483647 h 34"/>
                <a:gd name="T92" fmla="*/ 2147483647 w 65"/>
                <a:gd name="T93" fmla="*/ 2147483647 h 34"/>
                <a:gd name="T94" fmla="*/ 2147483647 w 65"/>
                <a:gd name="T95" fmla="*/ 2147483647 h 34"/>
                <a:gd name="T96" fmla="*/ 2147483647 w 65"/>
                <a:gd name="T97" fmla="*/ 2147483647 h 34"/>
                <a:gd name="T98" fmla="*/ 2147483647 w 65"/>
                <a:gd name="T99" fmla="*/ 2147483647 h 34"/>
                <a:gd name="T100" fmla="*/ 2147483647 w 65"/>
                <a:gd name="T101" fmla="*/ 2147483647 h 34"/>
                <a:gd name="T102" fmla="*/ 2147483647 w 65"/>
                <a:gd name="T103" fmla="*/ 2147483647 h 34"/>
                <a:gd name="T104" fmla="*/ 2147483647 w 65"/>
                <a:gd name="T105" fmla="*/ 2147483647 h 34"/>
                <a:gd name="T106" fmla="*/ 2147483647 w 65"/>
                <a:gd name="T107" fmla="*/ 2147483647 h 34"/>
                <a:gd name="T108" fmla="*/ 2147483647 w 65"/>
                <a:gd name="T109" fmla="*/ 2147483647 h 34"/>
                <a:gd name="T110" fmla="*/ 2147483647 w 65"/>
                <a:gd name="T111" fmla="*/ 2147483647 h 34"/>
                <a:gd name="T112" fmla="*/ 2147483647 w 65"/>
                <a:gd name="T113" fmla="*/ 2147483647 h 34"/>
                <a:gd name="T114" fmla="*/ 2147483647 w 65"/>
                <a:gd name="T115" fmla="*/ 2147483647 h 34"/>
                <a:gd name="T116" fmla="*/ 0 w 65"/>
                <a:gd name="T117" fmla="*/ 2147483647 h 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5"/>
                <a:gd name="T178" fmla="*/ 0 h 34"/>
                <a:gd name="T179" fmla="*/ 65 w 65"/>
                <a:gd name="T180" fmla="*/ 34 h 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5" h="34">
                  <a:moveTo>
                    <a:pt x="0" y="16"/>
                  </a:moveTo>
                  <a:lnTo>
                    <a:pt x="1" y="15"/>
                  </a:lnTo>
                  <a:lnTo>
                    <a:pt x="2" y="15"/>
                  </a:lnTo>
                  <a:lnTo>
                    <a:pt x="4" y="12"/>
                  </a:lnTo>
                  <a:lnTo>
                    <a:pt x="6" y="12"/>
                  </a:lnTo>
                  <a:lnTo>
                    <a:pt x="7" y="12"/>
                  </a:lnTo>
                  <a:lnTo>
                    <a:pt x="8" y="12"/>
                  </a:lnTo>
                  <a:lnTo>
                    <a:pt x="9" y="11"/>
                  </a:lnTo>
                  <a:lnTo>
                    <a:pt x="11" y="10"/>
                  </a:lnTo>
                  <a:lnTo>
                    <a:pt x="12" y="8"/>
                  </a:lnTo>
                  <a:lnTo>
                    <a:pt x="14" y="7"/>
                  </a:lnTo>
                  <a:lnTo>
                    <a:pt x="15" y="5"/>
                  </a:lnTo>
                  <a:lnTo>
                    <a:pt x="17" y="3"/>
                  </a:lnTo>
                  <a:lnTo>
                    <a:pt x="19" y="2"/>
                  </a:lnTo>
                  <a:lnTo>
                    <a:pt x="21" y="0"/>
                  </a:lnTo>
                  <a:lnTo>
                    <a:pt x="22" y="0"/>
                  </a:lnTo>
                  <a:lnTo>
                    <a:pt x="23" y="0"/>
                  </a:lnTo>
                  <a:lnTo>
                    <a:pt x="23" y="1"/>
                  </a:lnTo>
                  <a:lnTo>
                    <a:pt x="23" y="2"/>
                  </a:lnTo>
                  <a:lnTo>
                    <a:pt x="21" y="2"/>
                  </a:lnTo>
                  <a:lnTo>
                    <a:pt x="20" y="3"/>
                  </a:lnTo>
                  <a:lnTo>
                    <a:pt x="19" y="5"/>
                  </a:lnTo>
                  <a:lnTo>
                    <a:pt x="18" y="6"/>
                  </a:lnTo>
                  <a:lnTo>
                    <a:pt x="17" y="8"/>
                  </a:lnTo>
                  <a:lnTo>
                    <a:pt x="17" y="10"/>
                  </a:lnTo>
                  <a:lnTo>
                    <a:pt x="17" y="11"/>
                  </a:lnTo>
                  <a:lnTo>
                    <a:pt x="18" y="10"/>
                  </a:lnTo>
                  <a:lnTo>
                    <a:pt x="19" y="9"/>
                  </a:lnTo>
                  <a:lnTo>
                    <a:pt x="20" y="8"/>
                  </a:lnTo>
                  <a:lnTo>
                    <a:pt x="21" y="8"/>
                  </a:lnTo>
                  <a:lnTo>
                    <a:pt x="21" y="9"/>
                  </a:lnTo>
                  <a:lnTo>
                    <a:pt x="22" y="9"/>
                  </a:lnTo>
                  <a:lnTo>
                    <a:pt x="23" y="9"/>
                  </a:lnTo>
                  <a:lnTo>
                    <a:pt x="25" y="9"/>
                  </a:lnTo>
                  <a:lnTo>
                    <a:pt x="26" y="9"/>
                  </a:lnTo>
                  <a:lnTo>
                    <a:pt x="26" y="10"/>
                  </a:lnTo>
                  <a:lnTo>
                    <a:pt x="27" y="10"/>
                  </a:lnTo>
                  <a:lnTo>
                    <a:pt x="28" y="11"/>
                  </a:lnTo>
                  <a:lnTo>
                    <a:pt x="29" y="12"/>
                  </a:lnTo>
                  <a:lnTo>
                    <a:pt x="31" y="13"/>
                  </a:lnTo>
                  <a:lnTo>
                    <a:pt x="32" y="13"/>
                  </a:lnTo>
                  <a:lnTo>
                    <a:pt x="33" y="14"/>
                  </a:lnTo>
                  <a:lnTo>
                    <a:pt x="34" y="13"/>
                  </a:lnTo>
                  <a:lnTo>
                    <a:pt x="35" y="13"/>
                  </a:lnTo>
                  <a:lnTo>
                    <a:pt x="36" y="13"/>
                  </a:lnTo>
                  <a:lnTo>
                    <a:pt x="37" y="14"/>
                  </a:lnTo>
                  <a:lnTo>
                    <a:pt x="38" y="13"/>
                  </a:lnTo>
                  <a:lnTo>
                    <a:pt x="39" y="12"/>
                  </a:lnTo>
                  <a:lnTo>
                    <a:pt x="41" y="11"/>
                  </a:lnTo>
                  <a:lnTo>
                    <a:pt x="42" y="10"/>
                  </a:lnTo>
                  <a:lnTo>
                    <a:pt x="43" y="9"/>
                  </a:lnTo>
                  <a:lnTo>
                    <a:pt x="44" y="9"/>
                  </a:lnTo>
                  <a:lnTo>
                    <a:pt x="45" y="9"/>
                  </a:lnTo>
                  <a:lnTo>
                    <a:pt x="47" y="9"/>
                  </a:lnTo>
                  <a:lnTo>
                    <a:pt x="49" y="9"/>
                  </a:lnTo>
                  <a:lnTo>
                    <a:pt x="51" y="8"/>
                  </a:lnTo>
                  <a:lnTo>
                    <a:pt x="53" y="7"/>
                  </a:lnTo>
                  <a:lnTo>
                    <a:pt x="53" y="8"/>
                  </a:lnTo>
                  <a:lnTo>
                    <a:pt x="53" y="10"/>
                  </a:lnTo>
                  <a:lnTo>
                    <a:pt x="54" y="11"/>
                  </a:lnTo>
                  <a:lnTo>
                    <a:pt x="55" y="12"/>
                  </a:lnTo>
                  <a:lnTo>
                    <a:pt x="56" y="11"/>
                  </a:lnTo>
                  <a:lnTo>
                    <a:pt x="57" y="11"/>
                  </a:lnTo>
                  <a:lnTo>
                    <a:pt x="57" y="12"/>
                  </a:lnTo>
                  <a:lnTo>
                    <a:pt x="59" y="12"/>
                  </a:lnTo>
                  <a:lnTo>
                    <a:pt x="59" y="11"/>
                  </a:lnTo>
                  <a:lnTo>
                    <a:pt x="60" y="11"/>
                  </a:lnTo>
                  <a:lnTo>
                    <a:pt x="61" y="12"/>
                  </a:lnTo>
                  <a:lnTo>
                    <a:pt x="61" y="13"/>
                  </a:lnTo>
                  <a:lnTo>
                    <a:pt x="62" y="14"/>
                  </a:lnTo>
                  <a:lnTo>
                    <a:pt x="63" y="14"/>
                  </a:lnTo>
                  <a:lnTo>
                    <a:pt x="64" y="15"/>
                  </a:lnTo>
                  <a:lnTo>
                    <a:pt x="65" y="16"/>
                  </a:lnTo>
                  <a:lnTo>
                    <a:pt x="65" y="17"/>
                  </a:lnTo>
                  <a:lnTo>
                    <a:pt x="64" y="18"/>
                  </a:lnTo>
                  <a:lnTo>
                    <a:pt x="63" y="19"/>
                  </a:lnTo>
                  <a:lnTo>
                    <a:pt x="61" y="19"/>
                  </a:lnTo>
                  <a:lnTo>
                    <a:pt x="59" y="19"/>
                  </a:lnTo>
                  <a:lnTo>
                    <a:pt x="57" y="19"/>
                  </a:lnTo>
                  <a:lnTo>
                    <a:pt x="56" y="20"/>
                  </a:lnTo>
                  <a:lnTo>
                    <a:pt x="54" y="19"/>
                  </a:lnTo>
                  <a:lnTo>
                    <a:pt x="52" y="18"/>
                  </a:lnTo>
                  <a:lnTo>
                    <a:pt x="51" y="18"/>
                  </a:lnTo>
                  <a:lnTo>
                    <a:pt x="51" y="19"/>
                  </a:lnTo>
                  <a:lnTo>
                    <a:pt x="52" y="20"/>
                  </a:lnTo>
                  <a:lnTo>
                    <a:pt x="52" y="21"/>
                  </a:lnTo>
                  <a:lnTo>
                    <a:pt x="50" y="21"/>
                  </a:lnTo>
                  <a:lnTo>
                    <a:pt x="49" y="20"/>
                  </a:lnTo>
                  <a:lnTo>
                    <a:pt x="48" y="19"/>
                  </a:lnTo>
                  <a:lnTo>
                    <a:pt x="47" y="19"/>
                  </a:lnTo>
                  <a:lnTo>
                    <a:pt x="45" y="19"/>
                  </a:lnTo>
                  <a:lnTo>
                    <a:pt x="44" y="19"/>
                  </a:lnTo>
                  <a:lnTo>
                    <a:pt x="44" y="20"/>
                  </a:lnTo>
                  <a:lnTo>
                    <a:pt x="42" y="21"/>
                  </a:lnTo>
                  <a:lnTo>
                    <a:pt x="40" y="21"/>
                  </a:lnTo>
                  <a:lnTo>
                    <a:pt x="39" y="22"/>
                  </a:lnTo>
                  <a:lnTo>
                    <a:pt x="39" y="23"/>
                  </a:lnTo>
                  <a:lnTo>
                    <a:pt x="38" y="24"/>
                  </a:lnTo>
                  <a:lnTo>
                    <a:pt x="37" y="24"/>
                  </a:lnTo>
                  <a:lnTo>
                    <a:pt x="36" y="25"/>
                  </a:lnTo>
                  <a:lnTo>
                    <a:pt x="35" y="27"/>
                  </a:lnTo>
                  <a:lnTo>
                    <a:pt x="34" y="28"/>
                  </a:lnTo>
                  <a:lnTo>
                    <a:pt x="33" y="27"/>
                  </a:lnTo>
                  <a:lnTo>
                    <a:pt x="34" y="26"/>
                  </a:lnTo>
                  <a:lnTo>
                    <a:pt x="34" y="24"/>
                  </a:lnTo>
                  <a:lnTo>
                    <a:pt x="33" y="25"/>
                  </a:lnTo>
                  <a:lnTo>
                    <a:pt x="32" y="24"/>
                  </a:lnTo>
                  <a:lnTo>
                    <a:pt x="32" y="25"/>
                  </a:lnTo>
                  <a:lnTo>
                    <a:pt x="30" y="29"/>
                  </a:lnTo>
                  <a:lnTo>
                    <a:pt x="29" y="31"/>
                  </a:lnTo>
                  <a:lnTo>
                    <a:pt x="28" y="34"/>
                  </a:lnTo>
                  <a:lnTo>
                    <a:pt x="27" y="33"/>
                  </a:lnTo>
                  <a:lnTo>
                    <a:pt x="26" y="33"/>
                  </a:lnTo>
                  <a:lnTo>
                    <a:pt x="26" y="32"/>
                  </a:lnTo>
                  <a:lnTo>
                    <a:pt x="26" y="31"/>
                  </a:lnTo>
                  <a:lnTo>
                    <a:pt x="27" y="31"/>
                  </a:lnTo>
                  <a:lnTo>
                    <a:pt x="27" y="30"/>
                  </a:lnTo>
                  <a:lnTo>
                    <a:pt x="26" y="29"/>
                  </a:lnTo>
                  <a:lnTo>
                    <a:pt x="25" y="29"/>
                  </a:lnTo>
                  <a:lnTo>
                    <a:pt x="24" y="30"/>
                  </a:lnTo>
                  <a:lnTo>
                    <a:pt x="24" y="29"/>
                  </a:lnTo>
                  <a:lnTo>
                    <a:pt x="24" y="28"/>
                  </a:lnTo>
                  <a:lnTo>
                    <a:pt x="24" y="27"/>
                  </a:lnTo>
                  <a:lnTo>
                    <a:pt x="23" y="26"/>
                  </a:lnTo>
                  <a:lnTo>
                    <a:pt x="22" y="25"/>
                  </a:lnTo>
                  <a:lnTo>
                    <a:pt x="22" y="24"/>
                  </a:lnTo>
                  <a:lnTo>
                    <a:pt x="21" y="24"/>
                  </a:lnTo>
                  <a:lnTo>
                    <a:pt x="20" y="24"/>
                  </a:lnTo>
                  <a:lnTo>
                    <a:pt x="19" y="24"/>
                  </a:lnTo>
                  <a:lnTo>
                    <a:pt x="18" y="24"/>
                  </a:lnTo>
                  <a:lnTo>
                    <a:pt x="18" y="23"/>
                  </a:lnTo>
                  <a:lnTo>
                    <a:pt x="18" y="22"/>
                  </a:lnTo>
                  <a:lnTo>
                    <a:pt x="17" y="22"/>
                  </a:lnTo>
                  <a:lnTo>
                    <a:pt x="15" y="22"/>
                  </a:lnTo>
                  <a:lnTo>
                    <a:pt x="13" y="23"/>
                  </a:lnTo>
                  <a:lnTo>
                    <a:pt x="12" y="23"/>
                  </a:lnTo>
                  <a:lnTo>
                    <a:pt x="3" y="19"/>
                  </a:lnTo>
                  <a:lnTo>
                    <a:pt x="2" y="18"/>
                  </a:lnTo>
                  <a:lnTo>
                    <a:pt x="1" y="17"/>
                  </a:lnTo>
                  <a:lnTo>
                    <a:pt x="0" y="16"/>
                  </a:lnTo>
                </a:path>
              </a:pathLst>
            </a:custGeom>
            <a:solidFill>
              <a:srgbClr val="FFFFFF"/>
            </a:solidFill>
            <a:ln w="0">
              <a:solidFill>
                <a:srgbClr val="25221E"/>
              </a:solidFill>
              <a:round/>
              <a:headEnd/>
              <a:tailEnd/>
            </a:ln>
          </p:spPr>
          <p:txBody>
            <a:bodyPr/>
            <a:lstStyle/>
            <a:p>
              <a:endParaRPr lang="en-US"/>
            </a:p>
          </p:txBody>
        </p:sp>
        <p:sp>
          <p:nvSpPr>
            <p:cNvPr id="52" name="Freeform 49"/>
            <p:cNvSpPr>
              <a:spLocks noChangeAspect="1"/>
            </p:cNvSpPr>
            <p:nvPr/>
          </p:nvSpPr>
          <p:spPr bwMode="auto">
            <a:xfrm>
              <a:off x="5443608" y="2650609"/>
              <a:ext cx="45677" cy="31626"/>
            </a:xfrm>
            <a:custGeom>
              <a:avLst/>
              <a:gdLst>
                <a:gd name="T0" fmla="*/ 0 w 6"/>
                <a:gd name="T1" fmla="*/ 2147483647 h 4"/>
                <a:gd name="T2" fmla="*/ 0 w 6"/>
                <a:gd name="T3" fmla="*/ 2147483647 h 4"/>
                <a:gd name="T4" fmla="*/ 2147483647 w 6"/>
                <a:gd name="T5" fmla="*/ 2147483647 h 4"/>
                <a:gd name="T6" fmla="*/ 2147483647 w 6"/>
                <a:gd name="T7" fmla="*/ 2147483647 h 4"/>
                <a:gd name="T8" fmla="*/ 2147483647 w 6"/>
                <a:gd name="T9" fmla="*/ 2147483647 h 4"/>
                <a:gd name="T10" fmla="*/ 2147483647 w 6"/>
                <a:gd name="T11" fmla="*/ 2147483647 h 4"/>
                <a:gd name="T12" fmla="*/ 2147483647 w 6"/>
                <a:gd name="T13" fmla="*/ 2147483647 h 4"/>
                <a:gd name="T14" fmla="*/ 2147483647 w 6"/>
                <a:gd name="T15" fmla="*/ 2147483647 h 4"/>
                <a:gd name="T16" fmla="*/ 2147483647 w 6"/>
                <a:gd name="T17" fmla="*/ 2147483647 h 4"/>
                <a:gd name="T18" fmla="*/ 2147483647 w 6"/>
                <a:gd name="T19" fmla="*/ 0 h 4"/>
                <a:gd name="T20" fmla="*/ 2147483647 w 6"/>
                <a:gd name="T21" fmla="*/ 2147483647 h 4"/>
                <a:gd name="T22" fmla="*/ 2147483647 w 6"/>
                <a:gd name="T23" fmla="*/ 2147483647 h 4"/>
                <a:gd name="T24" fmla="*/ 2147483647 w 6"/>
                <a:gd name="T25" fmla="*/ 2147483647 h 4"/>
                <a:gd name="T26" fmla="*/ 2147483647 w 6"/>
                <a:gd name="T27" fmla="*/ 2147483647 h 4"/>
                <a:gd name="T28" fmla="*/ 2147483647 w 6"/>
                <a:gd name="T29" fmla="*/ 2147483647 h 4"/>
                <a:gd name="T30" fmla="*/ 2147483647 w 6"/>
                <a:gd name="T31" fmla="*/ 2147483647 h 4"/>
                <a:gd name="T32" fmla="*/ 2147483647 w 6"/>
                <a:gd name="T33" fmla="*/ 2147483647 h 4"/>
                <a:gd name="T34" fmla="*/ 2147483647 w 6"/>
                <a:gd name="T35" fmla="*/ 2147483647 h 4"/>
                <a:gd name="T36" fmla="*/ 2147483647 w 6"/>
                <a:gd name="T37" fmla="*/ 2147483647 h 4"/>
                <a:gd name="T38" fmla="*/ 2147483647 w 6"/>
                <a:gd name="T39" fmla="*/ 2147483647 h 4"/>
                <a:gd name="T40" fmla="*/ 2147483647 w 6"/>
                <a:gd name="T41" fmla="*/ 2147483647 h 4"/>
                <a:gd name="T42" fmla="*/ 2147483647 w 6"/>
                <a:gd name="T43" fmla="*/ 2147483647 h 4"/>
                <a:gd name="T44" fmla="*/ 2147483647 w 6"/>
                <a:gd name="T45" fmla="*/ 2147483647 h 4"/>
                <a:gd name="T46" fmla="*/ 0 w 6"/>
                <a:gd name="T47" fmla="*/ 2147483647 h 4"/>
                <a:gd name="T48" fmla="*/ 0 w 6"/>
                <a:gd name="T49" fmla="*/ 2147483647 h 4"/>
                <a:gd name="T50" fmla="*/ 0 w 6"/>
                <a:gd name="T51" fmla="*/ 2147483647 h 4"/>
                <a:gd name="T52" fmla="*/ 0 w 6"/>
                <a:gd name="T53" fmla="*/ 2147483647 h 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
                <a:gd name="T82" fmla="*/ 0 h 4"/>
                <a:gd name="T83" fmla="*/ 6 w 6"/>
                <a:gd name="T84" fmla="*/ 4 h 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 h="4">
                  <a:moveTo>
                    <a:pt x="0" y="3"/>
                  </a:moveTo>
                  <a:lnTo>
                    <a:pt x="0" y="2"/>
                  </a:lnTo>
                  <a:lnTo>
                    <a:pt x="1" y="2"/>
                  </a:lnTo>
                  <a:lnTo>
                    <a:pt x="2" y="2"/>
                  </a:lnTo>
                  <a:lnTo>
                    <a:pt x="3" y="2"/>
                  </a:lnTo>
                  <a:lnTo>
                    <a:pt x="2" y="1"/>
                  </a:lnTo>
                  <a:lnTo>
                    <a:pt x="3" y="0"/>
                  </a:lnTo>
                  <a:lnTo>
                    <a:pt x="4" y="1"/>
                  </a:lnTo>
                  <a:lnTo>
                    <a:pt x="5" y="2"/>
                  </a:lnTo>
                  <a:lnTo>
                    <a:pt x="6" y="3"/>
                  </a:lnTo>
                  <a:lnTo>
                    <a:pt x="6" y="4"/>
                  </a:lnTo>
                  <a:lnTo>
                    <a:pt x="5" y="4"/>
                  </a:lnTo>
                  <a:lnTo>
                    <a:pt x="4" y="4"/>
                  </a:lnTo>
                  <a:lnTo>
                    <a:pt x="3" y="4"/>
                  </a:lnTo>
                  <a:lnTo>
                    <a:pt x="2" y="4"/>
                  </a:lnTo>
                  <a:lnTo>
                    <a:pt x="1" y="4"/>
                  </a:lnTo>
                  <a:lnTo>
                    <a:pt x="0" y="4"/>
                  </a:lnTo>
                  <a:lnTo>
                    <a:pt x="0" y="3"/>
                  </a:lnTo>
                </a:path>
              </a:pathLst>
            </a:custGeom>
            <a:solidFill>
              <a:srgbClr val="FFFFFF"/>
            </a:solidFill>
            <a:ln w="0">
              <a:solidFill>
                <a:srgbClr val="25221E"/>
              </a:solidFill>
              <a:round/>
              <a:headEnd/>
              <a:tailEnd/>
            </a:ln>
          </p:spPr>
          <p:txBody>
            <a:bodyPr/>
            <a:lstStyle/>
            <a:p>
              <a:endParaRPr lang="en-US"/>
            </a:p>
          </p:txBody>
        </p:sp>
        <p:sp>
          <p:nvSpPr>
            <p:cNvPr id="53" name="Freeform 50"/>
            <p:cNvSpPr>
              <a:spLocks noChangeAspect="1"/>
            </p:cNvSpPr>
            <p:nvPr/>
          </p:nvSpPr>
          <p:spPr bwMode="auto">
            <a:xfrm>
              <a:off x="5238905" y="2705954"/>
              <a:ext cx="340889" cy="471754"/>
            </a:xfrm>
            <a:custGeom>
              <a:avLst/>
              <a:gdLst>
                <a:gd name="T0" fmla="*/ 2147483647 w 45"/>
                <a:gd name="T1" fmla="*/ 2147483647 h 60"/>
                <a:gd name="T2" fmla="*/ 2147483647 w 45"/>
                <a:gd name="T3" fmla="*/ 2147483647 h 60"/>
                <a:gd name="T4" fmla="*/ 2147483647 w 45"/>
                <a:gd name="T5" fmla="*/ 2147483647 h 60"/>
                <a:gd name="T6" fmla="*/ 2147483647 w 45"/>
                <a:gd name="T7" fmla="*/ 2147483647 h 60"/>
                <a:gd name="T8" fmla="*/ 2147483647 w 45"/>
                <a:gd name="T9" fmla="*/ 2147483647 h 60"/>
                <a:gd name="T10" fmla="*/ 2147483647 w 45"/>
                <a:gd name="T11" fmla="*/ 2147483647 h 60"/>
                <a:gd name="T12" fmla="*/ 2147483647 w 45"/>
                <a:gd name="T13" fmla="*/ 2147483647 h 60"/>
                <a:gd name="T14" fmla="*/ 2147483647 w 45"/>
                <a:gd name="T15" fmla="*/ 2147483647 h 60"/>
                <a:gd name="T16" fmla="*/ 2147483647 w 45"/>
                <a:gd name="T17" fmla="*/ 2147483647 h 60"/>
                <a:gd name="T18" fmla="*/ 2147483647 w 45"/>
                <a:gd name="T19" fmla="*/ 2147483647 h 60"/>
                <a:gd name="T20" fmla="*/ 2147483647 w 45"/>
                <a:gd name="T21" fmla="*/ 2147483647 h 60"/>
                <a:gd name="T22" fmla="*/ 2147483647 w 45"/>
                <a:gd name="T23" fmla="*/ 2147483647 h 60"/>
                <a:gd name="T24" fmla="*/ 2147483647 w 45"/>
                <a:gd name="T25" fmla="*/ 2147483647 h 60"/>
                <a:gd name="T26" fmla="*/ 2147483647 w 45"/>
                <a:gd name="T27" fmla="*/ 2147483647 h 60"/>
                <a:gd name="T28" fmla="*/ 2147483647 w 45"/>
                <a:gd name="T29" fmla="*/ 2147483647 h 60"/>
                <a:gd name="T30" fmla="*/ 2147483647 w 45"/>
                <a:gd name="T31" fmla="*/ 2147483647 h 60"/>
                <a:gd name="T32" fmla="*/ 2147483647 w 45"/>
                <a:gd name="T33" fmla="*/ 2147483647 h 60"/>
                <a:gd name="T34" fmla="*/ 2147483647 w 45"/>
                <a:gd name="T35" fmla="*/ 2147483647 h 60"/>
                <a:gd name="T36" fmla="*/ 2147483647 w 45"/>
                <a:gd name="T37" fmla="*/ 2147483647 h 60"/>
                <a:gd name="T38" fmla="*/ 2147483647 w 45"/>
                <a:gd name="T39" fmla="*/ 0 h 60"/>
                <a:gd name="T40" fmla="*/ 2147483647 w 45"/>
                <a:gd name="T41" fmla="*/ 2147483647 h 60"/>
                <a:gd name="T42" fmla="*/ 2147483647 w 45"/>
                <a:gd name="T43" fmla="*/ 2147483647 h 60"/>
                <a:gd name="T44" fmla="*/ 2147483647 w 45"/>
                <a:gd name="T45" fmla="*/ 2147483647 h 60"/>
                <a:gd name="T46" fmla="*/ 2147483647 w 45"/>
                <a:gd name="T47" fmla="*/ 2147483647 h 60"/>
                <a:gd name="T48" fmla="*/ 2147483647 w 45"/>
                <a:gd name="T49" fmla="*/ 2147483647 h 60"/>
                <a:gd name="T50" fmla="*/ 2147483647 w 45"/>
                <a:gd name="T51" fmla="*/ 2147483647 h 60"/>
                <a:gd name="T52" fmla="*/ 2147483647 w 45"/>
                <a:gd name="T53" fmla="*/ 2147483647 h 60"/>
                <a:gd name="T54" fmla="*/ 2147483647 w 45"/>
                <a:gd name="T55" fmla="*/ 2147483647 h 60"/>
                <a:gd name="T56" fmla="*/ 2147483647 w 45"/>
                <a:gd name="T57" fmla="*/ 2147483647 h 60"/>
                <a:gd name="T58" fmla="*/ 2147483647 w 45"/>
                <a:gd name="T59" fmla="*/ 2147483647 h 60"/>
                <a:gd name="T60" fmla="*/ 2147483647 w 45"/>
                <a:gd name="T61" fmla="*/ 2147483647 h 60"/>
                <a:gd name="T62" fmla="*/ 2147483647 w 45"/>
                <a:gd name="T63" fmla="*/ 2147483647 h 60"/>
                <a:gd name="T64" fmla="*/ 2147483647 w 45"/>
                <a:gd name="T65" fmla="*/ 2147483647 h 60"/>
                <a:gd name="T66" fmla="*/ 2147483647 w 45"/>
                <a:gd name="T67" fmla="*/ 2147483647 h 60"/>
                <a:gd name="T68" fmla="*/ 2147483647 w 45"/>
                <a:gd name="T69" fmla="*/ 2147483647 h 60"/>
                <a:gd name="T70" fmla="*/ 2147483647 w 45"/>
                <a:gd name="T71" fmla="*/ 2147483647 h 60"/>
                <a:gd name="T72" fmla="*/ 2147483647 w 45"/>
                <a:gd name="T73" fmla="*/ 2147483647 h 60"/>
                <a:gd name="T74" fmla="*/ 2147483647 w 45"/>
                <a:gd name="T75" fmla="*/ 2147483647 h 60"/>
                <a:gd name="T76" fmla="*/ 2147483647 w 45"/>
                <a:gd name="T77" fmla="*/ 2147483647 h 60"/>
                <a:gd name="T78" fmla="*/ 2147483647 w 45"/>
                <a:gd name="T79" fmla="*/ 2147483647 h 60"/>
                <a:gd name="T80" fmla="*/ 2147483647 w 45"/>
                <a:gd name="T81" fmla="*/ 2147483647 h 60"/>
                <a:gd name="T82" fmla="*/ 2147483647 w 45"/>
                <a:gd name="T83" fmla="*/ 2147483647 h 60"/>
                <a:gd name="T84" fmla="*/ 2147483647 w 45"/>
                <a:gd name="T85" fmla="*/ 2147483647 h 60"/>
                <a:gd name="T86" fmla="*/ 2147483647 w 45"/>
                <a:gd name="T87" fmla="*/ 2147483647 h 60"/>
                <a:gd name="T88" fmla="*/ 2147483647 w 45"/>
                <a:gd name="T89" fmla="*/ 2147483647 h 60"/>
                <a:gd name="T90" fmla="*/ 0 w 45"/>
                <a:gd name="T91" fmla="*/ 2147483647 h 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
                <a:gd name="T139" fmla="*/ 0 h 60"/>
                <a:gd name="T140" fmla="*/ 45 w 45"/>
                <a:gd name="T141" fmla="*/ 60 h 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 h="60">
                  <a:moveTo>
                    <a:pt x="0" y="60"/>
                  </a:moveTo>
                  <a:lnTo>
                    <a:pt x="1" y="58"/>
                  </a:lnTo>
                  <a:lnTo>
                    <a:pt x="5" y="53"/>
                  </a:lnTo>
                  <a:lnTo>
                    <a:pt x="6" y="48"/>
                  </a:lnTo>
                  <a:lnTo>
                    <a:pt x="7" y="45"/>
                  </a:lnTo>
                  <a:lnTo>
                    <a:pt x="6" y="43"/>
                  </a:lnTo>
                  <a:lnTo>
                    <a:pt x="5" y="42"/>
                  </a:lnTo>
                  <a:lnTo>
                    <a:pt x="4" y="40"/>
                  </a:lnTo>
                  <a:lnTo>
                    <a:pt x="5" y="39"/>
                  </a:lnTo>
                  <a:lnTo>
                    <a:pt x="5" y="38"/>
                  </a:lnTo>
                  <a:lnTo>
                    <a:pt x="5" y="36"/>
                  </a:lnTo>
                  <a:lnTo>
                    <a:pt x="2" y="33"/>
                  </a:lnTo>
                  <a:lnTo>
                    <a:pt x="2" y="32"/>
                  </a:lnTo>
                  <a:lnTo>
                    <a:pt x="3" y="32"/>
                  </a:lnTo>
                  <a:lnTo>
                    <a:pt x="2" y="31"/>
                  </a:lnTo>
                  <a:lnTo>
                    <a:pt x="1" y="31"/>
                  </a:lnTo>
                  <a:lnTo>
                    <a:pt x="1" y="30"/>
                  </a:lnTo>
                  <a:lnTo>
                    <a:pt x="2" y="27"/>
                  </a:lnTo>
                  <a:lnTo>
                    <a:pt x="3" y="24"/>
                  </a:lnTo>
                  <a:lnTo>
                    <a:pt x="2" y="23"/>
                  </a:lnTo>
                  <a:lnTo>
                    <a:pt x="2" y="22"/>
                  </a:lnTo>
                  <a:lnTo>
                    <a:pt x="2" y="21"/>
                  </a:lnTo>
                  <a:lnTo>
                    <a:pt x="3" y="21"/>
                  </a:lnTo>
                  <a:lnTo>
                    <a:pt x="3" y="19"/>
                  </a:lnTo>
                  <a:lnTo>
                    <a:pt x="3" y="17"/>
                  </a:lnTo>
                  <a:lnTo>
                    <a:pt x="4" y="17"/>
                  </a:lnTo>
                  <a:lnTo>
                    <a:pt x="5" y="16"/>
                  </a:lnTo>
                  <a:lnTo>
                    <a:pt x="5" y="14"/>
                  </a:lnTo>
                  <a:lnTo>
                    <a:pt x="6" y="12"/>
                  </a:lnTo>
                  <a:lnTo>
                    <a:pt x="7" y="10"/>
                  </a:lnTo>
                  <a:lnTo>
                    <a:pt x="8" y="11"/>
                  </a:lnTo>
                  <a:lnTo>
                    <a:pt x="7" y="11"/>
                  </a:lnTo>
                  <a:lnTo>
                    <a:pt x="7" y="12"/>
                  </a:lnTo>
                  <a:lnTo>
                    <a:pt x="7" y="13"/>
                  </a:lnTo>
                  <a:lnTo>
                    <a:pt x="7" y="14"/>
                  </a:lnTo>
                  <a:lnTo>
                    <a:pt x="8" y="15"/>
                  </a:lnTo>
                  <a:lnTo>
                    <a:pt x="8" y="14"/>
                  </a:lnTo>
                  <a:lnTo>
                    <a:pt x="8" y="12"/>
                  </a:lnTo>
                  <a:lnTo>
                    <a:pt x="9" y="13"/>
                  </a:lnTo>
                  <a:lnTo>
                    <a:pt x="9" y="14"/>
                  </a:lnTo>
                  <a:lnTo>
                    <a:pt x="9" y="15"/>
                  </a:lnTo>
                  <a:lnTo>
                    <a:pt x="9" y="14"/>
                  </a:lnTo>
                  <a:lnTo>
                    <a:pt x="10" y="13"/>
                  </a:lnTo>
                  <a:lnTo>
                    <a:pt x="10" y="11"/>
                  </a:lnTo>
                  <a:lnTo>
                    <a:pt x="10" y="10"/>
                  </a:lnTo>
                  <a:lnTo>
                    <a:pt x="11" y="10"/>
                  </a:lnTo>
                  <a:lnTo>
                    <a:pt x="12" y="10"/>
                  </a:lnTo>
                  <a:lnTo>
                    <a:pt x="14" y="10"/>
                  </a:lnTo>
                  <a:lnTo>
                    <a:pt x="14" y="9"/>
                  </a:lnTo>
                  <a:lnTo>
                    <a:pt x="13" y="8"/>
                  </a:lnTo>
                  <a:lnTo>
                    <a:pt x="12" y="7"/>
                  </a:lnTo>
                  <a:lnTo>
                    <a:pt x="12" y="6"/>
                  </a:lnTo>
                  <a:lnTo>
                    <a:pt x="13" y="3"/>
                  </a:lnTo>
                  <a:lnTo>
                    <a:pt x="15" y="1"/>
                  </a:lnTo>
                  <a:lnTo>
                    <a:pt x="16" y="0"/>
                  </a:lnTo>
                  <a:lnTo>
                    <a:pt x="17" y="1"/>
                  </a:lnTo>
                  <a:lnTo>
                    <a:pt x="20" y="2"/>
                  </a:lnTo>
                  <a:lnTo>
                    <a:pt x="21" y="4"/>
                  </a:lnTo>
                  <a:lnTo>
                    <a:pt x="22" y="4"/>
                  </a:lnTo>
                  <a:lnTo>
                    <a:pt x="23" y="4"/>
                  </a:lnTo>
                  <a:lnTo>
                    <a:pt x="24" y="5"/>
                  </a:lnTo>
                  <a:lnTo>
                    <a:pt x="25" y="6"/>
                  </a:lnTo>
                  <a:lnTo>
                    <a:pt x="26" y="6"/>
                  </a:lnTo>
                  <a:lnTo>
                    <a:pt x="28" y="7"/>
                  </a:lnTo>
                  <a:lnTo>
                    <a:pt x="30" y="8"/>
                  </a:lnTo>
                  <a:lnTo>
                    <a:pt x="31" y="9"/>
                  </a:lnTo>
                  <a:lnTo>
                    <a:pt x="30" y="10"/>
                  </a:lnTo>
                  <a:lnTo>
                    <a:pt x="32" y="11"/>
                  </a:lnTo>
                  <a:lnTo>
                    <a:pt x="33" y="12"/>
                  </a:lnTo>
                  <a:lnTo>
                    <a:pt x="33" y="13"/>
                  </a:lnTo>
                  <a:lnTo>
                    <a:pt x="31" y="13"/>
                  </a:lnTo>
                  <a:lnTo>
                    <a:pt x="30" y="14"/>
                  </a:lnTo>
                  <a:lnTo>
                    <a:pt x="30" y="16"/>
                  </a:lnTo>
                  <a:lnTo>
                    <a:pt x="30" y="18"/>
                  </a:lnTo>
                  <a:lnTo>
                    <a:pt x="29" y="20"/>
                  </a:lnTo>
                  <a:lnTo>
                    <a:pt x="28" y="20"/>
                  </a:lnTo>
                  <a:lnTo>
                    <a:pt x="28" y="21"/>
                  </a:lnTo>
                  <a:lnTo>
                    <a:pt x="28" y="22"/>
                  </a:lnTo>
                  <a:lnTo>
                    <a:pt x="28" y="23"/>
                  </a:lnTo>
                  <a:lnTo>
                    <a:pt x="27" y="24"/>
                  </a:lnTo>
                  <a:lnTo>
                    <a:pt x="26" y="25"/>
                  </a:lnTo>
                  <a:lnTo>
                    <a:pt x="25" y="27"/>
                  </a:lnTo>
                  <a:lnTo>
                    <a:pt x="26" y="28"/>
                  </a:lnTo>
                  <a:lnTo>
                    <a:pt x="27" y="30"/>
                  </a:lnTo>
                  <a:lnTo>
                    <a:pt x="28" y="31"/>
                  </a:lnTo>
                  <a:lnTo>
                    <a:pt x="30" y="30"/>
                  </a:lnTo>
                  <a:lnTo>
                    <a:pt x="30" y="29"/>
                  </a:lnTo>
                  <a:lnTo>
                    <a:pt x="31" y="27"/>
                  </a:lnTo>
                  <a:lnTo>
                    <a:pt x="32" y="27"/>
                  </a:lnTo>
                  <a:lnTo>
                    <a:pt x="33" y="26"/>
                  </a:lnTo>
                  <a:lnTo>
                    <a:pt x="33" y="25"/>
                  </a:lnTo>
                  <a:lnTo>
                    <a:pt x="33" y="24"/>
                  </a:lnTo>
                  <a:lnTo>
                    <a:pt x="34" y="24"/>
                  </a:lnTo>
                  <a:lnTo>
                    <a:pt x="35" y="23"/>
                  </a:lnTo>
                  <a:lnTo>
                    <a:pt x="35" y="22"/>
                  </a:lnTo>
                  <a:lnTo>
                    <a:pt x="36" y="21"/>
                  </a:lnTo>
                  <a:lnTo>
                    <a:pt x="37" y="21"/>
                  </a:lnTo>
                  <a:lnTo>
                    <a:pt x="38" y="22"/>
                  </a:lnTo>
                  <a:lnTo>
                    <a:pt x="39" y="24"/>
                  </a:lnTo>
                  <a:lnTo>
                    <a:pt x="42" y="29"/>
                  </a:lnTo>
                  <a:lnTo>
                    <a:pt x="44" y="36"/>
                  </a:lnTo>
                  <a:lnTo>
                    <a:pt x="45" y="38"/>
                  </a:lnTo>
                  <a:lnTo>
                    <a:pt x="45" y="39"/>
                  </a:lnTo>
                  <a:lnTo>
                    <a:pt x="44" y="40"/>
                  </a:lnTo>
                  <a:lnTo>
                    <a:pt x="44" y="41"/>
                  </a:lnTo>
                  <a:lnTo>
                    <a:pt x="44" y="42"/>
                  </a:lnTo>
                  <a:lnTo>
                    <a:pt x="43" y="42"/>
                  </a:lnTo>
                  <a:lnTo>
                    <a:pt x="42" y="42"/>
                  </a:lnTo>
                  <a:lnTo>
                    <a:pt x="41" y="42"/>
                  </a:lnTo>
                  <a:lnTo>
                    <a:pt x="40" y="43"/>
                  </a:lnTo>
                  <a:lnTo>
                    <a:pt x="40" y="44"/>
                  </a:lnTo>
                  <a:lnTo>
                    <a:pt x="39" y="46"/>
                  </a:lnTo>
                  <a:lnTo>
                    <a:pt x="38" y="47"/>
                  </a:lnTo>
                  <a:lnTo>
                    <a:pt x="38" y="49"/>
                  </a:lnTo>
                  <a:lnTo>
                    <a:pt x="37" y="50"/>
                  </a:lnTo>
                  <a:lnTo>
                    <a:pt x="37" y="51"/>
                  </a:lnTo>
                  <a:lnTo>
                    <a:pt x="36" y="51"/>
                  </a:lnTo>
                  <a:lnTo>
                    <a:pt x="36" y="52"/>
                  </a:lnTo>
                  <a:lnTo>
                    <a:pt x="36" y="53"/>
                  </a:lnTo>
                  <a:lnTo>
                    <a:pt x="37" y="53"/>
                  </a:lnTo>
                  <a:lnTo>
                    <a:pt x="37" y="54"/>
                  </a:lnTo>
                  <a:lnTo>
                    <a:pt x="0" y="60"/>
                  </a:lnTo>
                </a:path>
              </a:pathLst>
            </a:custGeom>
            <a:solidFill>
              <a:srgbClr val="FFFFFF"/>
            </a:solidFill>
            <a:ln w="0">
              <a:solidFill>
                <a:srgbClr val="25221E"/>
              </a:solidFill>
              <a:round/>
              <a:headEnd/>
              <a:tailEnd/>
            </a:ln>
          </p:spPr>
          <p:txBody>
            <a:bodyPr/>
            <a:lstStyle/>
            <a:p>
              <a:endParaRPr lang="en-US"/>
            </a:p>
          </p:txBody>
        </p:sp>
        <p:sp>
          <p:nvSpPr>
            <p:cNvPr id="54" name="Freeform 51"/>
            <p:cNvSpPr>
              <a:spLocks noChangeAspect="1"/>
            </p:cNvSpPr>
            <p:nvPr/>
          </p:nvSpPr>
          <p:spPr bwMode="auto">
            <a:xfrm>
              <a:off x="4898015" y="3130269"/>
              <a:ext cx="333277" cy="621977"/>
            </a:xfrm>
            <a:custGeom>
              <a:avLst/>
              <a:gdLst>
                <a:gd name="T0" fmla="*/ 2147483647 w 44"/>
                <a:gd name="T1" fmla="*/ 2147483647 h 79"/>
                <a:gd name="T2" fmla="*/ 2147483647 w 44"/>
                <a:gd name="T3" fmla="*/ 2147483647 h 79"/>
                <a:gd name="T4" fmla="*/ 2147483647 w 44"/>
                <a:gd name="T5" fmla="*/ 2147483647 h 79"/>
                <a:gd name="T6" fmla="*/ 2147483647 w 44"/>
                <a:gd name="T7" fmla="*/ 2147483647 h 79"/>
                <a:gd name="T8" fmla="*/ 2147483647 w 44"/>
                <a:gd name="T9" fmla="*/ 2147483647 h 79"/>
                <a:gd name="T10" fmla="*/ 2147483647 w 44"/>
                <a:gd name="T11" fmla="*/ 2147483647 h 79"/>
                <a:gd name="T12" fmla="*/ 2147483647 w 44"/>
                <a:gd name="T13" fmla="*/ 2147483647 h 79"/>
                <a:gd name="T14" fmla="*/ 2147483647 w 44"/>
                <a:gd name="T15" fmla="*/ 2147483647 h 79"/>
                <a:gd name="T16" fmla="*/ 2147483647 w 44"/>
                <a:gd name="T17" fmla="*/ 2147483647 h 79"/>
                <a:gd name="T18" fmla="*/ 2147483647 w 44"/>
                <a:gd name="T19" fmla="*/ 2147483647 h 79"/>
                <a:gd name="T20" fmla="*/ 2147483647 w 44"/>
                <a:gd name="T21" fmla="*/ 2147483647 h 79"/>
                <a:gd name="T22" fmla="*/ 2147483647 w 44"/>
                <a:gd name="T23" fmla="*/ 2147483647 h 79"/>
                <a:gd name="T24" fmla="*/ 2147483647 w 44"/>
                <a:gd name="T25" fmla="*/ 2147483647 h 79"/>
                <a:gd name="T26" fmla="*/ 2147483647 w 44"/>
                <a:gd name="T27" fmla="*/ 2147483647 h 79"/>
                <a:gd name="T28" fmla="*/ 2147483647 w 44"/>
                <a:gd name="T29" fmla="*/ 2147483647 h 79"/>
                <a:gd name="T30" fmla="*/ 2147483647 w 44"/>
                <a:gd name="T31" fmla="*/ 2147483647 h 79"/>
                <a:gd name="T32" fmla="*/ 2147483647 w 44"/>
                <a:gd name="T33" fmla="*/ 2147483647 h 79"/>
                <a:gd name="T34" fmla="*/ 2147483647 w 44"/>
                <a:gd name="T35" fmla="*/ 2147483647 h 79"/>
                <a:gd name="T36" fmla="*/ 2147483647 w 44"/>
                <a:gd name="T37" fmla="*/ 2147483647 h 79"/>
                <a:gd name="T38" fmla="*/ 2147483647 w 44"/>
                <a:gd name="T39" fmla="*/ 2147483647 h 79"/>
                <a:gd name="T40" fmla="*/ 2147483647 w 44"/>
                <a:gd name="T41" fmla="*/ 2147483647 h 79"/>
                <a:gd name="T42" fmla="*/ 2147483647 w 44"/>
                <a:gd name="T43" fmla="*/ 2147483647 h 79"/>
                <a:gd name="T44" fmla="*/ 2147483647 w 44"/>
                <a:gd name="T45" fmla="*/ 2147483647 h 79"/>
                <a:gd name="T46" fmla="*/ 2147483647 w 44"/>
                <a:gd name="T47" fmla="*/ 2147483647 h 79"/>
                <a:gd name="T48" fmla="*/ 2147483647 w 44"/>
                <a:gd name="T49" fmla="*/ 2147483647 h 79"/>
                <a:gd name="T50" fmla="*/ 2147483647 w 44"/>
                <a:gd name="T51" fmla="*/ 2147483647 h 79"/>
                <a:gd name="T52" fmla="*/ 2147483647 w 44"/>
                <a:gd name="T53" fmla="*/ 2147483647 h 79"/>
                <a:gd name="T54" fmla="*/ 2147483647 w 44"/>
                <a:gd name="T55" fmla="*/ 2147483647 h 79"/>
                <a:gd name="T56" fmla="*/ 2147483647 w 44"/>
                <a:gd name="T57" fmla="*/ 2147483647 h 79"/>
                <a:gd name="T58" fmla="*/ 2147483647 w 44"/>
                <a:gd name="T59" fmla="*/ 2147483647 h 79"/>
                <a:gd name="T60" fmla="*/ 2147483647 w 44"/>
                <a:gd name="T61" fmla="*/ 2147483647 h 79"/>
                <a:gd name="T62" fmla="*/ 2147483647 w 44"/>
                <a:gd name="T63" fmla="*/ 2147483647 h 79"/>
                <a:gd name="T64" fmla="*/ 2147483647 w 44"/>
                <a:gd name="T65" fmla="*/ 2147483647 h 79"/>
                <a:gd name="T66" fmla="*/ 2147483647 w 44"/>
                <a:gd name="T67" fmla="*/ 2147483647 h 79"/>
                <a:gd name="T68" fmla="*/ 2147483647 w 44"/>
                <a:gd name="T69" fmla="*/ 2147483647 h 79"/>
                <a:gd name="T70" fmla="*/ 2147483647 w 44"/>
                <a:gd name="T71" fmla="*/ 2147483647 h 79"/>
                <a:gd name="T72" fmla="*/ 2147483647 w 44"/>
                <a:gd name="T73" fmla="*/ 2147483647 h 79"/>
                <a:gd name="T74" fmla="*/ 2147483647 w 44"/>
                <a:gd name="T75" fmla="*/ 2147483647 h 79"/>
                <a:gd name="T76" fmla="*/ 2147483647 w 44"/>
                <a:gd name="T77" fmla="*/ 2147483647 h 79"/>
                <a:gd name="T78" fmla="*/ 2147483647 w 44"/>
                <a:gd name="T79" fmla="*/ 2147483647 h 79"/>
                <a:gd name="T80" fmla="*/ 2147483647 w 44"/>
                <a:gd name="T81" fmla="*/ 2147483647 h 79"/>
                <a:gd name="T82" fmla="*/ 2147483647 w 44"/>
                <a:gd name="T83" fmla="*/ 2147483647 h 79"/>
                <a:gd name="T84" fmla="*/ 2147483647 w 44"/>
                <a:gd name="T85" fmla="*/ 2147483647 h 79"/>
                <a:gd name="T86" fmla="*/ 2147483647 w 44"/>
                <a:gd name="T87" fmla="*/ 2147483647 h 79"/>
                <a:gd name="T88" fmla="*/ 0 w 44"/>
                <a:gd name="T89" fmla="*/ 2147483647 h 79"/>
                <a:gd name="T90" fmla="*/ 2147483647 w 44"/>
                <a:gd name="T91" fmla="*/ 2147483647 h 79"/>
                <a:gd name="T92" fmla="*/ 2147483647 w 44"/>
                <a:gd name="T93" fmla="*/ 2147483647 h 79"/>
                <a:gd name="T94" fmla="*/ 2147483647 w 44"/>
                <a:gd name="T95" fmla="*/ 2147483647 h 79"/>
                <a:gd name="T96" fmla="*/ 2147483647 w 44"/>
                <a:gd name="T97" fmla="*/ 2147483647 h 79"/>
                <a:gd name="T98" fmla="*/ 2147483647 w 44"/>
                <a:gd name="T99" fmla="*/ 2147483647 h 79"/>
                <a:gd name="T100" fmla="*/ 2147483647 w 44"/>
                <a:gd name="T101" fmla="*/ 2147483647 h 79"/>
                <a:gd name="T102" fmla="*/ 2147483647 w 44"/>
                <a:gd name="T103" fmla="*/ 2147483647 h 79"/>
                <a:gd name="T104" fmla="*/ 2147483647 w 44"/>
                <a:gd name="T105" fmla="*/ 2147483647 h 79"/>
                <a:gd name="T106" fmla="*/ 2147483647 w 44"/>
                <a:gd name="T107" fmla="*/ 2147483647 h 79"/>
                <a:gd name="T108" fmla="*/ 2147483647 w 44"/>
                <a:gd name="T109" fmla="*/ 2147483647 h 79"/>
                <a:gd name="T110" fmla="*/ 2147483647 w 44"/>
                <a:gd name="T111" fmla="*/ 2147483647 h 79"/>
                <a:gd name="T112" fmla="*/ 2147483647 w 44"/>
                <a:gd name="T113" fmla="*/ 2147483647 h 79"/>
                <a:gd name="T114" fmla="*/ 2147483647 w 44"/>
                <a:gd name="T115" fmla="*/ 2147483647 h 79"/>
                <a:gd name="T116" fmla="*/ 2147483647 w 44"/>
                <a:gd name="T117" fmla="*/ 2147483647 h 7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4"/>
                <a:gd name="T178" fmla="*/ 0 h 79"/>
                <a:gd name="T179" fmla="*/ 44 w 44"/>
                <a:gd name="T180" fmla="*/ 79 h 7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4" h="79">
                  <a:moveTo>
                    <a:pt x="8" y="1"/>
                  </a:moveTo>
                  <a:lnTo>
                    <a:pt x="36" y="0"/>
                  </a:lnTo>
                  <a:lnTo>
                    <a:pt x="36" y="1"/>
                  </a:lnTo>
                  <a:lnTo>
                    <a:pt x="37" y="3"/>
                  </a:lnTo>
                  <a:lnTo>
                    <a:pt x="37" y="4"/>
                  </a:lnTo>
                  <a:lnTo>
                    <a:pt x="38" y="5"/>
                  </a:lnTo>
                  <a:lnTo>
                    <a:pt x="39" y="6"/>
                  </a:lnTo>
                  <a:lnTo>
                    <a:pt x="44" y="50"/>
                  </a:lnTo>
                  <a:lnTo>
                    <a:pt x="43" y="50"/>
                  </a:lnTo>
                  <a:lnTo>
                    <a:pt x="42" y="51"/>
                  </a:lnTo>
                  <a:lnTo>
                    <a:pt x="42" y="52"/>
                  </a:lnTo>
                  <a:lnTo>
                    <a:pt x="42" y="53"/>
                  </a:lnTo>
                  <a:lnTo>
                    <a:pt x="42" y="54"/>
                  </a:lnTo>
                  <a:lnTo>
                    <a:pt x="43" y="55"/>
                  </a:lnTo>
                  <a:lnTo>
                    <a:pt x="42" y="56"/>
                  </a:lnTo>
                  <a:lnTo>
                    <a:pt x="41" y="57"/>
                  </a:lnTo>
                  <a:lnTo>
                    <a:pt x="41" y="58"/>
                  </a:lnTo>
                  <a:lnTo>
                    <a:pt x="41" y="59"/>
                  </a:lnTo>
                  <a:lnTo>
                    <a:pt x="41" y="61"/>
                  </a:lnTo>
                  <a:lnTo>
                    <a:pt x="40" y="62"/>
                  </a:lnTo>
                  <a:lnTo>
                    <a:pt x="40" y="63"/>
                  </a:lnTo>
                  <a:lnTo>
                    <a:pt x="39" y="65"/>
                  </a:lnTo>
                  <a:lnTo>
                    <a:pt x="39" y="66"/>
                  </a:lnTo>
                  <a:lnTo>
                    <a:pt x="39" y="68"/>
                  </a:lnTo>
                  <a:lnTo>
                    <a:pt x="38" y="68"/>
                  </a:lnTo>
                  <a:lnTo>
                    <a:pt x="39" y="70"/>
                  </a:lnTo>
                  <a:lnTo>
                    <a:pt x="38" y="71"/>
                  </a:lnTo>
                  <a:lnTo>
                    <a:pt x="36" y="71"/>
                  </a:lnTo>
                  <a:lnTo>
                    <a:pt x="35" y="72"/>
                  </a:lnTo>
                  <a:lnTo>
                    <a:pt x="35" y="73"/>
                  </a:lnTo>
                  <a:lnTo>
                    <a:pt x="36" y="74"/>
                  </a:lnTo>
                  <a:lnTo>
                    <a:pt x="37" y="75"/>
                  </a:lnTo>
                  <a:lnTo>
                    <a:pt x="36" y="75"/>
                  </a:lnTo>
                  <a:lnTo>
                    <a:pt x="34" y="76"/>
                  </a:lnTo>
                  <a:lnTo>
                    <a:pt x="33" y="76"/>
                  </a:lnTo>
                  <a:lnTo>
                    <a:pt x="32" y="77"/>
                  </a:lnTo>
                  <a:lnTo>
                    <a:pt x="31" y="79"/>
                  </a:lnTo>
                  <a:lnTo>
                    <a:pt x="30" y="78"/>
                  </a:lnTo>
                  <a:lnTo>
                    <a:pt x="29" y="77"/>
                  </a:lnTo>
                  <a:lnTo>
                    <a:pt x="29" y="76"/>
                  </a:lnTo>
                  <a:lnTo>
                    <a:pt x="28" y="75"/>
                  </a:lnTo>
                  <a:lnTo>
                    <a:pt x="28" y="76"/>
                  </a:lnTo>
                  <a:lnTo>
                    <a:pt x="27" y="76"/>
                  </a:lnTo>
                  <a:lnTo>
                    <a:pt x="26" y="75"/>
                  </a:lnTo>
                  <a:lnTo>
                    <a:pt x="25" y="74"/>
                  </a:lnTo>
                  <a:lnTo>
                    <a:pt x="25" y="73"/>
                  </a:lnTo>
                  <a:lnTo>
                    <a:pt x="25" y="72"/>
                  </a:lnTo>
                  <a:lnTo>
                    <a:pt x="25" y="71"/>
                  </a:lnTo>
                  <a:lnTo>
                    <a:pt x="24" y="69"/>
                  </a:lnTo>
                  <a:lnTo>
                    <a:pt x="23" y="68"/>
                  </a:lnTo>
                  <a:lnTo>
                    <a:pt x="22" y="67"/>
                  </a:lnTo>
                  <a:lnTo>
                    <a:pt x="22" y="66"/>
                  </a:lnTo>
                  <a:lnTo>
                    <a:pt x="22" y="65"/>
                  </a:lnTo>
                  <a:lnTo>
                    <a:pt x="21" y="64"/>
                  </a:lnTo>
                  <a:lnTo>
                    <a:pt x="20" y="64"/>
                  </a:lnTo>
                  <a:lnTo>
                    <a:pt x="18" y="63"/>
                  </a:lnTo>
                  <a:lnTo>
                    <a:pt x="16" y="61"/>
                  </a:lnTo>
                  <a:lnTo>
                    <a:pt x="15" y="61"/>
                  </a:lnTo>
                  <a:lnTo>
                    <a:pt x="14" y="60"/>
                  </a:lnTo>
                  <a:lnTo>
                    <a:pt x="14" y="59"/>
                  </a:lnTo>
                  <a:lnTo>
                    <a:pt x="14" y="58"/>
                  </a:lnTo>
                  <a:lnTo>
                    <a:pt x="15" y="58"/>
                  </a:lnTo>
                  <a:lnTo>
                    <a:pt x="15" y="57"/>
                  </a:lnTo>
                  <a:lnTo>
                    <a:pt x="15" y="56"/>
                  </a:lnTo>
                  <a:lnTo>
                    <a:pt x="16" y="55"/>
                  </a:lnTo>
                  <a:lnTo>
                    <a:pt x="16" y="54"/>
                  </a:lnTo>
                  <a:lnTo>
                    <a:pt x="16" y="53"/>
                  </a:lnTo>
                  <a:lnTo>
                    <a:pt x="17" y="53"/>
                  </a:lnTo>
                  <a:lnTo>
                    <a:pt x="17" y="52"/>
                  </a:lnTo>
                  <a:lnTo>
                    <a:pt x="16" y="51"/>
                  </a:lnTo>
                  <a:lnTo>
                    <a:pt x="15" y="50"/>
                  </a:lnTo>
                  <a:lnTo>
                    <a:pt x="14" y="49"/>
                  </a:lnTo>
                  <a:lnTo>
                    <a:pt x="13" y="48"/>
                  </a:lnTo>
                  <a:lnTo>
                    <a:pt x="12" y="49"/>
                  </a:lnTo>
                  <a:lnTo>
                    <a:pt x="12" y="50"/>
                  </a:lnTo>
                  <a:lnTo>
                    <a:pt x="11" y="50"/>
                  </a:lnTo>
                  <a:lnTo>
                    <a:pt x="10" y="50"/>
                  </a:lnTo>
                  <a:lnTo>
                    <a:pt x="9" y="49"/>
                  </a:lnTo>
                  <a:lnTo>
                    <a:pt x="9" y="48"/>
                  </a:lnTo>
                  <a:lnTo>
                    <a:pt x="9" y="47"/>
                  </a:lnTo>
                  <a:lnTo>
                    <a:pt x="8" y="47"/>
                  </a:lnTo>
                  <a:lnTo>
                    <a:pt x="8" y="46"/>
                  </a:lnTo>
                  <a:lnTo>
                    <a:pt x="8" y="45"/>
                  </a:lnTo>
                  <a:lnTo>
                    <a:pt x="8" y="44"/>
                  </a:lnTo>
                  <a:lnTo>
                    <a:pt x="8" y="43"/>
                  </a:lnTo>
                  <a:lnTo>
                    <a:pt x="7" y="42"/>
                  </a:lnTo>
                  <a:lnTo>
                    <a:pt x="6" y="42"/>
                  </a:lnTo>
                  <a:lnTo>
                    <a:pt x="5" y="42"/>
                  </a:lnTo>
                  <a:lnTo>
                    <a:pt x="5" y="40"/>
                  </a:lnTo>
                  <a:lnTo>
                    <a:pt x="4" y="40"/>
                  </a:lnTo>
                  <a:lnTo>
                    <a:pt x="4" y="39"/>
                  </a:lnTo>
                  <a:lnTo>
                    <a:pt x="3" y="38"/>
                  </a:lnTo>
                  <a:lnTo>
                    <a:pt x="2" y="37"/>
                  </a:lnTo>
                  <a:lnTo>
                    <a:pt x="2" y="36"/>
                  </a:lnTo>
                  <a:lnTo>
                    <a:pt x="1" y="35"/>
                  </a:lnTo>
                  <a:lnTo>
                    <a:pt x="1" y="34"/>
                  </a:lnTo>
                  <a:lnTo>
                    <a:pt x="2" y="33"/>
                  </a:lnTo>
                  <a:lnTo>
                    <a:pt x="1" y="33"/>
                  </a:lnTo>
                  <a:lnTo>
                    <a:pt x="1" y="32"/>
                  </a:lnTo>
                  <a:lnTo>
                    <a:pt x="0" y="31"/>
                  </a:lnTo>
                  <a:lnTo>
                    <a:pt x="1" y="30"/>
                  </a:lnTo>
                  <a:lnTo>
                    <a:pt x="1" y="28"/>
                  </a:lnTo>
                  <a:lnTo>
                    <a:pt x="2" y="27"/>
                  </a:lnTo>
                  <a:lnTo>
                    <a:pt x="3" y="26"/>
                  </a:lnTo>
                  <a:lnTo>
                    <a:pt x="3" y="25"/>
                  </a:lnTo>
                  <a:lnTo>
                    <a:pt x="4" y="25"/>
                  </a:lnTo>
                  <a:lnTo>
                    <a:pt x="4" y="24"/>
                  </a:lnTo>
                  <a:lnTo>
                    <a:pt x="4" y="23"/>
                  </a:lnTo>
                  <a:lnTo>
                    <a:pt x="5" y="23"/>
                  </a:lnTo>
                  <a:lnTo>
                    <a:pt x="5" y="22"/>
                  </a:lnTo>
                  <a:lnTo>
                    <a:pt x="5" y="21"/>
                  </a:lnTo>
                  <a:lnTo>
                    <a:pt x="4" y="19"/>
                  </a:lnTo>
                  <a:lnTo>
                    <a:pt x="3" y="18"/>
                  </a:lnTo>
                  <a:lnTo>
                    <a:pt x="4" y="16"/>
                  </a:lnTo>
                  <a:lnTo>
                    <a:pt x="4" y="15"/>
                  </a:lnTo>
                  <a:lnTo>
                    <a:pt x="5" y="15"/>
                  </a:lnTo>
                  <a:lnTo>
                    <a:pt x="6" y="14"/>
                  </a:lnTo>
                  <a:lnTo>
                    <a:pt x="7" y="14"/>
                  </a:lnTo>
                  <a:lnTo>
                    <a:pt x="8" y="13"/>
                  </a:lnTo>
                  <a:lnTo>
                    <a:pt x="9" y="13"/>
                  </a:lnTo>
                  <a:lnTo>
                    <a:pt x="10" y="12"/>
                  </a:lnTo>
                  <a:lnTo>
                    <a:pt x="11" y="12"/>
                  </a:lnTo>
                  <a:lnTo>
                    <a:pt x="11" y="11"/>
                  </a:lnTo>
                  <a:lnTo>
                    <a:pt x="11" y="10"/>
                  </a:lnTo>
                  <a:lnTo>
                    <a:pt x="12" y="9"/>
                  </a:lnTo>
                  <a:lnTo>
                    <a:pt x="12" y="8"/>
                  </a:lnTo>
                  <a:lnTo>
                    <a:pt x="11" y="8"/>
                  </a:lnTo>
                  <a:lnTo>
                    <a:pt x="11" y="7"/>
                  </a:lnTo>
                  <a:lnTo>
                    <a:pt x="11" y="6"/>
                  </a:lnTo>
                  <a:lnTo>
                    <a:pt x="11" y="5"/>
                  </a:lnTo>
                  <a:lnTo>
                    <a:pt x="10" y="5"/>
                  </a:lnTo>
                  <a:lnTo>
                    <a:pt x="9" y="3"/>
                  </a:lnTo>
                  <a:lnTo>
                    <a:pt x="8" y="1"/>
                  </a:lnTo>
                </a:path>
              </a:pathLst>
            </a:custGeom>
            <a:solidFill>
              <a:srgbClr val="FFFFFF"/>
            </a:solidFill>
            <a:ln w="0">
              <a:solidFill>
                <a:srgbClr val="25221E"/>
              </a:solidFill>
              <a:round/>
              <a:headEnd/>
              <a:tailEnd/>
            </a:ln>
          </p:spPr>
          <p:txBody>
            <a:bodyPr/>
            <a:lstStyle/>
            <a:p>
              <a:endParaRPr lang="en-US"/>
            </a:p>
          </p:txBody>
        </p:sp>
        <p:sp>
          <p:nvSpPr>
            <p:cNvPr id="55" name="Freeform 52"/>
            <p:cNvSpPr>
              <a:spLocks noChangeAspect="1"/>
            </p:cNvSpPr>
            <p:nvPr/>
          </p:nvSpPr>
          <p:spPr bwMode="auto">
            <a:xfrm>
              <a:off x="5194073" y="3153988"/>
              <a:ext cx="249535" cy="472633"/>
            </a:xfrm>
            <a:custGeom>
              <a:avLst/>
              <a:gdLst>
                <a:gd name="T0" fmla="*/ 2147483647 w 33"/>
                <a:gd name="T1" fmla="*/ 2147483647 h 60"/>
                <a:gd name="T2" fmla="*/ 2147483647 w 33"/>
                <a:gd name="T3" fmla="*/ 2147483647 h 60"/>
                <a:gd name="T4" fmla="*/ 2147483647 w 33"/>
                <a:gd name="T5" fmla="*/ 2147483647 h 60"/>
                <a:gd name="T6" fmla="*/ 2147483647 w 33"/>
                <a:gd name="T7" fmla="*/ 2147483647 h 60"/>
                <a:gd name="T8" fmla="*/ 2147483647 w 33"/>
                <a:gd name="T9" fmla="*/ 0 h 60"/>
                <a:gd name="T10" fmla="*/ 2147483647 w 33"/>
                <a:gd name="T11" fmla="*/ 2147483647 h 60"/>
                <a:gd name="T12" fmla="*/ 2147483647 w 33"/>
                <a:gd name="T13" fmla="*/ 2147483647 h 60"/>
                <a:gd name="T14" fmla="*/ 2147483647 w 33"/>
                <a:gd name="T15" fmla="*/ 2147483647 h 60"/>
                <a:gd name="T16" fmla="*/ 2147483647 w 33"/>
                <a:gd name="T17" fmla="*/ 2147483647 h 60"/>
                <a:gd name="T18" fmla="*/ 2147483647 w 33"/>
                <a:gd name="T19" fmla="*/ 2147483647 h 60"/>
                <a:gd name="T20" fmla="*/ 2147483647 w 33"/>
                <a:gd name="T21" fmla="*/ 2147483647 h 60"/>
                <a:gd name="T22" fmla="*/ 2147483647 w 33"/>
                <a:gd name="T23" fmla="*/ 2147483647 h 60"/>
                <a:gd name="T24" fmla="*/ 2147483647 w 33"/>
                <a:gd name="T25" fmla="*/ 2147483647 h 60"/>
                <a:gd name="T26" fmla="*/ 2147483647 w 33"/>
                <a:gd name="T27" fmla="*/ 2147483647 h 60"/>
                <a:gd name="T28" fmla="*/ 2147483647 w 33"/>
                <a:gd name="T29" fmla="*/ 2147483647 h 60"/>
                <a:gd name="T30" fmla="*/ 2147483647 w 33"/>
                <a:gd name="T31" fmla="*/ 2147483647 h 60"/>
                <a:gd name="T32" fmla="*/ 2147483647 w 33"/>
                <a:gd name="T33" fmla="*/ 2147483647 h 60"/>
                <a:gd name="T34" fmla="*/ 2147483647 w 33"/>
                <a:gd name="T35" fmla="*/ 2147483647 h 60"/>
                <a:gd name="T36" fmla="*/ 2147483647 w 33"/>
                <a:gd name="T37" fmla="*/ 2147483647 h 60"/>
                <a:gd name="T38" fmla="*/ 2147483647 w 33"/>
                <a:gd name="T39" fmla="*/ 2147483647 h 60"/>
                <a:gd name="T40" fmla="*/ 2147483647 w 33"/>
                <a:gd name="T41" fmla="*/ 2147483647 h 60"/>
                <a:gd name="T42" fmla="*/ 2147483647 w 33"/>
                <a:gd name="T43" fmla="*/ 2147483647 h 60"/>
                <a:gd name="T44" fmla="*/ 2147483647 w 33"/>
                <a:gd name="T45" fmla="*/ 2147483647 h 60"/>
                <a:gd name="T46" fmla="*/ 2147483647 w 33"/>
                <a:gd name="T47" fmla="*/ 2147483647 h 60"/>
                <a:gd name="T48" fmla="*/ 2147483647 w 33"/>
                <a:gd name="T49" fmla="*/ 2147483647 h 60"/>
                <a:gd name="T50" fmla="*/ 2147483647 w 33"/>
                <a:gd name="T51" fmla="*/ 2147483647 h 60"/>
                <a:gd name="T52" fmla="*/ 2147483647 w 33"/>
                <a:gd name="T53" fmla="*/ 2147483647 h 60"/>
                <a:gd name="T54" fmla="*/ 2147483647 w 33"/>
                <a:gd name="T55" fmla="*/ 2147483647 h 60"/>
                <a:gd name="T56" fmla="*/ 2147483647 w 33"/>
                <a:gd name="T57" fmla="*/ 2147483647 h 60"/>
                <a:gd name="T58" fmla="*/ 2147483647 w 33"/>
                <a:gd name="T59" fmla="*/ 2147483647 h 60"/>
                <a:gd name="T60" fmla="*/ 2147483647 w 33"/>
                <a:gd name="T61" fmla="*/ 2147483647 h 60"/>
                <a:gd name="T62" fmla="*/ 2147483647 w 33"/>
                <a:gd name="T63" fmla="*/ 2147483647 h 60"/>
                <a:gd name="T64" fmla="*/ 2147483647 w 33"/>
                <a:gd name="T65" fmla="*/ 2147483647 h 60"/>
                <a:gd name="T66" fmla="*/ 2147483647 w 33"/>
                <a:gd name="T67" fmla="*/ 2147483647 h 60"/>
                <a:gd name="T68" fmla="*/ 2147483647 w 33"/>
                <a:gd name="T69" fmla="*/ 2147483647 h 60"/>
                <a:gd name="T70" fmla="*/ 2147483647 w 33"/>
                <a:gd name="T71" fmla="*/ 2147483647 h 60"/>
                <a:gd name="T72" fmla="*/ 2147483647 w 33"/>
                <a:gd name="T73" fmla="*/ 2147483647 h 60"/>
                <a:gd name="T74" fmla="*/ 2147483647 w 33"/>
                <a:gd name="T75" fmla="*/ 2147483647 h 60"/>
                <a:gd name="T76" fmla="*/ 2147483647 w 33"/>
                <a:gd name="T77" fmla="*/ 2147483647 h 60"/>
                <a:gd name="T78" fmla="*/ 2147483647 w 33"/>
                <a:gd name="T79" fmla="*/ 2147483647 h 60"/>
                <a:gd name="T80" fmla="*/ 2147483647 w 33"/>
                <a:gd name="T81" fmla="*/ 2147483647 h 60"/>
                <a:gd name="T82" fmla="*/ 2147483647 w 33"/>
                <a:gd name="T83" fmla="*/ 2147483647 h 60"/>
                <a:gd name="T84" fmla="*/ 2147483647 w 33"/>
                <a:gd name="T85" fmla="*/ 2147483647 h 60"/>
                <a:gd name="T86" fmla="*/ 2147483647 w 33"/>
                <a:gd name="T87" fmla="*/ 2147483647 h 60"/>
                <a:gd name="T88" fmla="*/ 2147483647 w 33"/>
                <a:gd name="T89" fmla="*/ 2147483647 h 60"/>
                <a:gd name="T90" fmla="*/ 2147483647 w 33"/>
                <a:gd name="T91" fmla="*/ 2147483647 h 60"/>
                <a:gd name="T92" fmla="*/ 0 w 33"/>
                <a:gd name="T93" fmla="*/ 2147483647 h 6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3"/>
                <a:gd name="T142" fmla="*/ 0 h 60"/>
                <a:gd name="T143" fmla="*/ 33 w 33"/>
                <a:gd name="T144" fmla="*/ 60 h 6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3" h="60">
                  <a:moveTo>
                    <a:pt x="0" y="3"/>
                  </a:moveTo>
                  <a:lnTo>
                    <a:pt x="1" y="4"/>
                  </a:lnTo>
                  <a:lnTo>
                    <a:pt x="2" y="4"/>
                  </a:lnTo>
                  <a:lnTo>
                    <a:pt x="3" y="4"/>
                  </a:lnTo>
                  <a:lnTo>
                    <a:pt x="4" y="4"/>
                  </a:lnTo>
                  <a:lnTo>
                    <a:pt x="5" y="4"/>
                  </a:lnTo>
                  <a:lnTo>
                    <a:pt x="6" y="3"/>
                  </a:lnTo>
                  <a:lnTo>
                    <a:pt x="25" y="0"/>
                  </a:lnTo>
                  <a:lnTo>
                    <a:pt x="33" y="41"/>
                  </a:lnTo>
                  <a:lnTo>
                    <a:pt x="33" y="42"/>
                  </a:lnTo>
                  <a:lnTo>
                    <a:pt x="32" y="42"/>
                  </a:lnTo>
                  <a:lnTo>
                    <a:pt x="32" y="43"/>
                  </a:lnTo>
                  <a:lnTo>
                    <a:pt x="33" y="43"/>
                  </a:lnTo>
                  <a:lnTo>
                    <a:pt x="33" y="44"/>
                  </a:lnTo>
                  <a:lnTo>
                    <a:pt x="32" y="45"/>
                  </a:lnTo>
                  <a:lnTo>
                    <a:pt x="31" y="45"/>
                  </a:lnTo>
                  <a:lnTo>
                    <a:pt x="31" y="46"/>
                  </a:lnTo>
                  <a:lnTo>
                    <a:pt x="30" y="45"/>
                  </a:lnTo>
                  <a:lnTo>
                    <a:pt x="29" y="44"/>
                  </a:lnTo>
                  <a:lnTo>
                    <a:pt x="27" y="45"/>
                  </a:lnTo>
                  <a:lnTo>
                    <a:pt x="26" y="46"/>
                  </a:lnTo>
                  <a:lnTo>
                    <a:pt x="26" y="48"/>
                  </a:lnTo>
                  <a:lnTo>
                    <a:pt x="26" y="49"/>
                  </a:lnTo>
                  <a:lnTo>
                    <a:pt x="25" y="50"/>
                  </a:lnTo>
                  <a:lnTo>
                    <a:pt x="25" y="51"/>
                  </a:lnTo>
                  <a:lnTo>
                    <a:pt x="23" y="52"/>
                  </a:lnTo>
                  <a:lnTo>
                    <a:pt x="22" y="53"/>
                  </a:lnTo>
                  <a:lnTo>
                    <a:pt x="22" y="54"/>
                  </a:lnTo>
                  <a:lnTo>
                    <a:pt x="20" y="55"/>
                  </a:lnTo>
                  <a:lnTo>
                    <a:pt x="19" y="54"/>
                  </a:lnTo>
                  <a:lnTo>
                    <a:pt x="19" y="53"/>
                  </a:lnTo>
                  <a:lnTo>
                    <a:pt x="18" y="52"/>
                  </a:lnTo>
                  <a:lnTo>
                    <a:pt x="18" y="53"/>
                  </a:lnTo>
                  <a:lnTo>
                    <a:pt x="17" y="54"/>
                  </a:lnTo>
                  <a:lnTo>
                    <a:pt x="16" y="55"/>
                  </a:lnTo>
                  <a:lnTo>
                    <a:pt x="15" y="56"/>
                  </a:lnTo>
                  <a:lnTo>
                    <a:pt x="14" y="56"/>
                  </a:lnTo>
                  <a:lnTo>
                    <a:pt x="13" y="55"/>
                  </a:lnTo>
                  <a:lnTo>
                    <a:pt x="11" y="56"/>
                  </a:lnTo>
                  <a:lnTo>
                    <a:pt x="11" y="57"/>
                  </a:lnTo>
                  <a:lnTo>
                    <a:pt x="9" y="57"/>
                  </a:lnTo>
                  <a:lnTo>
                    <a:pt x="9" y="56"/>
                  </a:lnTo>
                  <a:lnTo>
                    <a:pt x="8" y="56"/>
                  </a:lnTo>
                  <a:lnTo>
                    <a:pt x="7" y="57"/>
                  </a:lnTo>
                  <a:lnTo>
                    <a:pt x="6" y="58"/>
                  </a:lnTo>
                  <a:lnTo>
                    <a:pt x="5" y="59"/>
                  </a:lnTo>
                  <a:lnTo>
                    <a:pt x="4" y="59"/>
                  </a:lnTo>
                  <a:lnTo>
                    <a:pt x="3" y="59"/>
                  </a:lnTo>
                  <a:lnTo>
                    <a:pt x="2" y="60"/>
                  </a:lnTo>
                  <a:lnTo>
                    <a:pt x="1" y="59"/>
                  </a:lnTo>
                  <a:lnTo>
                    <a:pt x="2" y="58"/>
                  </a:lnTo>
                  <a:lnTo>
                    <a:pt x="2" y="56"/>
                  </a:lnTo>
                  <a:lnTo>
                    <a:pt x="2" y="55"/>
                  </a:lnTo>
                  <a:lnTo>
                    <a:pt x="2" y="54"/>
                  </a:lnTo>
                  <a:lnTo>
                    <a:pt x="3" y="53"/>
                  </a:lnTo>
                  <a:lnTo>
                    <a:pt x="3" y="52"/>
                  </a:lnTo>
                  <a:lnTo>
                    <a:pt x="4" y="52"/>
                  </a:lnTo>
                  <a:lnTo>
                    <a:pt x="3" y="51"/>
                  </a:lnTo>
                  <a:lnTo>
                    <a:pt x="3" y="50"/>
                  </a:lnTo>
                  <a:lnTo>
                    <a:pt x="3" y="49"/>
                  </a:lnTo>
                  <a:lnTo>
                    <a:pt x="3" y="48"/>
                  </a:lnTo>
                  <a:lnTo>
                    <a:pt x="4" y="47"/>
                  </a:lnTo>
                  <a:lnTo>
                    <a:pt x="5" y="47"/>
                  </a:lnTo>
                  <a:lnTo>
                    <a:pt x="0" y="4"/>
                  </a:lnTo>
                  <a:lnTo>
                    <a:pt x="0" y="3"/>
                  </a:lnTo>
                </a:path>
              </a:pathLst>
            </a:custGeom>
            <a:solidFill>
              <a:srgbClr val="FFFFFF"/>
            </a:solidFill>
            <a:ln w="0">
              <a:solidFill>
                <a:srgbClr val="25221E"/>
              </a:solidFill>
              <a:round/>
              <a:headEnd/>
              <a:tailEnd/>
            </a:ln>
          </p:spPr>
          <p:txBody>
            <a:bodyPr/>
            <a:lstStyle/>
            <a:p>
              <a:endParaRPr lang="en-US"/>
            </a:p>
          </p:txBody>
        </p:sp>
        <p:sp>
          <p:nvSpPr>
            <p:cNvPr id="56" name="Freeform 53"/>
            <p:cNvSpPr>
              <a:spLocks noChangeAspect="1"/>
            </p:cNvSpPr>
            <p:nvPr/>
          </p:nvSpPr>
          <p:spPr bwMode="auto">
            <a:xfrm>
              <a:off x="5382704" y="3059989"/>
              <a:ext cx="371341" cy="432222"/>
            </a:xfrm>
            <a:custGeom>
              <a:avLst/>
              <a:gdLst>
                <a:gd name="T0" fmla="*/ 2147483647 w 49"/>
                <a:gd name="T1" fmla="*/ 2147483647 h 55"/>
                <a:gd name="T2" fmla="*/ 2147483647 w 49"/>
                <a:gd name="T3" fmla="*/ 2147483647 h 55"/>
                <a:gd name="T4" fmla="*/ 2147483647 w 49"/>
                <a:gd name="T5" fmla="*/ 2147483647 h 55"/>
                <a:gd name="T6" fmla="*/ 2147483647 w 49"/>
                <a:gd name="T7" fmla="*/ 2147483647 h 55"/>
                <a:gd name="T8" fmla="*/ 2147483647 w 49"/>
                <a:gd name="T9" fmla="*/ 2147483647 h 55"/>
                <a:gd name="T10" fmla="*/ 2147483647 w 49"/>
                <a:gd name="T11" fmla="*/ 2147483647 h 55"/>
                <a:gd name="T12" fmla="*/ 2147483647 w 49"/>
                <a:gd name="T13" fmla="*/ 2147483647 h 55"/>
                <a:gd name="T14" fmla="*/ 2147483647 w 49"/>
                <a:gd name="T15" fmla="*/ 2147483647 h 55"/>
                <a:gd name="T16" fmla="*/ 2147483647 w 49"/>
                <a:gd name="T17" fmla="*/ 2147483647 h 55"/>
                <a:gd name="T18" fmla="*/ 2147483647 w 49"/>
                <a:gd name="T19" fmla="*/ 2147483647 h 55"/>
                <a:gd name="T20" fmla="*/ 2147483647 w 49"/>
                <a:gd name="T21" fmla="*/ 2147483647 h 55"/>
                <a:gd name="T22" fmla="*/ 2147483647 w 49"/>
                <a:gd name="T23" fmla="*/ 2147483647 h 55"/>
                <a:gd name="T24" fmla="*/ 2147483647 w 49"/>
                <a:gd name="T25" fmla="*/ 2147483647 h 55"/>
                <a:gd name="T26" fmla="*/ 2147483647 w 49"/>
                <a:gd name="T27" fmla="*/ 2147483647 h 55"/>
                <a:gd name="T28" fmla="*/ 2147483647 w 49"/>
                <a:gd name="T29" fmla="*/ 2147483647 h 55"/>
                <a:gd name="T30" fmla="*/ 2147483647 w 49"/>
                <a:gd name="T31" fmla="*/ 2147483647 h 55"/>
                <a:gd name="T32" fmla="*/ 2147483647 w 49"/>
                <a:gd name="T33" fmla="*/ 2147483647 h 55"/>
                <a:gd name="T34" fmla="*/ 2147483647 w 49"/>
                <a:gd name="T35" fmla="*/ 2147483647 h 55"/>
                <a:gd name="T36" fmla="*/ 2147483647 w 49"/>
                <a:gd name="T37" fmla="*/ 2147483647 h 55"/>
                <a:gd name="T38" fmla="*/ 2147483647 w 49"/>
                <a:gd name="T39" fmla="*/ 2147483647 h 55"/>
                <a:gd name="T40" fmla="*/ 2147483647 w 49"/>
                <a:gd name="T41" fmla="*/ 2147483647 h 55"/>
                <a:gd name="T42" fmla="*/ 2147483647 w 49"/>
                <a:gd name="T43" fmla="*/ 2147483647 h 55"/>
                <a:gd name="T44" fmla="*/ 2147483647 w 49"/>
                <a:gd name="T45" fmla="*/ 2147483647 h 55"/>
                <a:gd name="T46" fmla="*/ 2147483647 w 49"/>
                <a:gd name="T47" fmla="*/ 2147483647 h 55"/>
                <a:gd name="T48" fmla="*/ 2147483647 w 49"/>
                <a:gd name="T49" fmla="*/ 2147483647 h 55"/>
                <a:gd name="T50" fmla="*/ 2147483647 w 49"/>
                <a:gd name="T51" fmla="*/ 2147483647 h 55"/>
                <a:gd name="T52" fmla="*/ 2147483647 w 49"/>
                <a:gd name="T53" fmla="*/ 2147483647 h 55"/>
                <a:gd name="T54" fmla="*/ 2147483647 w 49"/>
                <a:gd name="T55" fmla="*/ 2147483647 h 55"/>
                <a:gd name="T56" fmla="*/ 2147483647 w 49"/>
                <a:gd name="T57" fmla="*/ 2147483647 h 55"/>
                <a:gd name="T58" fmla="*/ 2147483647 w 49"/>
                <a:gd name="T59" fmla="*/ 2147483647 h 55"/>
                <a:gd name="T60" fmla="*/ 2147483647 w 49"/>
                <a:gd name="T61" fmla="*/ 2147483647 h 55"/>
                <a:gd name="T62" fmla="*/ 2147483647 w 49"/>
                <a:gd name="T63" fmla="*/ 2147483647 h 55"/>
                <a:gd name="T64" fmla="*/ 2147483647 w 49"/>
                <a:gd name="T65" fmla="*/ 2147483647 h 55"/>
                <a:gd name="T66" fmla="*/ 2147483647 w 49"/>
                <a:gd name="T67" fmla="*/ 2147483647 h 55"/>
                <a:gd name="T68" fmla="*/ 2147483647 w 49"/>
                <a:gd name="T69" fmla="*/ 2147483647 h 55"/>
                <a:gd name="T70" fmla="*/ 2147483647 w 49"/>
                <a:gd name="T71" fmla="*/ 2147483647 h 55"/>
                <a:gd name="T72" fmla="*/ 2147483647 w 49"/>
                <a:gd name="T73" fmla="*/ 2147483647 h 55"/>
                <a:gd name="T74" fmla="*/ 2147483647 w 49"/>
                <a:gd name="T75" fmla="*/ 2147483647 h 55"/>
                <a:gd name="T76" fmla="*/ 2147483647 w 49"/>
                <a:gd name="T77" fmla="*/ 2147483647 h 55"/>
                <a:gd name="T78" fmla="*/ 2147483647 w 49"/>
                <a:gd name="T79" fmla="*/ 2147483647 h 55"/>
                <a:gd name="T80" fmla="*/ 2147483647 w 49"/>
                <a:gd name="T81" fmla="*/ 2147483647 h 55"/>
                <a:gd name="T82" fmla="*/ 2147483647 w 49"/>
                <a:gd name="T83" fmla="*/ 2147483647 h 55"/>
                <a:gd name="T84" fmla="*/ 2147483647 w 49"/>
                <a:gd name="T85" fmla="*/ 2147483647 h 55"/>
                <a:gd name="T86" fmla="*/ 2147483647 w 49"/>
                <a:gd name="T87" fmla="*/ 2147483647 h 55"/>
                <a:gd name="T88" fmla="*/ 2147483647 w 49"/>
                <a:gd name="T89" fmla="*/ 2147483647 h 55"/>
                <a:gd name="T90" fmla="*/ 2147483647 w 49"/>
                <a:gd name="T91" fmla="*/ 2147483647 h 55"/>
                <a:gd name="T92" fmla="*/ 0 w 49"/>
                <a:gd name="T93" fmla="*/ 2147483647 h 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9"/>
                <a:gd name="T142" fmla="*/ 0 h 55"/>
                <a:gd name="T143" fmla="*/ 49 w 49"/>
                <a:gd name="T144" fmla="*/ 55 h 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9" h="55">
                  <a:moveTo>
                    <a:pt x="0" y="12"/>
                  </a:moveTo>
                  <a:lnTo>
                    <a:pt x="18" y="9"/>
                  </a:lnTo>
                  <a:lnTo>
                    <a:pt x="17" y="10"/>
                  </a:lnTo>
                  <a:lnTo>
                    <a:pt x="19" y="10"/>
                  </a:lnTo>
                  <a:lnTo>
                    <a:pt x="20" y="10"/>
                  </a:lnTo>
                  <a:lnTo>
                    <a:pt x="20" y="9"/>
                  </a:lnTo>
                  <a:lnTo>
                    <a:pt x="21" y="9"/>
                  </a:lnTo>
                  <a:lnTo>
                    <a:pt x="21" y="10"/>
                  </a:lnTo>
                  <a:lnTo>
                    <a:pt x="22" y="10"/>
                  </a:lnTo>
                  <a:lnTo>
                    <a:pt x="24" y="10"/>
                  </a:lnTo>
                  <a:lnTo>
                    <a:pt x="25" y="10"/>
                  </a:lnTo>
                  <a:lnTo>
                    <a:pt x="25" y="9"/>
                  </a:lnTo>
                  <a:lnTo>
                    <a:pt x="26" y="10"/>
                  </a:lnTo>
                  <a:lnTo>
                    <a:pt x="24" y="11"/>
                  </a:lnTo>
                  <a:lnTo>
                    <a:pt x="23" y="11"/>
                  </a:lnTo>
                  <a:lnTo>
                    <a:pt x="23" y="12"/>
                  </a:lnTo>
                  <a:lnTo>
                    <a:pt x="26" y="11"/>
                  </a:lnTo>
                  <a:lnTo>
                    <a:pt x="28" y="11"/>
                  </a:lnTo>
                  <a:lnTo>
                    <a:pt x="28" y="10"/>
                  </a:lnTo>
                  <a:lnTo>
                    <a:pt x="29" y="10"/>
                  </a:lnTo>
                  <a:lnTo>
                    <a:pt x="30" y="10"/>
                  </a:lnTo>
                  <a:lnTo>
                    <a:pt x="32" y="9"/>
                  </a:lnTo>
                  <a:lnTo>
                    <a:pt x="33" y="8"/>
                  </a:lnTo>
                  <a:lnTo>
                    <a:pt x="35" y="7"/>
                  </a:lnTo>
                  <a:lnTo>
                    <a:pt x="37" y="6"/>
                  </a:lnTo>
                  <a:lnTo>
                    <a:pt x="40" y="4"/>
                  </a:lnTo>
                  <a:lnTo>
                    <a:pt x="43" y="1"/>
                  </a:lnTo>
                  <a:lnTo>
                    <a:pt x="45" y="1"/>
                  </a:lnTo>
                  <a:lnTo>
                    <a:pt x="45" y="0"/>
                  </a:lnTo>
                  <a:lnTo>
                    <a:pt x="49" y="19"/>
                  </a:lnTo>
                  <a:lnTo>
                    <a:pt x="48" y="20"/>
                  </a:lnTo>
                  <a:lnTo>
                    <a:pt x="47" y="20"/>
                  </a:lnTo>
                  <a:lnTo>
                    <a:pt x="47" y="21"/>
                  </a:lnTo>
                  <a:lnTo>
                    <a:pt x="47" y="22"/>
                  </a:lnTo>
                  <a:lnTo>
                    <a:pt x="48" y="23"/>
                  </a:lnTo>
                  <a:lnTo>
                    <a:pt x="48" y="24"/>
                  </a:lnTo>
                  <a:lnTo>
                    <a:pt x="48" y="25"/>
                  </a:lnTo>
                  <a:lnTo>
                    <a:pt x="47" y="26"/>
                  </a:lnTo>
                  <a:lnTo>
                    <a:pt x="48" y="27"/>
                  </a:lnTo>
                  <a:lnTo>
                    <a:pt x="47" y="28"/>
                  </a:lnTo>
                  <a:lnTo>
                    <a:pt x="46" y="32"/>
                  </a:lnTo>
                  <a:lnTo>
                    <a:pt x="45" y="36"/>
                  </a:lnTo>
                  <a:lnTo>
                    <a:pt x="44" y="37"/>
                  </a:lnTo>
                  <a:lnTo>
                    <a:pt x="43" y="37"/>
                  </a:lnTo>
                  <a:lnTo>
                    <a:pt x="43" y="38"/>
                  </a:lnTo>
                  <a:lnTo>
                    <a:pt x="44" y="38"/>
                  </a:lnTo>
                  <a:lnTo>
                    <a:pt x="44" y="39"/>
                  </a:lnTo>
                  <a:lnTo>
                    <a:pt x="44" y="40"/>
                  </a:lnTo>
                  <a:lnTo>
                    <a:pt x="43" y="41"/>
                  </a:lnTo>
                  <a:lnTo>
                    <a:pt x="42" y="41"/>
                  </a:lnTo>
                  <a:lnTo>
                    <a:pt x="41" y="41"/>
                  </a:lnTo>
                  <a:lnTo>
                    <a:pt x="40" y="42"/>
                  </a:lnTo>
                  <a:lnTo>
                    <a:pt x="38" y="45"/>
                  </a:lnTo>
                  <a:lnTo>
                    <a:pt x="38" y="46"/>
                  </a:lnTo>
                  <a:lnTo>
                    <a:pt x="38" y="47"/>
                  </a:lnTo>
                  <a:lnTo>
                    <a:pt x="37" y="47"/>
                  </a:lnTo>
                  <a:lnTo>
                    <a:pt x="36" y="48"/>
                  </a:lnTo>
                  <a:lnTo>
                    <a:pt x="37" y="49"/>
                  </a:lnTo>
                  <a:lnTo>
                    <a:pt x="37" y="50"/>
                  </a:lnTo>
                  <a:lnTo>
                    <a:pt x="36" y="50"/>
                  </a:lnTo>
                  <a:lnTo>
                    <a:pt x="36" y="51"/>
                  </a:lnTo>
                  <a:lnTo>
                    <a:pt x="35" y="50"/>
                  </a:lnTo>
                  <a:lnTo>
                    <a:pt x="34" y="50"/>
                  </a:lnTo>
                  <a:lnTo>
                    <a:pt x="34" y="51"/>
                  </a:lnTo>
                  <a:lnTo>
                    <a:pt x="35" y="51"/>
                  </a:lnTo>
                  <a:lnTo>
                    <a:pt x="35" y="52"/>
                  </a:lnTo>
                  <a:lnTo>
                    <a:pt x="34" y="52"/>
                  </a:lnTo>
                  <a:lnTo>
                    <a:pt x="33" y="53"/>
                  </a:lnTo>
                  <a:lnTo>
                    <a:pt x="33" y="54"/>
                  </a:lnTo>
                  <a:lnTo>
                    <a:pt x="33" y="55"/>
                  </a:lnTo>
                  <a:lnTo>
                    <a:pt x="32" y="55"/>
                  </a:lnTo>
                  <a:lnTo>
                    <a:pt x="31" y="55"/>
                  </a:lnTo>
                  <a:lnTo>
                    <a:pt x="30" y="55"/>
                  </a:lnTo>
                  <a:lnTo>
                    <a:pt x="29" y="55"/>
                  </a:lnTo>
                  <a:lnTo>
                    <a:pt x="28" y="55"/>
                  </a:lnTo>
                  <a:lnTo>
                    <a:pt x="28" y="54"/>
                  </a:lnTo>
                  <a:lnTo>
                    <a:pt x="27" y="54"/>
                  </a:lnTo>
                  <a:lnTo>
                    <a:pt x="26" y="54"/>
                  </a:lnTo>
                  <a:lnTo>
                    <a:pt x="26" y="53"/>
                  </a:lnTo>
                  <a:lnTo>
                    <a:pt x="25" y="53"/>
                  </a:lnTo>
                  <a:lnTo>
                    <a:pt x="25" y="54"/>
                  </a:lnTo>
                  <a:lnTo>
                    <a:pt x="24" y="54"/>
                  </a:lnTo>
                  <a:lnTo>
                    <a:pt x="23" y="55"/>
                  </a:lnTo>
                  <a:lnTo>
                    <a:pt x="22" y="54"/>
                  </a:lnTo>
                  <a:lnTo>
                    <a:pt x="22" y="55"/>
                  </a:lnTo>
                  <a:lnTo>
                    <a:pt x="21" y="55"/>
                  </a:lnTo>
                  <a:lnTo>
                    <a:pt x="20" y="54"/>
                  </a:lnTo>
                  <a:lnTo>
                    <a:pt x="19" y="54"/>
                  </a:lnTo>
                  <a:lnTo>
                    <a:pt x="18" y="54"/>
                  </a:lnTo>
                  <a:lnTo>
                    <a:pt x="17" y="54"/>
                  </a:lnTo>
                  <a:lnTo>
                    <a:pt x="16" y="54"/>
                  </a:lnTo>
                  <a:lnTo>
                    <a:pt x="15" y="53"/>
                  </a:lnTo>
                  <a:lnTo>
                    <a:pt x="15" y="52"/>
                  </a:lnTo>
                  <a:lnTo>
                    <a:pt x="14" y="51"/>
                  </a:lnTo>
                  <a:lnTo>
                    <a:pt x="13" y="51"/>
                  </a:lnTo>
                  <a:lnTo>
                    <a:pt x="12" y="50"/>
                  </a:lnTo>
                  <a:lnTo>
                    <a:pt x="11" y="51"/>
                  </a:lnTo>
                  <a:lnTo>
                    <a:pt x="10" y="50"/>
                  </a:lnTo>
                  <a:lnTo>
                    <a:pt x="10" y="51"/>
                  </a:lnTo>
                  <a:lnTo>
                    <a:pt x="9" y="51"/>
                  </a:lnTo>
                  <a:lnTo>
                    <a:pt x="8" y="52"/>
                  </a:lnTo>
                  <a:lnTo>
                    <a:pt x="8" y="53"/>
                  </a:lnTo>
                  <a:lnTo>
                    <a:pt x="0" y="12"/>
                  </a:lnTo>
                </a:path>
              </a:pathLst>
            </a:custGeom>
            <a:solidFill>
              <a:srgbClr val="FFFFFF"/>
            </a:solidFill>
            <a:ln w="0">
              <a:solidFill>
                <a:srgbClr val="25221E"/>
              </a:solidFill>
              <a:round/>
              <a:headEnd/>
              <a:tailEnd/>
            </a:ln>
          </p:spPr>
          <p:txBody>
            <a:bodyPr/>
            <a:lstStyle/>
            <a:p>
              <a:endParaRPr lang="en-US"/>
            </a:p>
          </p:txBody>
        </p:sp>
        <p:sp>
          <p:nvSpPr>
            <p:cNvPr id="57" name="Freeform 54"/>
            <p:cNvSpPr>
              <a:spLocks noChangeAspect="1"/>
            </p:cNvSpPr>
            <p:nvPr/>
          </p:nvSpPr>
          <p:spPr bwMode="auto">
            <a:xfrm>
              <a:off x="5087492" y="3453557"/>
              <a:ext cx="598883" cy="330316"/>
            </a:xfrm>
            <a:custGeom>
              <a:avLst/>
              <a:gdLst>
                <a:gd name="T0" fmla="*/ 2147483647 w 79"/>
                <a:gd name="T1" fmla="*/ 2147483647 h 42"/>
                <a:gd name="T2" fmla="*/ 2147483647 w 79"/>
                <a:gd name="T3" fmla="*/ 2147483647 h 42"/>
                <a:gd name="T4" fmla="*/ 2147483647 w 79"/>
                <a:gd name="T5" fmla="*/ 2147483647 h 42"/>
                <a:gd name="T6" fmla="*/ 2147483647 w 79"/>
                <a:gd name="T7" fmla="*/ 2147483647 h 42"/>
                <a:gd name="T8" fmla="*/ 2147483647 w 79"/>
                <a:gd name="T9" fmla="*/ 2147483647 h 42"/>
                <a:gd name="T10" fmla="*/ 2147483647 w 79"/>
                <a:gd name="T11" fmla="*/ 2147483647 h 42"/>
                <a:gd name="T12" fmla="*/ 2147483647 w 79"/>
                <a:gd name="T13" fmla="*/ 2147483647 h 42"/>
                <a:gd name="T14" fmla="*/ 2147483647 w 79"/>
                <a:gd name="T15" fmla="*/ 2147483647 h 42"/>
                <a:gd name="T16" fmla="*/ 2147483647 w 79"/>
                <a:gd name="T17" fmla="*/ 2147483647 h 42"/>
                <a:gd name="T18" fmla="*/ 2147483647 w 79"/>
                <a:gd name="T19" fmla="*/ 2147483647 h 42"/>
                <a:gd name="T20" fmla="*/ 2147483647 w 79"/>
                <a:gd name="T21" fmla="*/ 2147483647 h 42"/>
                <a:gd name="T22" fmla="*/ 2147483647 w 79"/>
                <a:gd name="T23" fmla="*/ 2147483647 h 42"/>
                <a:gd name="T24" fmla="*/ 2147483647 w 79"/>
                <a:gd name="T25" fmla="*/ 2147483647 h 42"/>
                <a:gd name="T26" fmla="*/ 2147483647 w 79"/>
                <a:gd name="T27" fmla="*/ 2147483647 h 42"/>
                <a:gd name="T28" fmla="*/ 2147483647 w 79"/>
                <a:gd name="T29" fmla="*/ 2147483647 h 42"/>
                <a:gd name="T30" fmla="*/ 2147483647 w 79"/>
                <a:gd name="T31" fmla="*/ 2147483647 h 42"/>
                <a:gd name="T32" fmla="*/ 2147483647 w 79"/>
                <a:gd name="T33" fmla="*/ 2147483647 h 42"/>
                <a:gd name="T34" fmla="*/ 2147483647 w 79"/>
                <a:gd name="T35" fmla="*/ 2147483647 h 42"/>
                <a:gd name="T36" fmla="*/ 2147483647 w 79"/>
                <a:gd name="T37" fmla="*/ 2147483647 h 42"/>
                <a:gd name="T38" fmla="*/ 2147483647 w 79"/>
                <a:gd name="T39" fmla="*/ 2147483647 h 42"/>
                <a:gd name="T40" fmla="*/ 2147483647 w 79"/>
                <a:gd name="T41" fmla="*/ 2147483647 h 42"/>
                <a:gd name="T42" fmla="*/ 2147483647 w 79"/>
                <a:gd name="T43" fmla="*/ 2147483647 h 42"/>
                <a:gd name="T44" fmla="*/ 2147483647 w 79"/>
                <a:gd name="T45" fmla="*/ 2147483647 h 42"/>
                <a:gd name="T46" fmla="*/ 2147483647 w 79"/>
                <a:gd name="T47" fmla="*/ 2147483647 h 42"/>
                <a:gd name="T48" fmla="*/ 2147483647 w 79"/>
                <a:gd name="T49" fmla="*/ 2147483647 h 42"/>
                <a:gd name="T50" fmla="*/ 2147483647 w 79"/>
                <a:gd name="T51" fmla="*/ 2147483647 h 42"/>
                <a:gd name="T52" fmla="*/ 2147483647 w 79"/>
                <a:gd name="T53" fmla="*/ 2147483647 h 42"/>
                <a:gd name="T54" fmla="*/ 2147483647 w 79"/>
                <a:gd name="T55" fmla="*/ 2147483647 h 42"/>
                <a:gd name="T56" fmla="*/ 2147483647 w 79"/>
                <a:gd name="T57" fmla="*/ 2147483647 h 42"/>
                <a:gd name="T58" fmla="*/ 2147483647 w 79"/>
                <a:gd name="T59" fmla="*/ 2147483647 h 42"/>
                <a:gd name="T60" fmla="*/ 2147483647 w 79"/>
                <a:gd name="T61" fmla="*/ 2147483647 h 42"/>
                <a:gd name="T62" fmla="*/ 2147483647 w 79"/>
                <a:gd name="T63" fmla="*/ 2147483647 h 42"/>
                <a:gd name="T64" fmla="*/ 2147483647 w 79"/>
                <a:gd name="T65" fmla="*/ 2147483647 h 42"/>
                <a:gd name="T66" fmla="*/ 2147483647 w 79"/>
                <a:gd name="T67" fmla="*/ 0 h 42"/>
                <a:gd name="T68" fmla="*/ 2147483647 w 79"/>
                <a:gd name="T69" fmla="*/ 2147483647 h 42"/>
                <a:gd name="T70" fmla="*/ 2147483647 w 79"/>
                <a:gd name="T71" fmla="*/ 2147483647 h 42"/>
                <a:gd name="T72" fmla="*/ 2147483647 w 79"/>
                <a:gd name="T73" fmla="*/ 2147483647 h 42"/>
                <a:gd name="T74" fmla="*/ 2147483647 w 79"/>
                <a:gd name="T75" fmla="*/ 2147483647 h 42"/>
                <a:gd name="T76" fmla="*/ 2147483647 w 79"/>
                <a:gd name="T77" fmla="*/ 2147483647 h 42"/>
                <a:gd name="T78" fmla="*/ 2147483647 w 79"/>
                <a:gd name="T79" fmla="*/ 2147483647 h 42"/>
                <a:gd name="T80" fmla="*/ 2147483647 w 79"/>
                <a:gd name="T81" fmla="*/ 2147483647 h 42"/>
                <a:gd name="T82" fmla="*/ 2147483647 w 79"/>
                <a:gd name="T83" fmla="*/ 2147483647 h 42"/>
                <a:gd name="T84" fmla="*/ 2147483647 w 79"/>
                <a:gd name="T85" fmla="*/ 2147483647 h 42"/>
                <a:gd name="T86" fmla="*/ 2147483647 w 79"/>
                <a:gd name="T87" fmla="*/ 2147483647 h 42"/>
                <a:gd name="T88" fmla="*/ 2147483647 w 79"/>
                <a:gd name="T89" fmla="*/ 2147483647 h 42"/>
                <a:gd name="T90" fmla="*/ 2147483647 w 79"/>
                <a:gd name="T91" fmla="*/ 2147483647 h 42"/>
                <a:gd name="T92" fmla="*/ 2147483647 w 79"/>
                <a:gd name="T93" fmla="*/ 2147483647 h 42"/>
                <a:gd name="T94" fmla="*/ 2147483647 w 79"/>
                <a:gd name="T95" fmla="*/ 2147483647 h 42"/>
                <a:gd name="T96" fmla="*/ 2147483647 w 79"/>
                <a:gd name="T97" fmla="*/ 2147483647 h 42"/>
                <a:gd name="T98" fmla="*/ 2147483647 w 79"/>
                <a:gd name="T99" fmla="*/ 2147483647 h 42"/>
                <a:gd name="T100" fmla="*/ 2147483647 w 79"/>
                <a:gd name="T101" fmla="*/ 2147483647 h 42"/>
                <a:gd name="T102" fmla="*/ 0 w 79"/>
                <a:gd name="T103" fmla="*/ 2147483647 h 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9"/>
                <a:gd name="T157" fmla="*/ 0 h 42"/>
                <a:gd name="T158" fmla="*/ 79 w 79"/>
                <a:gd name="T159" fmla="*/ 42 h 4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9" h="42">
                  <a:moveTo>
                    <a:pt x="0" y="42"/>
                  </a:moveTo>
                  <a:lnTo>
                    <a:pt x="1" y="41"/>
                  </a:lnTo>
                  <a:lnTo>
                    <a:pt x="2" y="41"/>
                  </a:lnTo>
                  <a:lnTo>
                    <a:pt x="3" y="40"/>
                  </a:lnTo>
                  <a:lnTo>
                    <a:pt x="4" y="40"/>
                  </a:lnTo>
                  <a:lnTo>
                    <a:pt x="4" y="38"/>
                  </a:lnTo>
                  <a:lnTo>
                    <a:pt x="5" y="38"/>
                  </a:lnTo>
                  <a:lnTo>
                    <a:pt x="5" y="37"/>
                  </a:lnTo>
                  <a:lnTo>
                    <a:pt x="6" y="38"/>
                  </a:lnTo>
                  <a:lnTo>
                    <a:pt x="6" y="37"/>
                  </a:lnTo>
                  <a:lnTo>
                    <a:pt x="7" y="36"/>
                  </a:lnTo>
                  <a:lnTo>
                    <a:pt x="8" y="35"/>
                  </a:lnTo>
                  <a:lnTo>
                    <a:pt x="10" y="34"/>
                  </a:lnTo>
                  <a:lnTo>
                    <a:pt x="11" y="34"/>
                  </a:lnTo>
                  <a:lnTo>
                    <a:pt x="12" y="33"/>
                  </a:lnTo>
                  <a:lnTo>
                    <a:pt x="11" y="33"/>
                  </a:lnTo>
                  <a:lnTo>
                    <a:pt x="11" y="32"/>
                  </a:lnTo>
                  <a:lnTo>
                    <a:pt x="10" y="31"/>
                  </a:lnTo>
                  <a:lnTo>
                    <a:pt x="10" y="30"/>
                  </a:lnTo>
                  <a:lnTo>
                    <a:pt x="11" y="30"/>
                  </a:lnTo>
                  <a:lnTo>
                    <a:pt x="11" y="29"/>
                  </a:lnTo>
                  <a:lnTo>
                    <a:pt x="12" y="30"/>
                  </a:lnTo>
                  <a:lnTo>
                    <a:pt x="13" y="30"/>
                  </a:lnTo>
                  <a:lnTo>
                    <a:pt x="14" y="29"/>
                  </a:lnTo>
                  <a:lnTo>
                    <a:pt x="14" y="28"/>
                  </a:lnTo>
                  <a:lnTo>
                    <a:pt x="13" y="28"/>
                  </a:lnTo>
                  <a:lnTo>
                    <a:pt x="13" y="27"/>
                  </a:lnTo>
                  <a:lnTo>
                    <a:pt x="14" y="27"/>
                  </a:lnTo>
                  <a:lnTo>
                    <a:pt x="14" y="26"/>
                  </a:lnTo>
                  <a:lnTo>
                    <a:pt x="14" y="25"/>
                  </a:lnTo>
                  <a:lnTo>
                    <a:pt x="14" y="24"/>
                  </a:lnTo>
                  <a:lnTo>
                    <a:pt x="14" y="23"/>
                  </a:lnTo>
                  <a:lnTo>
                    <a:pt x="15" y="22"/>
                  </a:lnTo>
                  <a:lnTo>
                    <a:pt x="15" y="21"/>
                  </a:lnTo>
                  <a:lnTo>
                    <a:pt x="16" y="21"/>
                  </a:lnTo>
                  <a:lnTo>
                    <a:pt x="17" y="21"/>
                  </a:lnTo>
                  <a:lnTo>
                    <a:pt x="18" y="21"/>
                  </a:lnTo>
                  <a:lnTo>
                    <a:pt x="19" y="20"/>
                  </a:lnTo>
                  <a:lnTo>
                    <a:pt x="20" y="20"/>
                  </a:lnTo>
                  <a:lnTo>
                    <a:pt x="21" y="19"/>
                  </a:lnTo>
                  <a:lnTo>
                    <a:pt x="21" y="18"/>
                  </a:lnTo>
                  <a:lnTo>
                    <a:pt x="22" y="18"/>
                  </a:lnTo>
                  <a:lnTo>
                    <a:pt x="23" y="18"/>
                  </a:lnTo>
                  <a:lnTo>
                    <a:pt x="23" y="19"/>
                  </a:lnTo>
                  <a:lnTo>
                    <a:pt x="24" y="19"/>
                  </a:lnTo>
                  <a:lnTo>
                    <a:pt x="25" y="19"/>
                  </a:lnTo>
                  <a:lnTo>
                    <a:pt x="25" y="18"/>
                  </a:lnTo>
                  <a:lnTo>
                    <a:pt x="26" y="18"/>
                  </a:lnTo>
                  <a:lnTo>
                    <a:pt x="27" y="17"/>
                  </a:lnTo>
                  <a:lnTo>
                    <a:pt x="28" y="17"/>
                  </a:lnTo>
                  <a:lnTo>
                    <a:pt x="28" y="18"/>
                  </a:lnTo>
                  <a:lnTo>
                    <a:pt x="29" y="18"/>
                  </a:lnTo>
                  <a:lnTo>
                    <a:pt x="30" y="18"/>
                  </a:lnTo>
                  <a:lnTo>
                    <a:pt x="30" y="17"/>
                  </a:lnTo>
                  <a:lnTo>
                    <a:pt x="31" y="16"/>
                  </a:lnTo>
                  <a:lnTo>
                    <a:pt x="32" y="16"/>
                  </a:lnTo>
                  <a:lnTo>
                    <a:pt x="32" y="15"/>
                  </a:lnTo>
                  <a:lnTo>
                    <a:pt x="32" y="14"/>
                  </a:lnTo>
                  <a:lnTo>
                    <a:pt x="33" y="14"/>
                  </a:lnTo>
                  <a:lnTo>
                    <a:pt x="33" y="15"/>
                  </a:lnTo>
                  <a:lnTo>
                    <a:pt x="33" y="16"/>
                  </a:lnTo>
                  <a:lnTo>
                    <a:pt x="34" y="17"/>
                  </a:lnTo>
                  <a:lnTo>
                    <a:pt x="35" y="17"/>
                  </a:lnTo>
                  <a:lnTo>
                    <a:pt x="35" y="16"/>
                  </a:lnTo>
                  <a:lnTo>
                    <a:pt x="36" y="16"/>
                  </a:lnTo>
                  <a:lnTo>
                    <a:pt x="36" y="15"/>
                  </a:lnTo>
                  <a:lnTo>
                    <a:pt x="37" y="14"/>
                  </a:lnTo>
                  <a:lnTo>
                    <a:pt x="38" y="13"/>
                  </a:lnTo>
                  <a:lnTo>
                    <a:pt x="39" y="13"/>
                  </a:lnTo>
                  <a:lnTo>
                    <a:pt x="39" y="12"/>
                  </a:lnTo>
                  <a:lnTo>
                    <a:pt x="39" y="11"/>
                  </a:lnTo>
                  <a:lnTo>
                    <a:pt x="40" y="11"/>
                  </a:lnTo>
                  <a:lnTo>
                    <a:pt x="40" y="10"/>
                  </a:lnTo>
                  <a:lnTo>
                    <a:pt x="40" y="9"/>
                  </a:lnTo>
                  <a:lnTo>
                    <a:pt x="40" y="8"/>
                  </a:lnTo>
                  <a:lnTo>
                    <a:pt x="41" y="7"/>
                  </a:lnTo>
                  <a:lnTo>
                    <a:pt x="42" y="7"/>
                  </a:lnTo>
                  <a:lnTo>
                    <a:pt x="43" y="6"/>
                  </a:lnTo>
                  <a:lnTo>
                    <a:pt x="43" y="7"/>
                  </a:lnTo>
                  <a:lnTo>
                    <a:pt x="44" y="7"/>
                  </a:lnTo>
                  <a:lnTo>
                    <a:pt x="45" y="8"/>
                  </a:lnTo>
                  <a:lnTo>
                    <a:pt x="46" y="7"/>
                  </a:lnTo>
                  <a:lnTo>
                    <a:pt x="47" y="7"/>
                  </a:lnTo>
                  <a:lnTo>
                    <a:pt x="47" y="6"/>
                  </a:lnTo>
                  <a:lnTo>
                    <a:pt x="47" y="5"/>
                  </a:lnTo>
                  <a:lnTo>
                    <a:pt x="46" y="5"/>
                  </a:lnTo>
                  <a:lnTo>
                    <a:pt x="46" y="4"/>
                  </a:lnTo>
                  <a:lnTo>
                    <a:pt x="47" y="4"/>
                  </a:lnTo>
                  <a:lnTo>
                    <a:pt x="47" y="3"/>
                  </a:lnTo>
                  <a:lnTo>
                    <a:pt x="47" y="2"/>
                  </a:lnTo>
                  <a:lnTo>
                    <a:pt x="48" y="1"/>
                  </a:lnTo>
                  <a:lnTo>
                    <a:pt x="49" y="1"/>
                  </a:lnTo>
                  <a:lnTo>
                    <a:pt x="49" y="0"/>
                  </a:lnTo>
                  <a:lnTo>
                    <a:pt x="50" y="0"/>
                  </a:lnTo>
                  <a:lnTo>
                    <a:pt x="51" y="1"/>
                  </a:lnTo>
                  <a:lnTo>
                    <a:pt x="53" y="1"/>
                  </a:lnTo>
                  <a:lnTo>
                    <a:pt x="54" y="2"/>
                  </a:lnTo>
                  <a:lnTo>
                    <a:pt x="54" y="3"/>
                  </a:lnTo>
                  <a:lnTo>
                    <a:pt x="55" y="4"/>
                  </a:lnTo>
                  <a:lnTo>
                    <a:pt x="56" y="4"/>
                  </a:lnTo>
                  <a:lnTo>
                    <a:pt x="58" y="4"/>
                  </a:lnTo>
                  <a:lnTo>
                    <a:pt x="59" y="4"/>
                  </a:lnTo>
                  <a:lnTo>
                    <a:pt x="60" y="5"/>
                  </a:lnTo>
                  <a:lnTo>
                    <a:pt x="61" y="4"/>
                  </a:lnTo>
                  <a:lnTo>
                    <a:pt x="62" y="5"/>
                  </a:lnTo>
                  <a:lnTo>
                    <a:pt x="63" y="4"/>
                  </a:lnTo>
                  <a:lnTo>
                    <a:pt x="64" y="3"/>
                  </a:lnTo>
                  <a:lnTo>
                    <a:pt x="65" y="3"/>
                  </a:lnTo>
                  <a:lnTo>
                    <a:pt x="65" y="4"/>
                  </a:lnTo>
                  <a:lnTo>
                    <a:pt x="66" y="4"/>
                  </a:lnTo>
                  <a:lnTo>
                    <a:pt x="67" y="4"/>
                  </a:lnTo>
                  <a:lnTo>
                    <a:pt x="67" y="5"/>
                  </a:lnTo>
                  <a:lnTo>
                    <a:pt x="68" y="5"/>
                  </a:lnTo>
                  <a:lnTo>
                    <a:pt x="69" y="6"/>
                  </a:lnTo>
                  <a:lnTo>
                    <a:pt x="70" y="5"/>
                  </a:lnTo>
                  <a:lnTo>
                    <a:pt x="71" y="6"/>
                  </a:lnTo>
                  <a:lnTo>
                    <a:pt x="72" y="7"/>
                  </a:lnTo>
                  <a:lnTo>
                    <a:pt x="73" y="8"/>
                  </a:lnTo>
                  <a:lnTo>
                    <a:pt x="73" y="9"/>
                  </a:lnTo>
                  <a:lnTo>
                    <a:pt x="75" y="9"/>
                  </a:lnTo>
                  <a:lnTo>
                    <a:pt x="75" y="10"/>
                  </a:lnTo>
                  <a:lnTo>
                    <a:pt x="75" y="11"/>
                  </a:lnTo>
                  <a:lnTo>
                    <a:pt x="76" y="13"/>
                  </a:lnTo>
                  <a:lnTo>
                    <a:pt x="76" y="14"/>
                  </a:lnTo>
                  <a:lnTo>
                    <a:pt x="77" y="16"/>
                  </a:lnTo>
                  <a:lnTo>
                    <a:pt x="78" y="18"/>
                  </a:lnTo>
                  <a:lnTo>
                    <a:pt x="78" y="19"/>
                  </a:lnTo>
                  <a:lnTo>
                    <a:pt x="79" y="20"/>
                  </a:lnTo>
                  <a:lnTo>
                    <a:pt x="78" y="20"/>
                  </a:lnTo>
                  <a:lnTo>
                    <a:pt x="76" y="23"/>
                  </a:lnTo>
                  <a:lnTo>
                    <a:pt x="75" y="24"/>
                  </a:lnTo>
                  <a:lnTo>
                    <a:pt x="73" y="25"/>
                  </a:lnTo>
                  <a:lnTo>
                    <a:pt x="72" y="25"/>
                  </a:lnTo>
                  <a:lnTo>
                    <a:pt x="72" y="26"/>
                  </a:lnTo>
                  <a:lnTo>
                    <a:pt x="71" y="27"/>
                  </a:lnTo>
                  <a:lnTo>
                    <a:pt x="70" y="28"/>
                  </a:lnTo>
                  <a:lnTo>
                    <a:pt x="69" y="28"/>
                  </a:lnTo>
                  <a:lnTo>
                    <a:pt x="68" y="29"/>
                  </a:lnTo>
                  <a:lnTo>
                    <a:pt x="67" y="30"/>
                  </a:lnTo>
                  <a:lnTo>
                    <a:pt x="67" y="31"/>
                  </a:lnTo>
                  <a:lnTo>
                    <a:pt x="66" y="31"/>
                  </a:lnTo>
                  <a:lnTo>
                    <a:pt x="66" y="32"/>
                  </a:lnTo>
                  <a:lnTo>
                    <a:pt x="65" y="32"/>
                  </a:lnTo>
                  <a:lnTo>
                    <a:pt x="64" y="33"/>
                  </a:lnTo>
                  <a:lnTo>
                    <a:pt x="35" y="35"/>
                  </a:lnTo>
                  <a:lnTo>
                    <a:pt x="33" y="36"/>
                  </a:lnTo>
                  <a:lnTo>
                    <a:pt x="17" y="38"/>
                  </a:lnTo>
                  <a:lnTo>
                    <a:pt x="17" y="37"/>
                  </a:lnTo>
                  <a:lnTo>
                    <a:pt x="14" y="37"/>
                  </a:lnTo>
                  <a:lnTo>
                    <a:pt x="14" y="39"/>
                  </a:lnTo>
                  <a:lnTo>
                    <a:pt x="14" y="40"/>
                  </a:lnTo>
                  <a:lnTo>
                    <a:pt x="1" y="42"/>
                  </a:lnTo>
                  <a:lnTo>
                    <a:pt x="0" y="42"/>
                  </a:lnTo>
                </a:path>
              </a:pathLst>
            </a:custGeom>
            <a:solidFill>
              <a:srgbClr val="FFFFFF"/>
            </a:solidFill>
            <a:ln w="0">
              <a:solidFill>
                <a:srgbClr val="25221E"/>
              </a:solidFill>
              <a:round/>
              <a:headEnd/>
              <a:tailEnd/>
            </a:ln>
          </p:spPr>
          <p:txBody>
            <a:bodyPr/>
            <a:lstStyle/>
            <a:p>
              <a:endParaRPr lang="en-US"/>
            </a:p>
          </p:txBody>
        </p:sp>
        <p:sp>
          <p:nvSpPr>
            <p:cNvPr id="58" name="Freeform 55"/>
            <p:cNvSpPr>
              <a:spLocks noChangeAspect="1"/>
            </p:cNvSpPr>
            <p:nvPr/>
          </p:nvSpPr>
          <p:spPr bwMode="auto">
            <a:xfrm>
              <a:off x="5041815" y="3688995"/>
              <a:ext cx="690238" cy="244223"/>
            </a:xfrm>
            <a:custGeom>
              <a:avLst/>
              <a:gdLst>
                <a:gd name="T0" fmla="*/ 2147483647 w 91"/>
                <a:gd name="T1" fmla="*/ 2147483647 h 31"/>
                <a:gd name="T2" fmla="*/ 2147483647 w 91"/>
                <a:gd name="T3" fmla="*/ 2147483647 h 31"/>
                <a:gd name="T4" fmla="*/ 2147483647 w 91"/>
                <a:gd name="T5" fmla="*/ 2147483647 h 31"/>
                <a:gd name="T6" fmla="*/ 2147483647 w 91"/>
                <a:gd name="T7" fmla="*/ 2147483647 h 31"/>
                <a:gd name="T8" fmla="*/ 2147483647 w 91"/>
                <a:gd name="T9" fmla="*/ 2147483647 h 31"/>
                <a:gd name="T10" fmla="*/ 2147483647 w 91"/>
                <a:gd name="T11" fmla="*/ 0 h 31"/>
                <a:gd name="T12" fmla="*/ 2147483647 w 91"/>
                <a:gd name="T13" fmla="*/ 2147483647 h 31"/>
                <a:gd name="T14" fmla="*/ 2147483647 w 91"/>
                <a:gd name="T15" fmla="*/ 2147483647 h 31"/>
                <a:gd name="T16" fmla="*/ 2147483647 w 91"/>
                <a:gd name="T17" fmla="*/ 2147483647 h 31"/>
                <a:gd name="T18" fmla="*/ 2147483647 w 91"/>
                <a:gd name="T19" fmla="*/ 2147483647 h 31"/>
                <a:gd name="T20" fmla="*/ 2147483647 w 91"/>
                <a:gd name="T21" fmla="*/ 2147483647 h 31"/>
                <a:gd name="T22" fmla="*/ 2147483647 w 91"/>
                <a:gd name="T23" fmla="*/ 2147483647 h 31"/>
                <a:gd name="T24" fmla="*/ 2147483647 w 91"/>
                <a:gd name="T25" fmla="*/ 2147483647 h 31"/>
                <a:gd name="T26" fmla="*/ 2147483647 w 91"/>
                <a:gd name="T27" fmla="*/ 2147483647 h 31"/>
                <a:gd name="T28" fmla="*/ 2147483647 w 91"/>
                <a:gd name="T29" fmla="*/ 2147483647 h 31"/>
                <a:gd name="T30" fmla="*/ 2147483647 w 91"/>
                <a:gd name="T31" fmla="*/ 2147483647 h 31"/>
                <a:gd name="T32" fmla="*/ 2147483647 w 91"/>
                <a:gd name="T33" fmla="*/ 2147483647 h 31"/>
                <a:gd name="T34" fmla="*/ 2147483647 w 91"/>
                <a:gd name="T35" fmla="*/ 2147483647 h 31"/>
                <a:gd name="T36" fmla="*/ 2147483647 w 91"/>
                <a:gd name="T37" fmla="*/ 2147483647 h 31"/>
                <a:gd name="T38" fmla="*/ 2147483647 w 91"/>
                <a:gd name="T39" fmla="*/ 2147483647 h 31"/>
                <a:gd name="T40" fmla="*/ 2147483647 w 91"/>
                <a:gd name="T41" fmla="*/ 2147483647 h 31"/>
                <a:gd name="T42" fmla="*/ 2147483647 w 91"/>
                <a:gd name="T43" fmla="*/ 2147483647 h 31"/>
                <a:gd name="T44" fmla="*/ 2147483647 w 91"/>
                <a:gd name="T45" fmla="*/ 2147483647 h 31"/>
                <a:gd name="T46" fmla="*/ 2147483647 w 91"/>
                <a:gd name="T47" fmla="*/ 2147483647 h 31"/>
                <a:gd name="T48" fmla="*/ 2147483647 w 91"/>
                <a:gd name="T49" fmla="*/ 2147483647 h 31"/>
                <a:gd name="T50" fmla="*/ 2147483647 w 91"/>
                <a:gd name="T51" fmla="*/ 2147483647 h 31"/>
                <a:gd name="T52" fmla="*/ 2147483647 w 91"/>
                <a:gd name="T53" fmla="*/ 2147483647 h 31"/>
                <a:gd name="T54" fmla="*/ 0 w 91"/>
                <a:gd name="T55" fmla="*/ 2147483647 h 31"/>
                <a:gd name="T56" fmla="*/ 0 w 91"/>
                <a:gd name="T57" fmla="*/ 2147483647 h 31"/>
                <a:gd name="T58" fmla="*/ 0 w 91"/>
                <a:gd name="T59" fmla="*/ 2147483647 h 31"/>
                <a:gd name="T60" fmla="*/ 0 w 91"/>
                <a:gd name="T61" fmla="*/ 2147483647 h 31"/>
                <a:gd name="T62" fmla="*/ 2147483647 w 91"/>
                <a:gd name="T63" fmla="*/ 2147483647 h 31"/>
                <a:gd name="T64" fmla="*/ 2147483647 w 91"/>
                <a:gd name="T65" fmla="*/ 2147483647 h 31"/>
                <a:gd name="T66" fmla="*/ 2147483647 w 91"/>
                <a:gd name="T67" fmla="*/ 2147483647 h 31"/>
                <a:gd name="T68" fmla="*/ 2147483647 w 91"/>
                <a:gd name="T69" fmla="*/ 2147483647 h 31"/>
                <a:gd name="T70" fmla="*/ 2147483647 w 91"/>
                <a:gd name="T71" fmla="*/ 2147483647 h 31"/>
                <a:gd name="T72" fmla="*/ 2147483647 w 91"/>
                <a:gd name="T73" fmla="*/ 2147483647 h 31"/>
                <a:gd name="T74" fmla="*/ 2147483647 w 91"/>
                <a:gd name="T75" fmla="*/ 2147483647 h 31"/>
                <a:gd name="T76" fmla="*/ 2147483647 w 91"/>
                <a:gd name="T77" fmla="*/ 2147483647 h 31"/>
                <a:gd name="T78" fmla="*/ 2147483647 w 91"/>
                <a:gd name="T79" fmla="*/ 2147483647 h 31"/>
                <a:gd name="T80" fmla="*/ 2147483647 w 91"/>
                <a:gd name="T81" fmla="*/ 2147483647 h 31"/>
                <a:gd name="T82" fmla="*/ 2147483647 w 91"/>
                <a:gd name="T83" fmla="*/ 2147483647 h 31"/>
                <a:gd name="T84" fmla="*/ 2147483647 w 91"/>
                <a:gd name="T85" fmla="*/ 2147483647 h 31"/>
                <a:gd name="T86" fmla="*/ 2147483647 w 91"/>
                <a:gd name="T87" fmla="*/ 2147483647 h 31"/>
                <a:gd name="T88" fmla="*/ 2147483647 w 91"/>
                <a:gd name="T89" fmla="*/ 2147483647 h 31"/>
                <a:gd name="T90" fmla="*/ 2147483647 w 91"/>
                <a:gd name="T91" fmla="*/ 2147483647 h 31"/>
                <a:gd name="T92" fmla="*/ 2147483647 w 91"/>
                <a:gd name="T93" fmla="*/ 2147483647 h 31"/>
                <a:gd name="T94" fmla="*/ 2147483647 w 91"/>
                <a:gd name="T95" fmla="*/ 2147483647 h 31"/>
                <a:gd name="T96" fmla="*/ 2147483647 w 91"/>
                <a:gd name="T97" fmla="*/ 2147483647 h 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1"/>
                <a:gd name="T148" fmla="*/ 0 h 31"/>
                <a:gd name="T149" fmla="*/ 91 w 91"/>
                <a:gd name="T150" fmla="*/ 31 h 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1" h="31">
                  <a:moveTo>
                    <a:pt x="5" y="12"/>
                  </a:moveTo>
                  <a:lnTo>
                    <a:pt x="21" y="10"/>
                  </a:lnTo>
                  <a:lnTo>
                    <a:pt x="20" y="8"/>
                  </a:lnTo>
                  <a:lnTo>
                    <a:pt x="20" y="7"/>
                  </a:lnTo>
                  <a:lnTo>
                    <a:pt x="23" y="7"/>
                  </a:lnTo>
                  <a:lnTo>
                    <a:pt x="23" y="8"/>
                  </a:lnTo>
                  <a:lnTo>
                    <a:pt x="30" y="7"/>
                  </a:lnTo>
                  <a:lnTo>
                    <a:pt x="39" y="6"/>
                  </a:lnTo>
                  <a:lnTo>
                    <a:pt x="41" y="5"/>
                  </a:lnTo>
                  <a:lnTo>
                    <a:pt x="68" y="3"/>
                  </a:lnTo>
                  <a:lnTo>
                    <a:pt x="75" y="2"/>
                  </a:lnTo>
                  <a:lnTo>
                    <a:pt x="91" y="0"/>
                  </a:lnTo>
                  <a:lnTo>
                    <a:pt x="90" y="1"/>
                  </a:lnTo>
                  <a:lnTo>
                    <a:pt x="89" y="2"/>
                  </a:lnTo>
                  <a:lnTo>
                    <a:pt x="89" y="3"/>
                  </a:lnTo>
                  <a:lnTo>
                    <a:pt x="89" y="5"/>
                  </a:lnTo>
                  <a:lnTo>
                    <a:pt x="88" y="5"/>
                  </a:lnTo>
                  <a:lnTo>
                    <a:pt x="87" y="6"/>
                  </a:lnTo>
                  <a:lnTo>
                    <a:pt x="86" y="7"/>
                  </a:lnTo>
                  <a:lnTo>
                    <a:pt x="85" y="8"/>
                  </a:lnTo>
                  <a:lnTo>
                    <a:pt x="84" y="9"/>
                  </a:lnTo>
                  <a:lnTo>
                    <a:pt x="84" y="10"/>
                  </a:lnTo>
                  <a:lnTo>
                    <a:pt x="83" y="10"/>
                  </a:lnTo>
                  <a:lnTo>
                    <a:pt x="82" y="9"/>
                  </a:lnTo>
                  <a:lnTo>
                    <a:pt x="81" y="9"/>
                  </a:lnTo>
                  <a:lnTo>
                    <a:pt x="80" y="10"/>
                  </a:lnTo>
                  <a:lnTo>
                    <a:pt x="80" y="11"/>
                  </a:lnTo>
                  <a:lnTo>
                    <a:pt x="79" y="12"/>
                  </a:lnTo>
                  <a:lnTo>
                    <a:pt x="79" y="13"/>
                  </a:lnTo>
                  <a:lnTo>
                    <a:pt x="78" y="13"/>
                  </a:lnTo>
                  <a:lnTo>
                    <a:pt x="77" y="12"/>
                  </a:lnTo>
                  <a:lnTo>
                    <a:pt x="76" y="12"/>
                  </a:lnTo>
                  <a:lnTo>
                    <a:pt x="76" y="14"/>
                  </a:lnTo>
                  <a:lnTo>
                    <a:pt x="74" y="16"/>
                  </a:lnTo>
                  <a:lnTo>
                    <a:pt x="73" y="17"/>
                  </a:lnTo>
                  <a:lnTo>
                    <a:pt x="72" y="18"/>
                  </a:lnTo>
                  <a:lnTo>
                    <a:pt x="71" y="18"/>
                  </a:lnTo>
                  <a:lnTo>
                    <a:pt x="70" y="18"/>
                  </a:lnTo>
                  <a:lnTo>
                    <a:pt x="69" y="19"/>
                  </a:lnTo>
                  <a:lnTo>
                    <a:pt x="69" y="20"/>
                  </a:lnTo>
                  <a:lnTo>
                    <a:pt x="68" y="20"/>
                  </a:lnTo>
                  <a:lnTo>
                    <a:pt x="69" y="21"/>
                  </a:lnTo>
                  <a:lnTo>
                    <a:pt x="69" y="22"/>
                  </a:lnTo>
                  <a:lnTo>
                    <a:pt x="68" y="22"/>
                  </a:lnTo>
                  <a:lnTo>
                    <a:pt x="67" y="22"/>
                  </a:lnTo>
                  <a:lnTo>
                    <a:pt x="67" y="25"/>
                  </a:lnTo>
                  <a:lnTo>
                    <a:pt x="63" y="26"/>
                  </a:lnTo>
                  <a:lnTo>
                    <a:pt x="41" y="27"/>
                  </a:lnTo>
                  <a:lnTo>
                    <a:pt x="22" y="29"/>
                  </a:lnTo>
                  <a:lnTo>
                    <a:pt x="1" y="31"/>
                  </a:lnTo>
                  <a:lnTo>
                    <a:pt x="0" y="30"/>
                  </a:lnTo>
                  <a:lnTo>
                    <a:pt x="0" y="29"/>
                  </a:lnTo>
                  <a:lnTo>
                    <a:pt x="0" y="28"/>
                  </a:lnTo>
                  <a:lnTo>
                    <a:pt x="0" y="27"/>
                  </a:lnTo>
                  <a:lnTo>
                    <a:pt x="0" y="26"/>
                  </a:lnTo>
                  <a:lnTo>
                    <a:pt x="1" y="26"/>
                  </a:lnTo>
                  <a:lnTo>
                    <a:pt x="1" y="25"/>
                  </a:lnTo>
                  <a:lnTo>
                    <a:pt x="2" y="25"/>
                  </a:lnTo>
                  <a:lnTo>
                    <a:pt x="3" y="24"/>
                  </a:lnTo>
                  <a:lnTo>
                    <a:pt x="3" y="23"/>
                  </a:lnTo>
                  <a:lnTo>
                    <a:pt x="3" y="22"/>
                  </a:lnTo>
                  <a:lnTo>
                    <a:pt x="4" y="22"/>
                  </a:lnTo>
                  <a:lnTo>
                    <a:pt x="4" y="21"/>
                  </a:lnTo>
                  <a:lnTo>
                    <a:pt x="4" y="20"/>
                  </a:lnTo>
                  <a:lnTo>
                    <a:pt x="4" y="19"/>
                  </a:lnTo>
                  <a:lnTo>
                    <a:pt x="4" y="18"/>
                  </a:lnTo>
                  <a:lnTo>
                    <a:pt x="4" y="17"/>
                  </a:lnTo>
                  <a:lnTo>
                    <a:pt x="5" y="16"/>
                  </a:lnTo>
                  <a:lnTo>
                    <a:pt x="6" y="16"/>
                  </a:lnTo>
                  <a:lnTo>
                    <a:pt x="6" y="15"/>
                  </a:lnTo>
                  <a:lnTo>
                    <a:pt x="5" y="14"/>
                  </a:lnTo>
                  <a:lnTo>
                    <a:pt x="5" y="13"/>
                  </a:lnTo>
                  <a:lnTo>
                    <a:pt x="5" y="12"/>
                  </a:lnTo>
                </a:path>
              </a:pathLst>
            </a:custGeom>
            <a:solidFill>
              <a:srgbClr val="FFFFFF"/>
            </a:solidFill>
            <a:ln w="0">
              <a:solidFill>
                <a:srgbClr val="25221E"/>
              </a:solidFill>
              <a:round/>
              <a:headEnd/>
              <a:tailEnd/>
            </a:ln>
          </p:spPr>
          <p:txBody>
            <a:bodyPr/>
            <a:lstStyle/>
            <a:p>
              <a:endParaRPr lang="en-US"/>
            </a:p>
          </p:txBody>
        </p:sp>
        <p:sp>
          <p:nvSpPr>
            <p:cNvPr id="59" name="Freeform 56"/>
            <p:cNvSpPr>
              <a:spLocks noChangeAspect="1"/>
            </p:cNvSpPr>
            <p:nvPr/>
          </p:nvSpPr>
          <p:spPr bwMode="auto">
            <a:xfrm>
              <a:off x="4942847" y="3917405"/>
              <a:ext cx="273219" cy="543791"/>
            </a:xfrm>
            <a:custGeom>
              <a:avLst/>
              <a:gdLst>
                <a:gd name="T0" fmla="*/ 2147483647 w 36"/>
                <a:gd name="T1" fmla="*/ 2147483647 h 69"/>
                <a:gd name="T2" fmla="*/ 2147483647 w 36"/>
                <a:gd name="T3" fmla="*/ 2147483647 h 69"/>
                <a:gd name="T4" fmla="*/ 2147483647 w 36"/>
                <a:gd name="T5" fmla="*/ 2147483647 h 69"/>
                <a:gd name="T6" fmla="*/ 2147483647 w 36"/>
                <a:gd name="T7" fmla="*/ 2147483647 h 69"/>
                <a:gd name="T8" fmla="*/ 2147483647 w 36"/>
                <a:gd name="T9" fmla="*/ 2147483647 h 69"/>
                <a:gd name="T10" fmla="*/ 2147483647 w 36"/>
                <a:gd name="T11" fmla="*/ 2147483647 h 69"/>
                <a:gd name="T12" fmla="*/ 2147483647 w 36"/>
                <a:gd name="T13" fmla="*/ 2147483647 h 69"/>
                <a:gd name="T14" fmla="*/ 2147483647 w 36"/>
                <a:gd name="T15" fmla="*/ 2147483647 h 69"/>
                <a:gd name="T16" fmla="*/ 2147483647 w 36"/>
                <a:gd name="T17" fmla="*/ 2147483647 h 69"/>
                <a:gd name="T18" fmla="*/ 2147483647 w 36"/>
                <a:gd name="T19" fmla="*/ 2147483647 h 69"/>
                <a:gd name="T20" fmla="*/ 2147483647 w 36"/>
                <a:gd name="T21" fmla="*/ 2147483647 h 69"/>
                <a:gd name="T22" fmla="*/ 2147483647 w 36"/>
                <a:gd name="T23" fmla="*/ 2147483647 h 69"/>
                <a:gd name="T24" fmla="*/ 2147483647 w 36"/>
                <a:gd name="T25" fmla="*/ 2147483647 h 69"/>
                <a:gd name="T26" fmla="*/ 2147483647 w 36"/>
                <a:gd name="T27" fmla="*/ 2147483647 h 69"/>
                <a:gd name="T28" fmla="*/ 2147483647 w 36"/>
                <a:gd name="T29" fmla="*/ 2147483647 h 69"/>
                <a:gd name="T30" fmla="*/ 2147483647 w 36"/>
                <a:gd name="T31" fmla="*/ 2147483647 h 69"/>
                <a:gd name="T32" fmla="*/ 2147483647 w 36"/>
                <a:gd name="T33" fmla="*/ 2147483647 h 69"/>
                <a:gd name="T34" fmla="*/ 2147483647 w 36"/>
                <a:gd name="T35" fmla="*/ 2147483647 h 69"/>
                <a:gd name="T36" fmla="*/ 2147483647 w 36"/>
                <a:gd name="T37" fmla="*/ 2147483647 h 69"/>
                <a:gd name="T38" fmla="*/ 2147483647 w 36"/>
                <a:gd name="T39" fmla="*/ 2147483647 h 69"/>
                <a:gd name="T40" fmla="*/ 2147483647 w 36"/>
                <a:gd name="T41" fmla="*/ 2147483647 h 69"/>
                <a:gd name="T42" fmla="*/ 2147483647 w 36"/>
                <a:gd name="T43" fmla="*/ 2147483647 h 69"/>
                <a:gd name="T44" fmla="*/ 2147483647 w 36"/>
                <a:gd name="T45" fmla="*/ 2147483647 h 69"/>
                <a:gd name="T46" fmla="*/ 2147483647 w 36"/>
                <a:gd name="T47" fmla="*/ 2147483647 h 69"/>
                <a:gd name="T48" fmla="*/ 2147483647 w 36"/>
                <a:gd name="T49" fmla="*/ 2147483647 h 69"/>
                <a:gd name="T50" fmla="*/ 2147483647 w 36"/>
                <a:gd name="T51" fmla="*/ 2147483647 h 69"/>
                <a:gd name="T52" fmla="*/ 2147483647 w 36"/>
                <a:gd name="T53" fmla="*/ 2147483647 h 69"/>
                <a:gd name="T54" fmla="*/ 2147483647 w 36"/>
                <a:gd name="T55" fmla="*/ 2147483647 h 69"/>
                <a:gd name="T56" fmla="*/ 2147483647 w 36"/>
                <a:gd name="T57" fmla="*/ 2147483647 h 69"/>
                <a:gd name="T58" fmla="*/ 2147483647 w 36"/>
                <a:gd name="T59" fmla="*/ 2147483647 h 69"/>
                <a:gd name="T60" fmla="*/ 2147483647 w 36"/>
                <a:gd name="T61" fmla="*/ 2147483647 h 69"/>
                <a:gd name="T62" fmla="*/ 2147483647 w 36"/>
                <a:gd name="T63" fmla="*/ 2147483647 h 69"/>
                <a:gd name="T64" fmla="*/ 2147483647 w 36"/>
                <a:gd name="T65" fmla="*/ 2147483647 h 69"/>
                <a:gd name="T66" fmla="*/ 2147483647 w 36"/>
                <a:gd name="T67" fmla="*/ 2147483647 h 69"/>
                <a:gd name="T68" fmla="*/ 2147483647 w 36"/>
                <a:gd name="T69" fmla="*/ 2147483647 h 69"/>
                <a:gd name="T70" fmla="*/ 2147483647 w 36"/>
                <a:gd name="T71" fmla="*/ 2147483647 h 69"/>
                <a:gd name="T72" fmla="*/ 2147483647 w 36"/>
                <a:gd name="T73" fmla="*/ 2147483647 h 69"/>
                <a:gd name="T74" fmla="*/ 2147483647 w 36"/>
                <a:gd name="T75" fmla="*/ 2147483647 h 69"/>
                <a:gd name="T76" fmla="*/ 2147483647 w 36"/>
                <a:gd name="T77" fmla="*/ 2147483647 h 69"/>
                <a:gd name="T78" fmla="*/ 2147483647 w 36"/>
                <a:gd name="T79" fmla="*/ 2147483647 h 69"/>
                <a:gd name="T80" fmla="*/ 2147483647 w 36"/>
                <a:gd name="T81" fmla="*/ 2147483647 h 69"/>
                <a:gd name="T82" fmla="*/ 2147483647 w 36"/>
                <a:gd name="T83" fmla="*/ 2147483647 h 69"/>
                <a:gd name="T84" fmla="*/ 2147483647 w 36"/>
                <a:gd name="T85" fmla="*/ 2147483647 h 69"/>
                <a:gd name="T86" fmla="*/ 2147483647 w 36"/>
                <a:gd name="T87" fmla="*/ 2147483647 h 69"/>
                <a:gd name="T88" fmla="*/ 2147483647 w 36"/>
                <a:gd name="T89" fmla="*/ 2147483647 h 69"/>
                <a:gd name="T90" fmla="*/ 2147483647 w 36"/>
                <a:gd name="T91" fmla="*/ 2147483647 h 69"/>
                <a:gd name="T92" fmla="*/ 2147483647 w 36"/>
                <a:gd name="T93" fmla="*/ 2147483647 h 69"/>
                <a:gd name="T94" fmla="*/ 2147483647 w 36"/>
                <a:gd name="T95" fmla="*/ 2147483647 h 69"/>
                <a:gd name="T96" fmla="*/ 2147483647 w 36"/>
                <a:gd name="T97" fmla="*/ 2147483647 h 69"/>
                <a:gd name="T98" fmla="*/ 2147483647 w 36"/>
                <a:gd name="T99" fmla="*/ 2147483647 h 69"/>
                <a:gd name="T100" fmla="*/ 2147483647 w 36"/>
                <a:gd name="T101" fmla="*/ 2147483647 h 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
                <a:gd name="T154" fmla="*/ 0 h 69"/>
                <a:gd name="T155" fmla="*/ 36 w 36"/>
                <a:gd name="T156" fmla="*/ 69 h 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 h="69">
                  <a:moveTo>
                    <a:pt x="14" y="2"/>
                  </a:moveTo>
                  <a:lnTo>
                    <a:pt x="33" y="0"/>
                  </a:lnTo>
                  <a:lnTo>
                    <a:pt x="34" y="1"/>
                  </a:lnTo>
                  <a:lnTo>
                    <a:pt x="34" y="2"/>
                  </a:lnTo>
                  <a:lnTo>
                    <a:pt x="35" y="2"/>
                  </a:lnTo>
                  <a:lnTo>
                    <a:pt x="35" y="3"/>
                  </a:lnTo>
                  <a:lnTo>
                    <a:pt x="35" y="45"/>
                  </a:lnTo>
                  <a:lnTo>
                    <a:pt x="36" y="67"/>
                  </a:lnTo>
                  <a:lnTo>
                    <a:pt x="35" y="68"/>
                  </a:lnTo>
                  <a:lnTo>
                    <a:pt x="34" y="68"/>
                  </a:lnTo>
                  <a:lnTo>
                    <a:pt x="34" y="67"/>
                  </a:lnTo>
                  <a:lnTo>
                    <a:pt x="33" y="68"/>
                  </a:lnTo>
                  <a:lnTo>
                    <a:pt x="33" y="69"/>
                  </a:lnTo>
                  <a:lnTo>
                    <a:pt x="32" y="69"/>
                  </a:lnTo>
                  <a:lnTo>
                    <a:pt x="31" y="68"/>
                  </a:lnTo>
                  <a:lnTo>
                    <a:pt x="30" y="68"/>
                  </a:lnTo>
                  <a:lnTo>
                    <a:pt x="30" y="67"/>
                  </a:lnTo>
                  <a:lnTo>
                    <a:pt x="29" y="67"/>
                  </a:lnTo>
                  <a:lnTo>
                    <a:pt x="30" y="68"/>
                  </a:lnTo>
                  <a:lnTo>
                    <a:pt x="30" y="69"/>
                  </a:lnTo>
                  <a:lnTo>
                    <a:pt x="29" y="69"/>
                  </a:lnTo>
                  <a:lnTo>
                    <a:pt x="28" y="69"/>
                  </a:lnTo>
                  <a:lnTo>
                    <a:pt x="27" y="68"/>
                  </a:lnTo>
                  <a:lnTo>
                    <a:pt x="27" y="69"/>
                  </a:lnTo>
                  <a:lnTo>
                    <a:pt x="26" y="69"/>
                  </a:lnTo>
                  <a:lnTo>
                    <a:pt x="25" y="69"/>
                  </a:lnTo>
                  <a:lnTo>
                    <a:pt x="23" y="68"/>
                  </a:lnTo>
                  <a:lnTo>
                    <a:pt x="21" y="66"/>
                  </a:lnTo>
                  <a:lnTo>
                    <a:pt x="20" y="66"/>
                  </a:lnTo>
                  <a:lnTo>
                    <a:pt x="20" y="65"/>
                  </a:lnTo>
                  <a:lnTo>
                    <a:pt x="20" y="64"/>
                  </a:lnTo>
                  <a:lnTo>
                    <a:pt x="0" y="64"/>
                  </a:lnTo>
                  <a:lnTo>
                    <a:pt x="1" y="63"/>
                  </a:lnTo>
                  <a:lnTo>
                    <a:pt x="2" y="63"/>
                  </a:lnTo>
                  <a:lnTo>
                    <a:pt x="2" y="62"/>
                  </a:lnTo>
                  <a:lnTo>
                    <a:pt x="2" y="61"/>
                  </a:lnTo>
                  <a:lnTo>
                    <a:pt x="3" y="60"/>
                  </a:lnTo>
                  <a:lnTo>
                    <a:pt x="2" y="59"/>
                  </a:lnTo>
                  <a:lnTo>
                    <a:pt x="2" y="58"/>
                  </a:lnTo>
                  <a:lnTo>
                    <a:pt x="2" y="57"/>
                  </a:lnTo>
                  <a:lnTo>
                    <a:pt x="3" y="56"/>
                  </a:lnTo>
                  <a:lnTo>
                    <a:pt x="2" y="55"/>
                  </a:lnTo>
                  <a:lnTo>
                    <a:pt x="3" y="54"/>
                  </a:lnTo>
                  <a:lnTo>
                    <a:pt x="3" y="53"/>
                  </a:lnTo>
                  <a:lnTo>
                    <a:pt x="4" y="52"/>
                  </a:lnTo>
                  <a:lnTo>
                    <a:pt x="4" y="51"/>
                  </a:lnTo>
                  <a:lnTo>
                    <a:pt x="4" y="50"/>
                  </a:lnTo>
                  <a:lnTo>
                    <a:pt x="5" y="49"/>
                  </a:lnTo>
                  <a:lnTo>
                    <a:pt x="4" y="49"/>
                  </a:lnTo>
                  <a:lnTo>
                    <a:pt x="4" y="48"/>
                  </a:lnTo>
                  <a:lnTo>
                    <a:pt x="3" y="48"/>
                  </a:lnTo>
                  <a:lnTo>
                    <a:pt x="2" y="48"/>
                  </a:lnTo>
                  <a:lnTo>
                    <a:pt x="2" y="47"/>
                  </a:lnTo>
                  <a:lnTo>
                    <a:pt x="3" y="47"/>
                  </a:lnTo>
                  <a:lnTo>
                    <a:pt x="4" y="47"/>
                  </a:lnTo>
                  <a:lnTo>
                    <a:pt x="5" y="47"/>
                  </a:lnTo>
                  <a:lnTo>
                    <a:pt x="6" y="45"/>
                  </a:lnTo>
                  <a:lnTo>
                    <a:pt x="7" y="45"/>
                  </a:lnTo>
                  <a:lnTo>
                    <a:pt x="7" y="44"/>
                  </a:lnTo>
                  <a:lnTo>
                    <a:pt x="6" y="43"/>
                  </a:lnTo>
                  <a:lnTo>
                    <a:pt x="5" y="43"/>
                  </a:lnTo>
                  <a:lnTo>
                    <a:pt x="4" y="43"/>
                  </a:lnTo>
                  <a:lnTo>
                    <a:pt x="3" y="42"/>
                  </a:lnTo>
                  <a:lnTo>
                    <a:pt x="3" y="41"/>
                  </a:lnTo>
                  <a:lnTo>
                    <a:pt x="3" y="40"/>
                  </a:lnTo>
                  <a:lnTo>
                    <a:pt x="4" y="39"/>
                  </a:lnTo>
                  <a:lnTo>
                    <a:pt x="4" y="38"/>
                  </a:lnTo>
                  <a:lnTo>
                    <a:pt x="3" y="38"/>
                  </a:lnTo>
                  <a:lnTo>
                    <a:pt x="2" y="38"/>
                  </a:lnTo>
                  <a:lnTo>
                    <a:pt x="2" y="37"/>
                  </a:lnTo>
                  <a:lnTo>
                    <a:pt x="3" y="36"/>
                  </a:lnTo>
                  <a:lnTo>
                    <a:pt x="3" y="35"/>
                  </a:lnTo>
                  <a:lnTo>
                    <a:pt x="2" y="35"/>
                  </a:lnTo>
                  <a:lnTo>
                    <a:pt x="2" y="34"/>
                  </a:lnTo>
                  <a:lnTo>
                    <a:pt x="2" y="33"/>
                  </a:lnTo>
                  <a:lnTo>
                    <a:pt x="3" y="33"/>
                  </a:lnTo>
                  <a:lnTo>
                    <a:pt x="3" y="32"/>
                  </a:lnTo>
                  <a:lnTo>
                    <a:pt x="3" y="31"/>
                  </a:lnTo>
                  <a:lnTo>
                    <a:pt x="4" y="30"/>
                  </a:lnTo>
                  <a:lnTo>
                    <a:pt x="3" y="29"/>
                  </a:lnTo>
                  <a:lnTo>
                    <a:pt x="2" y="29"/>
                  </a:lnTo>
                  <a:lnTo>
                    <a:pt x="4" y="28"/>
                  </a:lnTo>
                  <a:lnTo>
                    <a:pt x="4" y="27"/>
                  </a:lnTo>
                  <a:lnTo>
                    <a:pt x="4" y="26"/>
                  </a:lnTo>
                  <a:lnTo>
                    <a:pt x="3" y="27"/>
                  </a:lnTo>
                  <a:lnTo>
                    <a:pt x="2" y="27"/>
                  </a:lnTo>
                  <a:lnTo>
                    <a:pt x="2" y="26"/>
                  </a:lnTo>
                  <a:lnTo>
                    <a:pt x="2" y="25"/>
                  </a:lnTo>
                  <a:lnTo>
                    <a:pt x="3" y="25"/>
                  </a:lnTo>
                  <a:lnTo>
                    <a:pt x="4" y="24"/>
                  </a:lnTo>
                  <a:lnTo>
                    <a:pt x="4" y="23"/>
                  </a:lnTo>
                  <a:lnTo>
                    <a:pt x="4" y="22"/>
                  </a:lnTo>
                  <a:lnTo>
                    <a:pt x="3" y="22"/>
                  </a:lnTo>
                  <a:lnTo>
                    <a:pt x="4" y="21"/>
                  </a:lnTo>
                  <a:lnTo>
                    <a:pt x="4" y="20"/>
                  </a:lnTo>
                  <a:lnTo>
                    <a:pt x="5" y="20"/>
                  </a:lnTo>
                  <a:lnTo>
                    <a:pt x="6" y="20"/>
                  </a:lnTo>
                  <a:lnTo>
                    <a:pt x="7" y="19"/>
                  </a:lnTo>
                  <a:lnTo>
                    <a:pt x="8" y="18"/>
                  </a:lnTo>
                  <a:lnTo>
                    <a:pt x="7" y="18"/>
                  </a:lnTo>
                  <a:lnTo>
                    <a:pt x="7" y="17"/>
                  </a:lnTo>
                  <a:lnTo>
                    <a:pt x="6" y="17"/>
                  </a:lnTo>
                  <a:lnTo>
                    <a:pt x="6" y="16"/>
                  </a:lnTo>
                  <a:lnTo>
                    <a:pt x="6" y="15"/>
                  </a:lnTo>
                  <a:lnTo>
                    <a:pt x="7" y="15"/>
                  </a:lnTo>
                  <a:lnTo>
                    <a:pt x="8" y="14"/>
                  </a:lnTo>
                  <a:lnTo>
                    <a:pt x="8" y="13"/>
                  </a:lnTo>
                  <a:lnTo>
                    <a:pt x="8" y="12"/>
                  </a:lnTo>
                  <a:lnTo>
                    <a:pt x="9" y="12"/>
                  </a:lnTo>
                  <a:lnTo>
                    <a:pt x="10" y="12"/>
                  </a:lnTo>
                  <a:lnTo>
                    <a:pt x="10" y="11"/>
                  </a:lnTo>
                  <a:lnTo>
                    <a:pt x="11" y="11"/>
                  </a:lnTo>
                  <a:lnTo>
                    <a:pt x="11" y="10"/>
                  </a:lnTo>
                  <a:lnTo>
                    <a:pt x="10" y="9"/>
                  </a:lnTo>
                  <a:lnTo>
                    <a:pt x="11" y="7"/>
                  </a:lnTo>
                  <a:lnTo>
                    <a:pt x="11" y="6"/>
                  </a:lnTo>
                  <a:lnTo>
                    <a:pt x="12" y="6"/>
                  </a:lnTo>
                  <a:lnTo>
                    <a:pt x="12" y="5"/>
                  </a:lnTo>
                  <a:lnTo>
                    <a:pt x="13" y="4"/>
                  </a:lnTo>
                  <a:lnTo>
                    <a:pt x="14" y="4"/>
                  </a:lnTo>
                  <a:lnTo>
                    <a:pt x="14" y="3"/>
                  </a:lnTo>
                  <a:lnTo>
                    <a:pt x="14" y="2"/>
                  </a:lnTo>
                </a:path>
              </a:pathLst>
            </a:custGeom>
            <a:solidFill>
              <a:srgbClr val="FFFFFF"/>
            </a:solidFill>
            <a:ln w="0">
              <a:solidFill>
                <a:srgbClr val="25221E"/>
              </a:solidFill>
              <a:round/>
              <a:headEnd/>
              <a:tailEnd/>
            </a:ln>
          </p:spPr>
          <p:txBody>
            <a:bodyPr/>
            <a:lstStyle/>
            <a:p>
              <a:endParaRPr lang="en-US"/>
            </a:p>
          </p:txBody>
        </p:sp>
        <p:sp>
          <p:nvSpPr>
            <p:cNvPr id="60" name="Freeform 57"/>
            <p:cNvSpPr>
              <a:spLocks noChangeAspect="1"/>
            </p:cNvSpPr>
            <p:nvPr/>
          </p:nvSpPr>
          <p:spPr bwMode="auto">
            <a:xfrm>
              <a:off x="5194073" y="3902470"/>
              <a:ext cx="348502" cy="550819"/>
            </a:xfrm>
            <a:custGeom>
              <a:avLst/>
              <a:gdLst>
                <a:gd name="T0" fmla="*/ 2147483647 w 46"/>
                <a:gd name="T1" fmla="*/ 2147483647 h 70"/>
                <a:gd name="T2" fmla="*/ 2147483647 w 46"/>
                <a:gd name="T3" fmla="*/ 2147483647 h 70"/>
                <a:gd name="T4" fmla="*/ 2147483647 w 46"/>
                <a:gd name="T5" fmla="*/ 2147483647 h 70"/>
                <a:gd name="T6" fmla="*/ 0 w 46"/>
                <a:gd name="T7" fmla="*/ 2147483647 h 70"/>
                <a:gd name="T8" fmla="*/ 2147483647 w 46"/>
                <a:gd name="T9" fmla="*/ 0 h 70"/>
                <a:gd name="T10" fmla="*/ 2147483647 w 46"/>
                <a:gd name="T11" fmla="*/ 2147483647 h 70"/>
                <a:gd name="T12" fmla="*/ 2147483647 w 46"/>
                <a:gd name="T13" fmla="*/ 2147483647 h 70"/>
                <a:gd name="T14" fmla="*/ 2147483647 w 46"/>
                <a:gd name="T15" fmla="*/ 2147483647 h 70"/>
                <a:gd name="T16" fmla="*/ 2147483647 w 46"/>
                <a:gd name="T17" fmla="*/ 2147483647 h 70"/>
                <a:gd name="T18" fmla="*/ 2147483647 w 46"/>
                <a:gd name="T19" fmla="*/ 2147483647 h 70"/>
                <a:gd name="T20" fmla="*/ 2147483647 w 46"/>
                <a:gd name="T21" fmla="*/ 2147483647 h 70"/>
                <a:gd name="T22" fmla="*/ 2147483647 w 46"/>
                <a:gd name="T23" fmla="*/ 2147483647 h 70"/>
                <a:gd name="T24" fmla="*/ 2147483647 w 46"/>
                <a:gd name="T25" fmla="*/ 2147483647 h 70"/>
                <a:gd name="T26" fmla="*/ 2147483647 w 46"/>
                <a:gd name="T27" fmla="*/ 2147483647 h 70"/>
                <a:gd name="T28" fmla="*/ 2147483647 w 46"/>
                <a:gd name="T29" fmla="*/ 2147483647 h 70"/>
                <a:gd name="T30" fmla="*/ 2147483647 w 46"/>
                <a:gd name="T31" fmla="*/ 2147483647 h 70"/>
                <a:gd name="T32" fmla="*/ 2147483647 w 46"/>
                <a:gd name="T33" fmla="*/ 2147483647 h 70"/>
                <a:gd name="T34" fmla="*/ 2147483647 w 46"/>
                <a:gd name="T35" fmla="*/ 2147483647 h 70"/>
                <a:gd name="T36" fmla="*/ 2147483647 w 46"/>
                <a:gd name="T37" fmla="*/ 2147483647 h 70"/>
                <a:gd name="T38" fmla="*/ 2147483647 w 46"/>
                <a:gd name="T39" fmla="*/ 2147483647 h 70"/>
                <a:gd name="T40" fmla="*/ 2147483647 w 46"/>
                <a:gd name="T41" fmla="*/ 2147483647 h 70"/>
                <a:gd name="T42" fmla="*/ 2147483647 w 46"/>
                <a:gd name="T43" fmla="*/ 2147483647 h 70"/>
                <a:gd name="T44" fmla="*/ 2147483647 w 46"/>
                <a:gd name="T45" fmla="*/ 2147483647 h 70"/>
                <a:gd name="T46" fmla="*/ 2147483647 w 46"/>
                <a:gd name="T47" fmla="*/ 2147483647 h 70"/>
                <a:gd name="T48" fmla="*/ 2147483647 w 46"/>
                <a:gd name="T49" fmla="*/ 2147483647 h 70"/>
                <a:gd name="T50" fmla="*/ 2147483647 w 46"/>
                <a:gd name="T51" fmla="*/ 2147483647 h 70"/>
                <a:gd name="T52" fmla="*/ 2147483647 w 46"/>
                <a:gd name="T53" fmla="*/ 2147483647 h 70"/>
                <a:gd name="T54" fmla="*/ 2147483647 w 46"/>
                <a:gd name="T55" fmla="*/ 2147483647 h 70"/>
                <a:gd name="T56" fmla="*/ 2147483647 w 46"/>
                <a:gd name="T57" fmla="*/ 2147483647 h 70"/>
                <a:gd name="T58" fmla="*/ 2147483647 w 46"/>
                <a:gd name="T59" fmla="*/ 2147483647 h 70"/>
                <a:gd name="T60" fmla="*/ 2147483647 w 46"/>
                <a:gd name="T61" fmla="*/ 2147483647 h 70"/>
                <a:gd name="T62" fmla="*/ 2147483647 w 46"/>
                <a:gd name="T63" fmla="*/ 2147483647 h 70"/>
                <a:gd name="T64" fmla="*/ 2147483647 w 46"/>
                <a:gd name="T65" fmla="*/ 2147483647 h 70"/>
                <a:gd name="T66" fmla="*/ 2147483647 w 46"/>
                <a:gd name="T67" fmla="*/ 2147483647 h 70"/>
                <a:gd name="T68" fmla="*/ 2147483647 w 46"/>
                <a:gd name="T69" fmla="*/ 2147483647 h 70"/>
                <a:gd name="T70" fmla="*/ 2147483647 w 46"/>
                <a:gd name="T71" fmla="*/ 2147483647 h 7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
                <a:gd name="T109" fmla="*/ 0 h 70"/>
                <a:gd name="T110" fmla="*/ 46 w 46"/>
                <a:gd name="T111" fmla="*/ 70 h 7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 h="70">
                  <a:moveTo>
                    <a:pt x="3" y="69"/>
                  </a:moveTo>
                  <a:lnTo>
                    <a:pt x="2" y="47"/>
                  </a:lnTo>
                  <a:lnTo>
                    <a:pt x="2" y="5"/>
                  </a:lnTo>
                  <a:lnTo>
                    <a:pt x="2" y="4"/>
                  </a:lnTo>
                  <a:lnTo>
                    <a:pt x="1" y="4"/>
                  </a:lnTo>
                  <a:lnTo>
                    <a:pt x="1" y="3"/>
                  </a:lnTo>
                  <a:lnTo>
                    <a:pt x="0" y="2"/>
                  </a:lnTo>
                  <a:lnTo>
                    <a:pt x="21" y="0"/>
                  </a:lnTo>
                  <a:lnTo>
                    <a:pt x="30" y="0"/>
                  </a:lnTo>
                  <a:lnTo>
                    <a:pt x="40" y="30"/>
                  </a:lnTo>
                  <a:lnTo>
                    <a:pt x="40" y="31"/>
                  </a:lnTo>
                  <a:lnTo>
                    <a:pt x="42" y="32"/>
                  </a:lnTo>
                  <a:lnTo>
                    <a:pt x="42" y="34"/>
                  </a:lnTo>
                  <a:lnTo>
                    <a:pt x="43" y="35"/>
                  </a:lnTo>
                  <a:lnTo>
                    <a:pt x="43" y="36"/>
                  </a:lnTo>
                  <a:lnTo>
                    <a:pt x="44" y="37"/>
                  </a:lnTo>
                  <a:lnTo>
                    <a:pt x="43" y="37"/>
                  </a:lnTo>
                  <a:lnTo>
                    <a:pt x="43" y="38"/>
                  </a:lnTo>
                  <a:lnTo>
                    <a:pt x="43" y="39"/>
                  </a:lnTo>
                  <a:lnTo>
                    <a:pt x="44" y="41"/>
                  </a:lnTo>
                  <a:lnTo>
                    <a:pt x="43" y="41"/>
                  </a:lnTo>
                  <a:lnTo>
                    <a:pt x="43" y="42"/>
                  </a:lnTo>
                  <a:lnTo>
                    <a:pt x="43" y="43"/>
                  </a:lnTo>
                  <a:lnTo>
                    <a:pt x="43" y="45"/>
                  </a:lnTo>
                  <a:lnTo>
                    <a:pt x="43" y="46"/>
                  </a:lnTo>
                  <a:lnTo>
                    <a:pt x="44" y="47"/>
                  </a:lnTo>
                  <a:lnTo>
                    <a:pt x="45" y="48"/>
                  </a:lnTo>
                  <a:lnTo>
                    <a:pt x="45" y="49"/>
                  </a:lnTo>
                  <a:lnTo>
                    <a:pt x="45" y="50"/>
                  </a:lnTo>
                  <a:lnTo>
                    <a:pt x="45" y="51"/>
                  </a:lnTo>
                  <a:lnTo>
                    <a:pt x="45" y="52"/>
                  </a:lnTo>
                  <a:lnTo>
                    <a:pt x="45" y="53"/>
                  </a:lnTo>
                  <a:lnTo>
                    <a:pt x="45" y="54"/>
                  </a:lnTo>
                  <a:lnTo>
                    <a:pt x="46" y="57"/>
                  </a:lnTo>
                  <a:lnTo>
                    <a:pt x="14" y="60"/>
                  </a:lnTo>
                  <a:lnTo>
                    <a:pt x="13" y="62"/>
                  </a:lnTo>
                  <a:lnTo>
                    <a:pt x="13" y="63"/>
                  </a:lnTo>
                  <a:lnTo>
                    <a:pt x="15" y="63"/>
                  </a:lnTo>
                  <a:lnTo>
                    <a:pt x="16" y="64"/>
                  </a:lnTo>
                  <a:lnTo>
                    <a:pt x="16" y="65"/>
                  </a:lnTo>
                  <a:lnTo>
                    <a:pt x="16" y="66"/>
                  </a:lnTo>
                  <a:lnTo>
                    <a:pt x="15" y="67"/>
                  </a:lnTo>
                  <a:lnTo>
                    <a:pt x="15" y="68"/>
                  </a:lnTo>
                  <a:lnTo>
                    <a:pt x="14" y="68"/>
                  </a:lnTo>
                  <a:lnTo>
                    <a:pt x="13" y="70"/>
                  </a:lnTo>
                  <a:lnTo>
                    <a:pt x="11" y="70"/>
                  </a:lnTo>
                  <a:lnTo>
                    <a:pt x="9" y="70"/>
                  </a:lnTo>
                  <a:lnTo>
                    <a:pt x="8" y="70"/>
                  </a:lnTo>
                  <a:lnTo>
                    <a:pt x="9" y="70"/>
                  </a:lnTo>
                  <a:lnTo>
                    <a:pt x="10" y="69"/>
                  </a:lnTo>
                  <a:lnTo>
                    <a:pt x="11" y="69"/>
                  </a:lnTo>
                  <a:lnTo>
                    <a:pt x="10" y="68"/>
                  </a:lnTo>
                  <a:lnTo>
                    <a:pt x="9" y="66"/>
                  </a:lnTo>
                  <a:lnTo>
                    <a:pt x="8" y="65"/>
                  </a:lnTo>
                  <a:lnTo>
                    <a:pt x="7" y="64"/>
                  </a:lnTo>
                  <a:lnTo>
                    <a:pt x="6" y="64"/>
                  </a:lnTo>
                  <a:lnTo>
                    <a:pt x="6" y="65"/>
                  </a:lnTo>
                  <a:lnTo>
                    <a:pt x="6" y="66"/>
                  </a:lnTo>
                  <a:lnTo>
                    <a:pt x="6" y="68"/>
                  </a:lnTo>
                  <a:lnTo>
                    <a:pt x="6" y="69"/>
                  </a:lnTo>
                  <a:lnTo>
                    <a:pt x="5" y="69"/>
                  </a:lnTo>
                  <a:lnTo>
                    <a:pt x="4" y="69"/>
                  </a:lnTo>
                  <a:lnTo>
                    <a:pt x="3" y="69"/>
                  </a:lnTo>
                </a:path>
              </a:pathLst>
            </a:custGeom>
            <a:solidFill>
              <a:srgbClr val="FFFFFF"/>
            </a:solidFill>
            <a:ln w="0">
              <a:solidFill>
                <a:srgbClr val="25221E"/>
              </a:solidFill>
              <a:round/>
              <a:headEnd/>
              <a:tailEnd/>
            </a:ln>
          </p:spPr>
          <p:txBody>
            <a:bodyPr/>
            <a:lstStyle/>
            <a:p>
              <a:endParaRPr lang="en-US"/>
            </a:p>
          </p:txBody>
        </p:sp>
        <p:sp>
          <p:nvSpPr>
            <p:cNvPr id="61" name="Freeform 58"/>
            <p:cNvSpPr>
              <a:spLocks noChangeAspect="1"/>
            </p:cNvSpPr>
            <p:nvPr/>
          </p:nvSpPr>
          <p:spPr bwMode="auto">
            <a:xfrm>
              <a:off x="5420769" y="3869966"/>
              <a:ext cx="455083" cy="511287"/>
            </a:xfrm>
            <a:custGeom>
              <a:avLst/>
              <a:gdLst>
                <a:gd name="T0" fmla="*/ 2147483647 w 60"/>
                <a:gd name="T1" fmla="*/ 2147483647 h 65"/>
                <a:gd name="T2" fmla="*/ 2147483647 w 60"/>
                <a:gd name="T3" fmla="*/ 2147483647 h 65"/>
                <a:gd name="T4" fmla="*/ 2147483647 w 60"/>
                <a:gd name="T5" fmla="*/ 2147483647 h 65"/>
                <a:gd name="T6" fmla="*/ 2147483647 w 60"/>
                <a:gd name="T7" fmla="*/ 2147483647 h 65"/>
                <a:gd name="T8" fmla="*/ 2147483647 w 60"/>
                <a:gd name="T9" fmla="*/ 2147483647 h 65"/>
                <a:gd name="T10" fmla="*/ 2147483647 w 60"/>
                <a:gd name="T11" fmla="*/ 2147483647 h 65"/>
                <a:gd name="T12" fmla="*/ 2147483647 w 60"/>
                <a:gd name="T13" fmla="*/ 2147483647 h 65"/>
                <a:gd name="T14" fmla="*/ 2147483647 w 60"/>
                <a:gd name="T15" fmla="*/ 2147483647 h 65"/>
                <a:gd name="T16" fmla="*/ 2147483647 w 60"/>
                <a:gd name="T17" fmla="*/ 2147483647 h 65"/>
                <a:gd name="T18" fmla="*/ 2147483647 w 60"/>
                <a:gd name="T19" fmla="*/ 2147483647 h 65"/>
                <a:gd name="T20" fmla="*/ 2147483647 w 60"/>
                <a:gd name="T21" fmla="*/ 2147483647 h 65"/>
                <a:gd name="T22" fmla="*/ 2147483647 w 60"/>
                <a:gd name="T23" fmla="*/ 2147483647 h 65"/>
                <a:gd name="T24" fmla="*/ 2147483647 w 60"/>
                <a:gd name="T25" fmla="*/ 2147483647 h 65"/>
                <a:gd name="T26" fmla="*/ 2147483647 w 60"/>
                <a:gd name="T27" fmla="*/ 2147483647 h 65"/>
                <a:gd name="T28" fmla="*/ 2147483647 w 60"/>
                <a:gd name="T29" fmla="*/ 2147483647 h 65"/>
                <a:gd name="T30" fmla="*/ 2147483647 w 60"/>
                <a:gd name="T31" fmla="*/ 2147483647 h 65"/>
                <a:gd name="T32" fmla="*/ 2147483647 w 60"/>
                <a:gd name="T33" fmla="*/ 2147483647 h 65"/>
                <a:gd name="T34" fmla="*/ 2147483647 w 60"/>
                <a:gd name="T35" fmla="*/ 2147483647 h 65"/>
                <a:gd name="T36" fmla="*/ 2147483647 w 60"/>
                <a:gd name="T37" fmla="*/ 2147483647 h 65"/>
                <a:gd name="T38" fmla="*/ 2147483647 w 60"/>
                <a:gd name="T39" fmla="*/ 2147483647 h 65"/>
                <a:gd name="T40" fmla="*/ 2147483647 w 60"/>
                <a:gd name="T41" fmla="*/ 2147483647 h 65"/>
                <a:gd name="T42" fmla="*/ 2147483647 w 60"/>
                <a:gd name="T43" fmla="*/ 2147483647 h 65"/>
                <a:gd name="T44" fmla="*/ 2147483647 w 60"/>
                <a:gd name="T45" fmla="*/ 2147483647 h 65"/>
                <a:gd name="T46" fmla="*/ 2147483647 w 60"/>
                <a:gd name="T47" fmla="*/ 2147483647 h 65"/>
                <a:gd name="T48" fmla="*/ 2147483647 w 60"/>
                <a:gd name="T49" fmla="*/ 2147483647 h 65"/>
                <a:gd name="T50" fmla="*/ 2147483647 w 60"/>
                <a:gd name="T51" fmla="*/ 2147483647 h 65"/>
                <a:gd name="T52" fmla="*/ 2147483647 w 60"/>
                <a:gd name="T53" fmla="*/ 2147483647 h 65"/>
                <a:gd name="T54" fmla="*/ 2147483647 w 60"/>
                <a:gd name="T55" fmla="*/ 2147483647 h 65"/>
                <a:gd name="T56" fmla="*/ 2147483647 w 60"/>
                <a:gd name="T57" fmla="*/ 2147483647 h 65"/>
                <a:gd name="T58" fmla="*/ 2147483647 w 60"/>
                <a:gd name="T59" fmla="*/ 2147483647 h 65"/>
                <a:gd name="T60" fmla="*/ 2147483647 w 60"/>
                <a:gd name="T61" fmla="*/ 2147483647 h 65"/>
                <a:gd name="T62" fmla="*/ 2147483647 w 60"/>
                <a:gd name="T63" fmla="*/ 2147483647 h 65"/>
                <a:gd name="T64" fmla="*/ 2147483647 w 60"/>
                <a:gd name="T65" fmla="*/ 2147483647 h 65"/>
                <a:gd name="T66" fmla="*/ 2147483647 w 60"/>
                <a:gd name="T67" fmla="*/ 2147483647 h 65"/>
                <a:gd name="T68" fmla="*/ 2147483647 w 60"/>
                <a:gd name="T69" fmla="*/ 2147483647 h 65"/>
                <a:gd name="T70" fmla="*/ 2147483647 w 60"/>
                <a:gd name="T71" fmla="*/ 2147483647 h 65"/>
                <a:gd name="T72" fmla="*/ 2147483647 w 60"/>
                <a:gd name="T73" fmla="*/ 2147483647 h 65"/>
                <a:gd name="T74" fmla="*/ 2147483647 w 60"/>
                <a:gd name="T75" fmla="*/ 2147483647 h 65"/>
                <a:gd name="T76" fmla="*/ 2147483647 w 60"/>
                <a:gd name="T77" fmla="*/ 2147483647 h 65"/>
                <a:gd name="T78" fmla="*/ 2147483647 w 60"/>
                <a:gd name="T79" fmla="*/ 2147483647 h 65"/>
                <a:gd name="T80" fmla="*/ 2147483647 w 60"/>
                <a:gd name="T81" fmla="*/ 2147483647 h 65"/>
                <a:gd name="T82" fmla="*/ 2147483647 w 60"/>
                <a:gd name="T83" fmla="*/ 2147483647 h 65"/>
                <a:gd name="T84" fmla="*/ 2147483647 w 60"/>
                <a:gd name="T85" fmla="*/ 2147483647 h 65"/>
                <a:gd name="T86" fmla="*/ 2147483647 w 60"/>
                <a:gd name="T87" fmla="*/ 2147483647 h 65"/>
                <a:gd name="T88" fmla="*/ 2147483647 w 60"/>
                <a:gd name="T89" fmla="*/ 2147483647 h 65"/>
                <a:gd name="T90" fmla="*/ 2147483647 w 60"/>
                <a:gd name="T91" fmla="*/ 2147483647 h 65"/>
                <a:gd name="T92" fmla="*/ 2147483647 w 60"/>
                <a:gd name="T93" fmla="*/ 2147483647 h 65"/>
                <a:gd name="T94" fmla="*/ 2147483647 w 60"/>
                <a:gd name="T95" fmla="*/ 2147483647 h 65"/>
                <a:gd name="T96" fmla="*/ 2147483647 w 60"/>
                <a:gd name="T97" fmla="*/ 2147483647 h 65"/>
                <a:gd name="T98" fmla="*/ 2147483647 w 60"/>
                <a:gd name="T99" fmla="*/ 2147483647 h 65"/>
                <a:gd name="T100" fmla="*/ 2147483647 w 60"/>
                <a:gd name="T101" fmla="*/ 2147483647 h 65"/>
                <a:gd name="T102" fmla="*/ 2147483647 w 60"/>
                <a:gd name="T103" fmla="*/ 2147483647 h 65"/>
                <a:gd name="T104" fmla="*/ 2147483647 w 60"/>
                <a:gd name="T105" fmla="*/ 2147483647 h 65"/>
                <a:gd name="T106" fmla="*/ 0 w 60"/>
                <a:gd name="T107" fmla="*/ 2147483647 h 6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
                <a:gd name="T163" fmla="*/ 0 h 65"/>
                <a:gd name="T164" fmla="*/ 60 w 60"/>
                <a:gd name="T165" fmla="*/ 65 h 6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 h="65">
                  <a:moveTo>
                    <a:pt x="0" y="4"/>
                  </a:moveTo>
                  <a:lnTo>
                    <a:pt x="10" y="34"/>
                  </a:lnTo>
                  <a:lnTo>
                    <a:pt x="11" y="35"/>
                  </a:lnTo>
                  <a:lnTo>
                    <a:pt x="12" y="36"/>
                  </a:lnTo>
                  <a:lnTo>
                    <a:pt x="12" y="37"/>
                  </a:lnTo>
                  <a:lnTo>
                    <a:pt x="12" y="38"/>
                  </a:lnTo>
                  <a:lnTo>
                    <a:pt x="13" y="39"/>
                  </a:lnTo>
                  <a:lnTo>
                    <a:pt x="13" y="40"/>
                  </a:lnTo>
                  <a:lnTo>
                    <a:pt x="14" y="40"/>
                  </a:lnTo>
                  <a:lnTo>
                    <a:pt x="14" y="41"/>
                  </a:lnTo>
                  <a:lnTo>
                    <a:pt x="13" y="41"/>
                  </a:lnTo>
                  <a:lnTo>
                    <a:pt x="13" y="42"/>
                  </a:lnTo>
                  <a:lnTo>
                    <a:pt x="14" y="43"/>
                  </a:lnTo>
                  <a:lnTo>
                    <a:pt x="14" y="45"/>
                  </a:lnTo>
                  <a:lnTo>
                    <a:pt x="13" y="46"/>
                  </a:lnTo>
                  <a:lnTo>
                    <a:pt x="13" y="47"/>
                  </a:lnTo>
                  <a:lnTo>
                    <a:pt x="13" y="48"/>
                  </a:lnTo>
                  <a:lnTo>
                    <a:pt x="13" y="49"/>
                  </a:lnTo>
                  <a:lnTo>
                    <a:pt x="14" y="50"/>
                  </a:lnTo>
                  <a:lnTo>
                    <a:pt x="14" y="51"/>
                  </a:lnTo>
                  <a:lnTo>
                    <a:pt x="15" y="52"/>
                  </a:lnTo>
                  <a:lnTo>
                    <a:pt x="15" y="53"/>
                  </a:lnTo>
                  <a:lnTo>
                    <a:pt x="15" y="54"/>
                  </a:lnTo>
                  <a:lnTo>
                    <a:pt x="15" y="55"/>
                  </a:lnTo>
                  <a:lnTo>
                    <a:pt x="15" y="56"/>
                  </a:lnTo>
                  <a:lnTo>
                    <a:pt x="15" y="57"/>
                  </a:lnTo>
                  <a:lnTo>
                    <a:pt x="15" y="58"/>
                  </a:lnTo>
                  <a:lnTo>
                    <a:pt x="16" y="60"/>
                  </a:lnTo>
                  <a:lnTo>
                    <a:pt x="16" y="61"/>
                  </a:lnTo>
                  <a:lnTo>
                    <a:pt x="18" y="63"/>
                  </a:lnTo>
                  <a:lnTo>
                    <a:pt x="18" y="64"/>
                  </a:lnTo>
                  <a:lnTo>
                    <a:pt x="19" y="65"/>
                  </a:lnTo>
                  <a:lnTo>
                    <a:pt x="45" y="61"/>
                  </a:lnTo>
                  <a:lnTo>
                    <a:pt x="46" y="61"/>
                  </a:lnTo>
                  <a:lnTo>
                    <a:pt x="47" y="62"/>
                  </a:lnTo>
                  <a:lnTo>
                    <a:pt x="47" y="63"/>
                  </a:lnTo>
                  <a:lnTo>
                    <a:pt x="47" y="64"/>
                  </a:lnTo>
                  <a:lnTo>
                    <a:pt x="48" y="65"/>
                  </a:lnTo>
                  <a:lnTo>
                    <a:pt x="49" y="65"/>
                  </a:lnTo>
                  <a:lnTo>
                    <a:pt x="51" y="65"/>
                  </a:lnTo>
                  <a:lnTo>
                    <a:pt x="51" y="64"/>
                  </a:lnTo>
                  <a:lnTo>
                    <a:pt x="51" y="63"/>
                  </a:lnTo>
                  <a:lnTo>
                    <a:pt x="51" y="62"/>
                  </a:lnTo>
                  <a:lnTo>
                    <a:pt x="51" y="60"/>
                  </a:lnTo>
                  <a:lnTo>
                    <a:pt x="50" y="59"/>
                  </a:lnTo>
                  <a:lnTo>
                    <a:pt x="50" y="58"/>
                  </a:lnTo>
                  <a:lnTo>
                    <a:pt x="50" y="57"/>
                  </a:lnTo>
                  <a:lnTo>
                    <a:pt x="51" y="57"/>
                  </a:lnTo>
                  <a:lnTo>
                    <a:pt x="52" y="57"/>
                  </a:lnTo>
                  <a:lnTo>
                    <a:pt x="53" y="57"/>
                  </a:lnTo>
                  <a:lnTo>
                    <a:pt x="54" y="58"/>
                  </a:lnTo>
                  <a:lnTo>
                    <a:pt x="55" y="58"/>
                  </a:lnTo>
                  <a:lnTo>
                    <a:pt x="56" y="58"/>
                  </a:lnTo>
                  <a:lnTo>
                    <a:pt x="57" y="58"/>
                  </a:lnTo>
                  <a:lnTo>
                    <a:pt x="56" y="55"/>
                  </a:lnTo>
                  <a:lnTo>
                    <a:pt x="55" y="55"/>
                  </a:lnTo>
                  <a:lnTo>
                    <a:pt x="56" y="55"/>
                  </a:lnTo>
                  <a:lnTo>
                    <a:pt x="57" y="54"/>
                  </a:lnTo>
                  <a:lnTo>
                    <a:pt x="57" y="53"/>
                  </a:lnTo>
                  <a:lnTo>
                    <a:pt x="56" y="53"/>
                  </a:lnTo>
                  <a:lnTo>
                    <a:pt x="55" y="53"/>
                  </a:lnTo>
                  <a:lnTo>
                    <a:pt x="56" y="53"/>
                  </a:lnTo>
                  <a:lnTo>
                    <a:pt x="57" y="52"/>
                  </a:lnTo>
                  <a:lnTo>
                    <a:pt x="57" y="51"/>
                  </a:lnTo>
                  <a:lnTo>
                    <a:pt x="57" y="50"/>
                  </a:lnTo>
                  <a:lnTo>
                    <a:pt x="56" y="50"/>
                  </a:lnTo>
                  <a:lnTo>
                    <a:pt x="56" y="49"/>
                  </a:lnTo>
                  <a:lnTo>
                    <a:pt x="57" y="48"/>
                  </a:lnTo>
                  <a:lnTo>
                    <a:pt x="57" y="46"/>
                  </a:lnTo>
                  <a:lnTo>
                    <a:pt x="58" y="46"/>
                  </a:lnTo>
                  <a:lnTo>
                    <a:pt x="59" y="46"/>
                  </a:lnTo>
                  <a:lnTo>
                    <a:pt x="59" y="45"/>
                  </a:lnTo>
                  <a:lnTo>
                    <a:pt x="59" y="44"/>
                  </a:lnTo>
                  <a:lnTo>
                    <a:pt x="59" y="43"/>
                  </a:lnTo>
                  <a:lnTo>
                    <a:pt x="58" y="43"/>
                  </a:lnTo>
                  <a:lnTo>
                    <a:pt x="57" y="43"/>
                  </a:lnTo>
                  <a:lnTo>
                    <a:pt x="57" y="42"/>
                  </a:lnTo>
                  <a:lnTo>
                    <a:pt x="58" y="42"/>
                  </a:lnTo>
                  <a:lnTo>
                    <a:pt x="58" y="41"/>
                  </a:lnTo>
                  <a:lnTo>
                    <a:pt x="57" y="41"/>
                  </a:lnTo>
                  <a:lnTo>
                    <a:pt x="57" y="40"/>
                  </a:lnTo>
                  <a:lnTo>
                    <a:pt x="57" y="39"/>
                  </a:lnTo>
                  <a:lnTo>
                    <a:pt x="58" y="39"/>
                  </a:lnTo>
                  <a:lnTo>
                    <a:pt x="59" y="39"/>
                  </a:lnTo>
                  <a:lnTo>
                    <a:pt x="58" y="38"/>
                  </a:lnTo>
                  <a:lnTo>
                    <a:pt x="59" y="37"/>
                  </a:lnTo>
                  <a:lnTo>
                    <a:pt x="60" y="36"/>
                  </a:lnTo>
                  <a:lnTo>
                    <a:pt x="59" y="35"/>
                  </a:lnTo>
                  <a:lnTo>
                    <a:pt x="58" y="34"/>
                  </a:lnTo>
                  <a:lnTo>
                    <a:pt x="58" y="33"/>
                  </a:lnTo>
                  <a:lnTo>
                    <a:pt x="57" y="33"/>
                  </a:lnTo>
                  <a:lnTo>
                    <a:pt x="57" y="32"/>
                  </a:lnTo>
                  <a:lnTo>
                    <a:pt x="56" y="32"/>
                  </a:lnTo>
                  <a:lnTo>
                    <a:pt x="55" y="32"/>
                  </a:lnTo>
                  <a:lnTo>
                    <a:pt x="55" y="31"/>
                  </a:lnTo>
                  <a:lnTo>
                    <a:pt x="55" y="29"/>
                  </a:lnTo>
                  <a:lnTo>
                    <a:pt x="54" y="27"/>
                  </a:lnTo>
                  <a:lnTo>
                    <a:pt x="53" y="26"/>
                  </a:lnTo>
                  <a:lnTo>
                    <a:pt x="52" y="25"/>
                  </a:lnTo>
                  <a:lnTo>
                    <a:pt x="52" y="24"/>
                  </a:lnTo>
                  <a:lnTo>
                    <a:pt x="51" y="23"/>
                  </a:lnTo>
                  <a:lnTo>
                    <a:pt x="49" y="22"/>
                  </a:lnTo>
                  <a:lnTo>
                    <a:pt x="48" y="22"/>
                  </a:lnTo>
                  <a:lnTo>
                    <a:pt x="47" y="21"/>
                  </a:lnTo>
                  <a:lnTo>
                    <a:pt x="46" y="21"/>
                  </a:lnTo>
                  <a:lnTo>
                    <a:pt x="45" y="19"/>
                  </a:lnTo>
                  <a:lnTo>
                    <a:pt x="44" y="19"/>
                  </a:lnTo>
                  <a:lnTo>
                    <a:pt x="43" y="18"/>
                  </a:lnTo>
                  <a:lnTo>
                    <a:pt x="42" y="17"/>
                  </a:lnTo>
                  <a:lnTo>
                    <a:pt x="40" y="16"/>
                  </a:lnTo>
                  <a:lnTo>
                    <a:pt x="39" y="15"/>
                  </a:lnTo>
                  <a:lnTo>
                    <a:pt x="38" y="14"/>
                  </a:lnTo>
                  <a:lnTo>
                    <a:pt x="37" y="13"/>
                  </a:lnTo>
                  <a:lnTo>
                    <a:pt x="36" y="11"/>
                  </a:lnTo>
                  <a:lnTo>
                    <a:pt x="34" y="10"/>
                  </a:lnTo>
                  <a:lnTo>
                    <a:pt x="33" y="8"/>
                  </a:lnTo>
                  <a:lnTo>
                    <a:pt x="31" y="8"/>
                  </a:lnTo>
                  <a:lnTo>
                    <a:pt x="30" y="7"/>
                  </a:lnTo>
                  <a:lnTo>
                    <a:pt x="28" y="6"/>
                  </a:lnTo>
                  <a:lnTo>
                    <a:pt x="27" y="6"/>
                  </a:lnTo>
                  <a:lnTo>
                    <a:pt x="26" y="4"/>
                  </a:lnTo>
                  <a:lnTo>
                    <a:pt x="26" y="3"/>
                  </a:lnTo>
                  <a:lnTo>
                    <a:pt x="28" y="1"/>
                  </a:lnTo>
                  <a:lnTo>
                    <a:pt x="29" y="0"/>
                  </a:lnTo>
                  <a:lnTo>
                    <a:pt x="23" y="1"/>
                  </a:lnTo>
                  <a:lnTo>
                    <a:pt x="17" y="2"/>
                  </a:lnTo>
                  <a:lnTo>
                    <a:pt x="0" y="4"/>
                  </a:lnTo>
                </a:path>
              </a:pathLst>
            </a:custGeom>
            <a:solidFill>
              <a:srgbClr val="FFFFFF"/>
            </a:solidFill>
            <a:ln w="0">
              <a:solidFill>
                <a:srgbClr val="25221E"/>
              </a:solidFill>
              <a:round/>
              <a:headEnd/>
              <a:tailEnd/>
            </a:ln>
          </p:spPr>
          <p:txBody>
            <a:bodyPr/>
            <a:lstStyle/>
            <a:p>
              <a:endParaRPr lang="en-US"/>
            </a:p>
          </p:txBody>
        </p:sp>
        <p:sp>
          <p:nvSpPr>
            <p:cNvPr id="62" name="Freeform 59"/>
            <p:cNvSpPr>
              <a:spLocks noChangeAspect="1"/>
            </p:cNvSpPr>
            <p:nvPr/>
          </p:nvSpPr>
          <p:spPr bwMode="auto">
            <a:xfrm>
              <a:off x="5943522" y="4491943"/>
              <a:ext cx="54136" cy="63252"/>
            </a:xfrm>
            <a:custGeom>
              <a:avLst/>
              <a:gdLst>
                <a:gd name="T0" fmla="*/ 0 w 7"/>
                <a:gd name="T1" fmla="*/ 0 h 8"/>
                <a:gd name="T2" fmla="*/ 2147483647 w 7"/>
                <a:gd name="T3" fmla="*/ 0 h 8"/>
                <a:gd name="T4" fmla="*/ 2147483647 w 7"/>
                <a:gd name="T5" fmla="*/ 2147483647 h 8"/>
                <a:gd name="T6" fmla="*/ 2147483647 w 7"/>
                <a:gd name="T7" fmla="*/ 2147483647 h 8"/>
                <a:gd name="T8" fmla="*/ 2147483647 w 7"/>
                <a:gd name="T9" fmla="*/ 2147483647 h 8"/>
                <a:gd name="T10" fmla="*/ 2147483647 w 7"/>
                <a:gd name="T11" fmla="*/ 2147483647 h 8"/>
                <a:gd name="T12" fmla="*/ 2147483647 w 7"/>
                <a:gd name="T13" fmla="*/ 2147483647 h 8"/>
                <a:gd name="T14" fmla="*/ 2147483647 w 7"/>
                <a:gd name="T15" fmla="*/ 2147483647 h 8"/>
                <a:gd name="T16" fmla="*/ 2147483647 w 7"/>
                <a:gd name="T17" fmla="*/ 2147483647 h 8"/>
                <a:gd name="T18" fmla="*/ 2147483647 w 7"/>
                <a:gd name="T19" fmla="*/ 214748364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8"/>
                <a:gd name="T32" fmla="*/ 7 w 7"/>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8">
                  <a:moveTo>
                    <a:pt x="0" y="0"/>
                  </a:moveTo>
                  <a:lnTo>
                    <a:pt x="1" y="0"/>
                  </a:lnTo>
                  <a:lnTo>
                    <a:pt x="2" y="2"/>
                  </a:lnTo>
                  <a:lnTo>
                    <a:pt x="3" y="3"/>
                  </a:lnTo>
                  <a:lnTo>
                    <a:pt x="4" y="4"/>
                  </a:lnTo>
                  <a:lnTo>
                    <a:pt x="5" y="6"/>
                  </a:lnTo>
                  <a:lnTo>
                    <a:pt x="6" y="6"/>
                  </a:lnTo>
                  <a:lnTo>
                    <a:pt x="6" y="7"/>
                  </a:lnTo>
                  <a:lnTo>
                    <a:pt x="7" y="8"/>
                  </a:lnTo>
                </a:path>
              </a:pathLst>
            </a:custGeom>
            <a:solidFill>
              <a:srgbClr val="0066FF"/>
            </a:solidFill>
            <a:ln w="0">
              <a:solidFill>
                <a:srgbClr val="25221E"/>
              </a:solidFill>
              <a:round/>
              <a:headEnd/>
              <a:tailEnd/>
            </a:ln>
          </p:spPr>
          <p:txBody>
            <a:bodyPr/>
            <a:lstStyle/>
            <a:p>
              <a:endParaRPr lang="en-US"/>
            </a:p>
          </p:txBody>
        </p:sp>
        <p:sp>
          <p:nvSpPr>
            <p:cNvPr id="63" name="Freeform 60"/>
            <p:cNvSpPr>
              <a:spLocks noChangeAspect="1"/>
            </p:cNvSpPr>
            <p:nvPr/>
          </p:nvSpPr>
          <p:spPr bwMode="auto">
            <a:xfrm>
              <a:off x="5943522" y="4688727"/>
              <a:ext cx="68517" cy="78186"/>
            </a:xfrm>
            <a:custGeom>
              <a:avLst/>
              <a:gdLst>
                <a:gd name="T0" fmla="*/ 2147483647 w 9"/>
                <a:gd name="T1" fmla="*/ 2147483647 h 10"/>
                <a:gd name="T2" fmla="*/ 2147483647 w 9"/>
                <a:gd name="T3" fmla="*/ 2147483647 h 10"/>
                <a:gd name="T4" fmla="*/ 2147483647 w 9"/>
                <a:gd name="T5" fmla="*/ 2147483647 h 10"/>
                <a:gd name="T6" fmla="*/ 2147483647 w 9"/>
                <a:gd name="T7" fmla="*/ 2147483647 h 10"/>
                <a:gd name="T8" fmla="*/ 2147483647 w 9"/>
                <a:gd name="T9" fmla="*/ 2147483647 h 10"/>
                <a:gd name="T10" fmla="*/ 0 w 9"/>
                <a:gd name="T11" fmla="*/ 2147483647 h 10"/>
                <a:gd name="T12" fmla="*/ 0 w 9"/>
                <a:gd name="T13" fmla="*/ 2147483647 h 10"/>
                <a:gd name="T14" fmla="*/ 0 w 9"/>
                <a:gd name="T15" fmla="*/ 2147483647 h 10"/>
                <a:gd name="T16" fmla="*/ 2147483647 w 9"/>
                <a:gd name="T17" fmla="*/ 2147483647 h 10"/>
                <a:gd name="T18" fmla="*/ 2147483647 w 9"/>
                <a:gd name="T19" fmla="*/ 2147483647 h 10"/>
                <a:gd name="T20" fmla="*/ 2147483647 w 9"/>
                <a:gd name="T21" fmla="*/ 2147483647 h 10"/>
                <a:gd name="T22" fmla="*/ 2147483647 w 9"/>
                <a:gd name="T23" fmla="*/ 2147483647 h 10"/>
                <a:gd name="T24" fmla="*/ 2147483647 w 9"/>
                <a:gd name="T25" fmla="*/ 2147483647 h 10"/>
                <a:gd name="T26" fmla="*/ 2147483647 w 9"/>
                <a:gd name="T27" fmla="*/ 2147483647 h 10"/>
                <a:gd name="T28" fmla="*/ 2147483647 w 9"/>
                <a:gd name="T29" fmla="*/ 2147483647 h 10"/>
                <a:gd name="T30" fmla="*/ 2147483647 w 9"/>
                <a:gd name="T31" fmla="*/ 2147483647 h 10"/>
                <a:gd name="T32" fmla="*/ 2147483647 w 9"/>
                <a:gd name="T33" fmla="*/ 2147483647 h 10"/>
                <a:gd name="T34" fmla="*/ 2147483647 w 9"/>
                <a:gd name="T35" fmla="*/ 2147483647 h 10"/>
                <a:gd name="T36" fmla="*/ 2147483647 w 9"/>
                <a:gd name="T37" fmla="*/ 2147483647 h 10"/>
                <a:gd name="T38" fmla="*/ 2147483647 w 9"/>
                <a:gd name="T39" fmla="*/ 2147483647 h 10"/>
                <a:gd name="T40" fmla="*/ 2147483647 w 9"/>
                <a:gd name="T41" fmla="*/ 2147483647 h 10"/>
                <a:gd name="T42" fmla="*/ 2147483647 w 9"/>
                <a:gd name="T43" fmla="*/ 2147483647 h 10"/>
                <a:gd name="T44" fmla="*/ 2147483647 w 9"/>
                <a:gd name="T45" fmla="*/ 2147483647 h 10"/>
                <a:gd name="T46" fmla="*/ 2147483647 w 9"/>
                <a:gd name="T47" fmla="*/ 2147483647 h 10"/>
                <a:gd name="T48" fmla="*/ 2147483647 w 9"/>
                <a:gd name="T49" fmla="*/ 2147483647 h 10"/>
                <a:gd name="T50" fmla="*/ 2147483647 w 9"/>
                <a:gd name="T51" fmla="*/ 2147483647 h 10"/>
                <a:gd name="T52" fmla="*/ 2147483647 w 9"/>
                <a:gd name="T53" fmla="*/ 2147483647 h 10"/>
                <a:gd name="T54" fmla="*/ 2147483647 w 9"/>
                <a:gd name="T55" fmla="*/ 2147483647 h 10"/>
                <a:gd name="T56" fmla="*/ 2147483647 w 9"/>
                <a:gd name="T57" fmla="*/ 0 h 10"/>
                <a:gd name="T58" fmla="*/ 2147483647 w 9"/>
                <a:gd name="T59" fmla="*/ 0 h 10"/>
                <a:gd name="T60" fmla="*/ 2147483647 w 9"/>
                <a:gd name="T61" fmla="*/ 0 h 10"/>
                <a:gd name="T62" fmla="*/ 2147483647 w 9"/>
                <a:gd name="T63" fmla="*/ 2147483647 h 10"/>
                <a:gd name="T64" fmla="*/ 2147483647 w 9"/>
                <a:gd name="T65" fmla="*/ 2147483647 h 10"/>
                <a:gd name="T66" fmla="*/ 2147483647 w 9"/>
                <a:gd name="T67" fmla="*/ 2147483647 h 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
                <a:gd name="T103" fmla="*/ 0 h 10"/>
                <a:gd name="T104" fmla="*/ 9 w 9"/>
                <a:gd name="T105" fmla="*/ 10 h 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 h="10">
                  <a:moveTo>
                    <a:pt x="3" y="1"/>
                  </a:moveTo>
                  <a:lnTo>
                    <a:pt x="2" y="3"/>
                  </a:lnTo>
                  <a:lnTo>
                    <a:pt x="1" y="4"/>
                  </a:lnTo>
                  <a:lnTo>
                    <a:pt x="1" y="5"/>
                  </a:lnTo>
                  <a:lnTo>
                    <a:pt x="0" y="5"/>
                  </a:lnTo>
                  <a:lnTo>
                    <a:pt x="0" y="6"/>
                  </a:lnTo>
                  <a:lnTo>
                    <a:pt x="0" y="7"/>
                  </a:lnTo>
                  <a:lnTo>
                    <a:pt x="1" y="8"/>
                  </a:lnTo>
                  <a:lnTo>
                    <a:pt x="2" y="8"/>
                  </a:lnTo>
                  <a:lnTo>
                    <a:pt x="3" y="8"/>
                  </a:lnTo>
                  <a:lnTo>
                    <a:pt x="4" y="8"/>
                  </a:lnTo>
                  <a:lnTo>
                    <a:pt x="4" y="9"/>
                  </a:lnTo>
                  <a:lnTo>
                    <a:pt x="6" y="10"/>
                  </a:lnTo>
                  <a:lnTo>
                    <a:pt x="7" y="10"/>
                  </a:lnTo>
                  <a:lnTo>
                    <a:pt x="9" y="9"/>
                  </a:lnTo>
                  <a:lnTo>
                    <a:pt x="8" y="8"/>
                  </a:lnTo>
                  <a:lnTo>
                    <a:pt x="7" y="7"/>
                  </a:lnTo>
                  <a:lnTo>
                    <a:pt x="7" y="6"/>
                  </a:lnTo>
                  <a:lnTo>
                    <a:pt x="8" y="6"/>
                  </a:lnTo>
                  <a:lnTo>
                    <a:pt x="8" y="5"/>
                  </a:lnTo>
                  <a:lnTo>
                    <a:pt x="8" y="4"/>
                  </a:lnTo>
                  <a:lnTo>
                    <a:pt x="7" y="2"/>
                  </a:lnTo>
                  <a:lnTo>
                    <a:pt x="6" y="1"/>
                  </a:lnTo>
                  <a:lnTo>
                    <a:pt x="5" y="0"/>
                  </a:lnTo>
                  <a:lnTo>
                    <a:pt x="4" y="0"/>
                  </a:lnTo>
                  <a:lnTo>
                    <a:pt x="3" y="1"/>
                  </a:lnTo>
                </a:path>
              </a:pathLst>
            </a:custGeom>
            <a:solidFill>
              <a:srgbClr val="0066FF"/>
            </a:solidFill>
            <a:ln w="0">
              <a:solidFill>
                <a:srgbClr val="25221E"/>
              </a:solidFill>
              <a:round/>
              <a:headEnd/>
              <a:tailEnd/>
            </a:ln>
          </p:spPr>
          <p:txBody>
            <a:bodyPr/>
            <a:lstStyle/>
            <a:p>
              <a:endParaRPr lang="en-US"/>
            </a:p>
          </p:txBody>
        </p:sp>
        <p:sp>
          <p:nvSpPr>
            <p:cNvPr id="64" name="Freeform 61"/>
            <p:cNvSpPr>
              <a:spLocks noChangeAspect="1"/>
            </p:cNvSpPr>
            <p:nvPr/>
          </p:nvSpPr>
          <p:spPr bwMode="auto">
            <a:xfrm>
              <a:off x="5550188" y="3579182"/>
              <a:ext cx="697005" cy="338223"/>
            </a:xfrm>
            <a:custGeom>
              <a:avLst/>
              <a:gdLst>
                <a:gd name="T0" fmla="*/ 2147483647 w 92"/>
                <a:gd name="T1" fmla="*/ 2147483647 h 43"/>
                <a:gd name="T2" fmla="*/ 2147483647 w 92"/>
                <a:gd name="T3" fmla="*/ 2147483647 h 43"/>
                <a:gd name="T4" fmla="*/ 2147483647 w 92"/>
                <a:gd name="T5" fmla="*/ 2147483647 h 43"/>
                <a:gd name="T6" fmla="*/ 2147483647 w 92"/>
                <a:gd name="T7" fmla="*/ 2147483647 h 43"/>
                <a:gd name="T8" fmla="*/ 2147483647 w 92"/>
                <a:gd name="T9" fmla="*/ 2147483647 h 43"/>
                <a:gd name="T10" fmla="*/ 2147483647 w 92"/>
                <a:gd name="T11" fmla="*/ 2147483647 h 43"/>
                <a:gd name="T12" fmla="*/ 2147483647 w 92"/>
                <a:gd name="T13" fmla="*/ 2147483647 h 43"/>
                <a:gd name="T14" fmla="*/ 2147483647 w 92"/>
                <a:gd name="T15" fmla="*/ 2147483647 h 43"/>
                <a:gd name="T16" fmla="*/ 2147483647 w 92"/>
                <a:gd name="T17" fmla="*/ 2147483647 h 43"/>
                <a:gd name="T18" fmla="*/ 2147483647 w 92"/>
                <a:gd name="T19" fmla="*/ 2147483647 h 43"/>
                <a:gd name="T20" fmla="*/ 2147483647 w 92"/>
                <a:gd name="T21" fmla="*/ 2147483647 h 43"/>
                <a:gd name="T22" fmla="*/ 2147483647 w 92"/>
                <a:gd name="T23" fmla="*/ 2147483647 h 43"/>
                <a:gd name="T24" fmla="*/ 2147483647 w 92"/>
                <a:gd name="T25" fmla="*/ 2147483647 h 43"/>
                <a:gd name="T26" fmla="*/ 2147483647 w 92"/>
                <a:gd name="T27" fmla="*/ 2147483647 h 43"/>
                <a:gd name="T28" fmla="*/ 2147483647 w 92"/>
                <a:gd name="T29" fmla="*/ 2147483647 h 43"/>
                <a:gd name="T30" fmla="*/ 2147483647 w 92"/>
                <a:gd name="T31" fmla="*/ 2147483647 h 43"/>
                <a:gd name="T32" fmla="*/ 2147483647 w 92"/>
                <a:gd name="T33" fmla="*/ 2147483647 h 43"/>
                <a:gd name="T34" fmla="*/ 2147483647 w 92"/>
                <a:gd name="T35" fmla="*/ 2147483647 h 43"/>
                <a:gd name="T36" fmla="*/ 2147483647 w 92"/>
                <a:gd name="T37" fmla="*/ 2147483647 h 43"/>
                <a:gd name="T38" fmla="*/ 2147483647 w 92"/>
                <a:gd name="T39" fmla="*/ 2147483647 h 43"/>
                <a:gd name="T40" fmla="*/ 2147483647 w 92"/>
                <a:gd name="T41" fmla="*/ 2147483647 h 43"/>
                <a:gd name="T42" fmla="*/ 2147483647 w 92"/>
                <a:gd name="T43" fmla="*/ 2147483647 h 43"/>
                <a:gd name="T44" fmla="*/ 2147483647 w 92"/>
                <a:gd name="T45" fmla="*/ 2147483647 h 43"/>
                <a:gd name="T46" fmla="*/ 2147483647 w 92"/>
                <a:gd name="T47" fmla="*/ 2147483647 h 43"/>
                <a:gd name="T48" fmla="*/ 2147483647 w 92"/>
                <a:gd name="T49" fmla="*/ 2147483647 h 43"/>
                <a:gd name="T50" fmla="*/ 2147483647 w 92"/>
                <a:gd name="T51" fmla="*/ 0 h 43"/>
                <a:gd name="T52" fmla="*/ 2147483647 w 92"/>
                <a:gd name="T53" fmla="*/ 2147483647 h 43"/>
                <a:gd name="T54" fmla="*/ 2147483647 w 92"/>
                <a:gd name="T55" fmla="*/ 2147483647 h 43"/>
                <a:gd name="T56" fmla="*/ 2147483647 w 92"/>
                <a:gd name="T57" fmla="*/ 2147483647 h 43"/>
                <a:gd name="T58" fmla="*/ 2147483647 w 92"/>
                <a:gd name="T59" fmla="*/ 2147483647 h 43"/>
                <a:gd name="T60" fmla="*/ 2147483647 w 92"/>
                <a:gd name="T61" fmla="*/ 2147483647 h 43"/>
                <a:gd name="T62" fmla="*/ 2147483647 w 92"/>
                <a:gd name="T63" fmla="*/ 2147483647 h 43"/>
                <a:gd name="T64" fmla="*/ 2147483647 w 92"/>
                <a:gd name="T65" fmla="*/ 2147483647 h 43"/>
                <a:gd name="T66" fmla="*/ 2147483647 w 92"/>
                <a:gd name="T67" fmla="*/ 2147483647 h 43"/>
                <a:gd name="T68" fmla="*/ 2147483647 w 92"/>
                <a:gd name="T69" fmla="*/ 2147483647 h 43"/>
                <a:gd name="T70" fmla="*/ 2147483647 w 92"/>
                <a:gd name="T71" fmla="*/ 2147483647 h 43"/>
                <a:gd name="T72" fmla="*/ 2147483647 w 92"/>
                <a:gd name="T73" fmla="*/ 2147483647 h 43"/>
                <a:gd name="T74" fmla="*/ 2147483647 w 92"/>
                <a:gd name="T75" fmla="*/ 2147483647 h 43"/>
                <a:gd name="T76" fmla="*/ 2147483647 w 92"/>
                <a:gd name="T77" fmla="*/ 2147483647 h 43"/>
                <a:gd name="T78" fmla="*/ 2147483647 w 92"/>
                <a:gd name="T79" fmla="*/ 2147483647 h 43"/>
                <a:gd name="T80" fmla="*/ 2147483647 w 92"/>
                <a:gd name="T81" fmla="*/ 2147483647 h 43"/>
                <a:gd name="T82" fmla="*/ 2147483647 w 92"/>
                <a:gd name="T83" fmla="*/ 2147483647 h 43"/>
                <a:gd name="T84" fmla="*/ 2147483647 w 92"/>
                <a:gd name="T85" fmla="*/ 2147483647 h 43"/>
                <a:gd name="T86" fmla="*/ 2147483647 w 92"/>
                <a:gd name="T87" fmla="*/ 2147483647 h 43"/>
                <a:gd name="T88" fmla="*/ 2147483647 w 92"/>
                <a:gd name="T89" fmla="*/ 2147483647 h 43"/>
                <a:gd name="T90" fmla="*/ 2147483647 w 92"/>
                <a:gd name="T91" fmla="*/ 2147483647 h 43"/>
                <a:gd name="T92" fmla="*/ 0 w 92"/>
                <a:gd name="T93" fmla="*/ 2147483647 h 43"/>
                <a:gd name="T94" fmla="*/ 2147483647 w 92"/>
                <a:gd name="T95" fmla="*/ 2147483647 h 43"/>
                <a:gd name="T96" fmla="*/ 2147483647 w 92"/>
                <a:gd name="T97" fmla="*/ 2147483647 h 43"/>
                <a:gd name="T98" fmla="*/ 2147483647 w 92"/>
                <a:gd name="T99" fmla="*/ 2147483647 h 43"/>
                <a:gd name="T100" fmla="*/ 2147483647 w 92"/>
                <a:gd name="T101" fmla="*/ 2147483647 h 43"/>
                <a:gd name="T102" fmla="*/ 2147483647 w 92"/>
                <a:gd name="T103" fmla="*/ 2147483647 h 43"/>
                <a:gd name="T104" fmla="*/ 2147483647 w 92"/>
                <a:gd name="T105" fmla="*/ 2147483647 h 43"/>
                <a:gd name="T106" fmla="*/ 2147483647 w 92"/>
                <a:gd name="T107" fmla="*/ 2147483647 h 4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2"/>
                <a:gd name="T163" fmla="*/ 0 h 43"/>
                <a:gd name="T164" fmla="*/ 92 w 92"/>
                <a:gd name="T165" fmla="*/ 43 h 4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2" h="43">
                  <a:moveTo>
                    <a:pt x="67" y="43"/>
                  </a:moveTo>
                  <a:lnTo>
                    <a:pt x="68" y="41"/>
                  </a:lnTo>
                  <a:lnTo>
                    <a:pt x="72" y="39"/>
                  </a:lnTo>
                  <a:lnTo>
                    <a:pt x="71" y="37"/>
                  </a:lnTo>
                  <a:lnTo>
                    <a:pt x="72" y="38"/>
                  </a:lnTo>
                  <a:lnTo>
                    <a:pt x="73" y="38"/>
                  </a:lnTo>
                  <a:lnTo>
                    <a:pt x="74" y="36"/>
                  </a:lnTo>
                  <a:lnTo>
                    <a:pt x="73" y="37"/>
                  </a:lnTo>
                  <a:lnTo>
                    <a:pt x="73" y="36"/>
                  </a:lnTo>
                  <a:lnTo>
                    <a:pt x="75" y="33"/>
                  </a:lnTo>
                  <a:lnTo>
                    <a:pt x="78" y="29"/>
                  </a:lnTo>
                  <a:lnTo>
                    <a:pt x="83" y="25"/>
                  </a:lnTo>
                  <a:lnTo>
                    <a:pt x="84" y="25"/>
                  </a:lnTo>
                  <a:lnTo>
                    <a:pt x="85" y="23"/>
                  </a:lnTo>
                  <a:lnTo>
                    <a:pt x="85" y="22"/>
                  </a:lnTo>
                  <a:lnTo>
                    <a:pt x="83" y="22"/>
                  </a:lnTo>
                  <a:lnTo>
                    <a:pt x="81" y="23"/>
                  </a:lnTo>
                  <a:lnTo>
                    <a:pt x="79" y="23"/>
                  </a:lnTo>
                  <a:lnTo>
                    <a:pt x="77" y="22"/>
                  </a:lnTo>
                  <a:lnTo>
                    <a:pt x="78" y="22"/>
                  </a:lnTo>
                  <a:lnTo>
                    <a:pt x="80" y="22"/>
                  </a:lnTo>
                  <a:lnTo>
                    <a:pt x="82" y="21"/>
                  </a:lnTo>
                  <a:lnTo>
                    <a:pt x="82" y="20"/>
                  </a:lnTo>
                  <a:lnTo>
                    <a:pt x="82" y="19"/>
                  </a:lnTo>
                  <a:lnTo>
                    <a:pt x="82" y="18"/>
                  </a:lnTo>
                  <a:lnTo>
                    <a:pt x="81" y="18"/>
                  </a:lnTo>
                  <a:lnTo>
                    <a:pt x="81" y="17"/>
                  </a:lnTo>
                  <a:lnTo>
                    <a:pt x="81" y="16"/>
                  </a:lnTo>
                  <a:lnTo>
                    <a:pt x="83" y="17"/>
                  </a:lnTo>
                  <a:lnTo>
                    <a:pt x="84" y="18"/>
                  </a:lnTo>
                  <a:lnTo>
                    <a:pt x="86" y="18"/>
                  </a:lnTo>
                  <a:lnTo>
                    <a:pt x="88" y="18"/>
                  </a:lnTo>
                  <a:lnTo>
                    <a:pt x="90" y="17"/>
                  </a:lnTo>
                  <a:lnTo>
                    <a:pt x="90" y="16"/>
                  </a:lnTo>
                  <a:lnTo>
                    <a:pt x="90" y="13"/>
                  </a:lnTo>
                  <a:lnTo>
                    <a:pt x="91" y="12"/>
                  </a:lnTo>
                  <a:lnTo>
                    <a:pt x="92" y="11"/>
                  </a:lnTo>
                  <a:lnTo>
                    <a:pt x="92" y="10"/>
                  </a:lnTo>
                  <a:lnTo>
                    <a:pt x="90" y="8"/>
                  </a:lnTo>
                  <a:lnTo>
                    <a:pt x="90" y="7"/>
                  </a:lnTo>
                  <a:lnTo>
                    <a:pt x="88" y="7"/>
                  </a:lnTo>
                  <a:lnTo>
                    <a:pt x="88" y="8"/>
                  </a:lnTo>
                  <a:lnTo>
                    <a:pt x="88" y="10"/>
                  </a:lnTo>
                  <a:lnTo>
                    <a:pt x="88" y="12"/>
                  </a:lnTo>
                  <a:lnTo>
                    <a:pt x="88" y="11"/>
                  </a:lnTo>
                  <a:lnTo>
                    <a:pt x="86" y="9"/>
                  </a:lnTo>
                  <a:lnTo>
                    <a:pt x="86" y="8"/>
                  </a:lnTo>
                  <a:lnTo>
                    <a:pt x="85" y="8"/>
                  </a:lnTo>
                  <a:lnTo>
                    <a:pt x="84" y="9"/>
                  </a:lnTo>
                  <a:lnTo>
                    <a:pt x="82" y="9"/>
                  </a:lnTo>
                  <a:lnTo>
                    <a:pt x="80" y="10"/>
                  </a:lnTo>
                  <a:lnTo>
                    <a:pt x="80" y="9"/>
                  </a:lnTo>
                  <a:lnTo>
                    <a:pt x="79" y="8"/>
                  </a:lnTo>
                  <a:lnTo>
                    <a:pt x="76" y="6"/>
                  </a:lnTo>
                  <a:lnTo>
                    <a:pt x="77" y="6"/>
                  </a:lnTo>
                  <a:lnTo>
                    <a:pt x="79" y="6"/>
                  </a:lnTo>
                  <a:lnTo>
                    <a:pt x="80" y="6"/>
                  </a:lnTo>
                  <a:lnTo>
                    <a:pt x="81" y="6"/>
                  </a:lnTo>
                  <a:lnTo>
                    <a:pt x="83" y="6"/>
                  </a:lnTo>
                  <a:lnTo>
                    <a:pt x="85" y="6"/>
                  </a:lnTo>
                  <a:lnTo>
                    <a:pt x="87" y="5"/>
                  </a:lnTo>
                  <a:lnTo>
                    <a:pt x="89" y="5"/>
                  </a:lnTo>
                  <a:lnTo>
                    <a:pt x="89" y="4"/>
                  </a:lnTo>
                  <a:lnTo>
                    <a:pt x="88" y="2"/>
                  </a:lnTo>
                  <a:lnTo>
                    <a:pt x="89" y="2"/>
                  </a:lnTo>
                  <a:lnTo>
                    <a:pt x="89" y="1"/>
                  </a:lnTo>
                  <a:lnTo>
                    <a:pt x="89" y="0"/>
                  </a:lnTo>
                  <a:lnTo>
                    <a:pt x="73" y="3"/>
                  </a:lnTo>
                  <a:lnTo>
                    <a:pt x="73" y="4"/>
                  </a:lnTo>
                  <a:lnTo>
                    <a:pt x="58" y="7"/>
                  </a:lnTo>
                  <a:lnTo>
                    <a:pt x="41" y="11"/>
                  </a:lnTo>
                  <a:lnTo>
                    <a:pt x="26" y="13"/>
                  </a:lnTo>
                  <a:lnTo>
                    <a:pt x="24" y="14"/>
                  </a:lnTo>
                  <a:lnTo>
                    <a:pt x="23" y="15"/>
                  </a:lnTo>
                  <a:lnTo>
                    <a:pt x="22" y="16"/>
                  </a:lnTo>
                  <a:lnTo>
                    <a:pt x="22" y="17"/>
                  </a:lnTo>
                  <a:lnTo>
                    <a:pt x="22" y="18"/>
                  </a:lnTo>
                  <a:lnTo>
                    <a:pt x="22" y="19"/>
                  </a:lnTo>
                  <a:lnTo>
                    <a:pt x="21" y="19"/>
                  </a:lnTo>
                  <a:lnTo>
                    <a:pt x="20" y="20"/>
                  </a:lnTo>
                  <a:lnTo>
                    <a:pt x="19" y="21"/>
                  </a:lnTo>
                  <a:lnTo>
                    <a:pt x="19" y="22"/>
                  </a:lnTo>
                  <a:lnTo>
                    <a:pt x="18" y="22"/>
                  </a:lnTo>
                  <a:lnTo>
                    <a:pt x="17" y="23"/>
                  </a:lnTo>
                  <a:lnTo>
                    <a:pt x="17" y="24"/>
                  </a:lnTo>
                  <a:lnTo>
                    <a:pt x="16" y="24"/>
                  </a:lnTo>
                  <a:lnTo>
                    <a:pt x="15" y="23"/>
                  </a:lnTo>
                  <a:lnTo>
                    <a:pt x="14" y="24"/>
                  </a:lnTo>
                  <a:lnTo>
                    <a:pt x="13" y="25"/>
                  </a:lnTo>
                  <a:lnTo>
                    <a:pt x="12" y="25"/>
                  </a:lnTo>
                  <a:lnTo>
                    <a:pt x="12" y="26"/>
                  </a:lnTo>
                  <a:lnTo>
                    <a:pt x="12" y="27"/>
                  </a:lnTo>
                  <a:lnTo>
                    <a:pt x="11" y="27"/>
                  </a:lnTo>
                  <a:lnTo>
                    <a:pt x="10" y="27"/>
                  </a:lnTo>
                  <a:lnTo>
                    <a:pt x="10" y="26"/>
                  </a:lnTo>
                  <a:lnTo>
                    <a:pt x="9" y="26"/>
                  </a:lnTo>
                  <a:lnTo>
                    <a:pt x="8" y="28"/>
                  </a:lnTo>
                  <a:lnTo>
                    <a:pt x="7" y="29"/>
                  </a:lnTo>
                  <a:lnTo>
                    <a:pt x="7" y="30"/>
                  </a:lnTo>
                  <a:lnTo>
                    <a:pt x="7" y="31"/>
                  </a:lnTo>
                  <a:lnTo>
                    <a:pt x="6" y="31"/>
                  </a:lnTo>
                  <a:lnTo>
                    <a:pt x="5" y="31"/>
                  </a:lnTo>
                  <a:lnTo>
                    <a:pt x="4" y="32"/>
                  </a:lnTo>
                  <a:lnTo>
                    <a:pt x="3" y="32"/>
                  </a:lnTo>
                  <a:lnTo>
                    <a:pt x="2" y="33"/>
                  </a:lnTo>
                  <a:lnTo>
                    <a:pt x="2" y="34"/>
                  </a:lnTo>
                  <a:lnTo>
                    <a:pt x="1" y="34"/>
                  </a:lnTo>
                  <a:lnTo>
                    <a:pt x="1" y="35"/>
                  </a:lnTo>
                  <a:lnTo>
                    <a:pt x="2" y="35"/>
                  </a:lnTo>
                  <a:lnTo>
                    <a:pt x="2" y="36"/>
                  </a:lnTo>
                  <a:lnTo>
                    <a:pt x="1" y="36"/>
                  </a:lnTo>
                  <a:lnTo>
                    <a:pt x="0" y="36"/>
                  </a:lnTo>
                  <a:lnTo>
                    <a:pt x="0" y="37"/>
                  </a:lnTo>
                  <a:lnTo>
                    <a:pt x="0" y="39"/>
                  </a:lnTo>
                  <a:lnTo>
                    <a:pt x="6" y="38"/>
                  </a:lnTo>
                  <a:lnTo>
                    <a:pt x="15" y="37"/>
                  </a:lnTo>
                  <a:lnTo>
                    <a:pt x="17" y="36"/>
                  </a:lnTo>
                  <a:lnTo>
                    <a:pt x="22" y="34"/>
                  </a:lnTo>
                  <a:lnTo>
                    <a:pt x="26" y="34"/>
                  </a:lnTo>
                  <a:lnTo>
                    <a:pt x="26" y="33"/>
                  </a:lnTo>
                  <a:lnTo>
                    <a:pt x="37" y="32"/>
                  </a:lnTo>
                  <a:lnTo>
                    <a:pt x="38" y="32"/>
                  </a:lnTo>
                  <a:lnTo>
                    <a:pt x="38" y="33"/>
                  </a:lnTo>
                  <a:lnTo>
                    <a:pt x="39" y="33"/>
                  </a:lnTo>
                  <a:lnTo>
                    <a:pt x="40" y="35"/>
                  </a:lnTo>
                  <a:lnTo>
                    <a:pt x="52" y="33"/>
                  </a:lnTo>
                  <a:lnTo>
                    <a:pt x="67" y="43"/>
                  </a:lnTo>
                </a:path>
              </a:pathLst>
            </a:custGeom>
            <a:solidFill>
              <a:srgbClr val="FFFFFF"/>
            </a:solidFill>
            <a:ln w="0">
              <a:solidFill>
                <a:srgbClr val="25221E"/>
              </a:solidFill>
              <a:round/>
              <a:headEnd/>
              <a:tailEnd/>
            </a:ln>
          </p:spPr>
          <p:txBody>
            <a:bodyPr/>
            <a:lstStyle/>
            <a:p>
              <a:endParaRPr lang="en-US"/>
            </a:p>
          </p:txBody>
        </p:sp>
        <p:sp>
          <p:nvSpPr>
            <p:cNvPr id="65" name="Freeform 62"/>
            <p:cNvSpPr>
              <a:spLocks noChangeAspect="1"/>
            </p:cNvSpPr>
            <p:nvPr/>
          </p:nvSpPr>
          <p:spPr bwMode="auto">
            <a:xfrm>
              <a:off x="5617859" y="3830433"/>
              <a:ext cx="439857" cy="323288"/>
            </a:xfrm>
            <a:custGeom>
              <a:avLst/>
              <a:gdLst>
                <a:gd name="T0" fmla="*/ 2147483647 w 58"/>
                <a:gd name="T1" fmla="*/ 2147483647 h 41"/>
                <a:gd name="T2" fmla="*/ 2147483647 w 58"/>
                <a:gd name="T3" fmla="*/ 2147483647 h 41"/>
                <a:gd name="T4" fmla="*/ 2147483647 w 58"/>
                <a:gd name="T5" fmla="*/ 0 h 41"/>
                <a:gd name="T6" fmla="*/ 2147483647 w 58"/>
                <a:gd name="T7" fmla="*/ 2147483647 h 41"/>
                <a:gd name="T8" fmla="*/ 2147483647 w 58"/>
                <a:gd name="T9" fmla="*/ 2147483647 h 41"/>
                <a:gd name="T10" fmla="*/ 2147483647 w 58"/>
                <a:gd name="T11" fmla="*/ 2147483647 h 41"/>
                <a:gd name="T12" fmla="*/ 2147483647 w 58"/>
                <a:gd name="T13" fmla="*/ 2147483647 h 41"/>
                <a:gd name="T14" fmla="*/ 2147483647 w 58"/>
                <a:gd name="T15" fmla="*/ 2147483647 h 41"/>
                <a:gd name="T16" fmla="*/ 2147483647 w 58"/>
                <a:gd name="T17" fmla="*/ 2147483647 h 41"/>
                <a:gd name="T18" fmla="*/ 2147483647 w 58"/>
                <a:gd name="T19" fmla="*/ 2147483647 h 41"/>
                <a:gd name="T20" fmla="*/ 2147483647 w 58"/>
                <a:gd name="T21" fmla="*/ 2147483647 h 41"/>
                <a:gd name="T22" fmla="*/ 2147483647 w 58"/>
                <a:gd name="T23" fmla="*/ 2147483647 h 41"/>
                <a:gd name="T24" fmla="*/ 2147483647 w 58"/>
                <a:gd name="T25" fmla="*/ 2147483647 h 41"/>
                <a:gd name="T26" fmla="*/ 2147483647 w 58"/>
                <a:gd name="T27" fmla="*/ 2147483647 h 41"/>
                <a:gd name="T28" fmla="*/ 2147483647 w 58"/>
                <a:gd name="T29" fmla="*/ 2147483647 h 41"/>
                <a:gd name="T30" fmla="*/ 2147483647 w 58"/>
                <a:gd name="T31" fmla="*/ 2147483647 h 41"/>
                <a:gd name="T32" fmla="*/ 2147483647 w 58"/>
                <a:gd name="T33" fmla="*/ 2147483647 h 41"/>
                <a:gd name="T34" fmla="*/ 2147483647 w 58"/>
                <a:gd name="T35" fmla="*/ 2147483647 h 41"/>
                <a:gd name="T36" fmla="*/ 2147483647 w 58"/>
                <a:gd name="T37" fmla="*/ 2147483647 h 41"/>
                <a:gd name="T38" fmla="*/ 2147483647 w 58"/>
                <a:gd name="T39" fmla="*/ 2147483647 h 41"/>
                <a:gd name="T40" fmla="*/ 2147483647 w 58"/>
                <a:gd name="T41" fmla="*/ 2147483647 h 41"/>
                <a:gd name="T42" fmla="*/ 2147483647 w 58"/>
                <a:gd name="T43" fmla="*/ 2147483647 h 41"/>
                <a:gd name="T44" fmla="*/ 2147483647 w 58"/>
                <a:gd name="T45" fmla="*/ 2147483647 h 41"/>
                <a:gd name="T46" fmla="*/ 2147483647 w 58"/>
                <a:gd name="T47" fmla="*/ 2147483647 h 41"/>
                <a:gd name="T48" fmla="*/ 2147483647 w 58"/>
                <a:gd name="T49" fmla="*/ 2147483647 h 41"/>
                <a:gd name="T50" fmla="*/ 2147483647 w 58"/>
                <a:gd name="T51" fmla="*/ 2147483647 h 41"/>
                <a:gd name="T52" fmla="*/ 2147483647 w 58"/>
                <a:gd name="T53" fmla="*/ 2147483647 h 41"/>
                <a:gd name="T54" fmla="*/ 2147483647 w 58"/>
                <a:gd name="T55" fmla="*/ 2147483647 h 41"/>
                <a:gd name="T56" fmla="*/ 2147483647 w 58"/>
                <a:gd name="T57" fmla="*/ 2147483647 h 41"/>
                <a:gd name="T58" fmla="*/ 2147483647 w 58"/>
                <a:gd name="T59" fmla="*/ 2147483647 h 41"/>
                <a:gd name="T60" fmla="*/ 2147483647 w 58"/>
                <a:gd name="T61" fmla="*/ 2147483647 h 41"/>
                <a:gd name="T62" fmla="*/ 2147483647 w 58"/>
                <a:gd name="T63" fmla="*/ 2147483647 h 41"/>
                <a:gd name="T64" fmla="*/ 2147483647 w 58"/>
                <a:gd name="T65" fmla="*/ 2147483647 h 41"/>
                <a:gd name="T66" fmla="*/ 2147483647 w 58"/>
                <a:gd name="T67" fmla="*/ 2147483647 h 41"/>
                <a:gd name="T68" fmla="*/ 2147483647 w 58"/>
                <a:gd name="T69" fmla="*/ 2147483647 h 41"/>
                <a:gd name="T70" fmla="*/ 2147483647 w 58"/>
                <a:gd name="T71" fmla="*/ 2147483647 h 41"/>
                <a:gd name="T72" fmla="*/ 2147483647 w 58"/>
                <a:gd name="T73" fmla="*/ 2147483647 h 41"/>
                <a:gd name="T74" fmla="*/ 2147483647 w 58"/>
                <a:gd name="T75" fmla="*/ 2147483647 h 41"/>
                <a:gd name="T76" fmla="*/ 2147483647 w 58"/>
                <a:gd name="T77" fmla="*/ 2147483647 h 41"/>
                <a:gd name="T78" fmla="*/ 2147483647 w 58"/>
                <a:gd name="T79" fmla="*/ 2147483647 h 41"/>
                <a:gd name="T80" fmla="*/ 2147483647 w 58"/>
                <a:gd name="T81" fmla="*/ 2147483647 h 41"/>
                <a:gd name="T82" fmla="*/ 2147483647 w 58"/>
                <a:gd name="T83" fmla="*/ 2147483647 h 41"/>
                <a:gd name="T84" fmla="*/ 2147483647 w 58"/>
                <a:gd name="T85" fmla="*/ 2147483647 h 41"/>
                <a:gd name="T86" fmla="*/ 2147483647 w 58"/>
                <a:gd name="T87" fmla="*/ 2147483647 h 41"/>
                <a:gd name="T88" fmla="*/ 2147483647 w 58"/>
                <a:gd name="T89" fmla="*/ 2147483647 h 41"/>
                <a:gd name="T90" fmla="*/ 2147483647 w 58"/>
                <a:gd name="T91" fmla="*/ 2147483647 h 41"/>
                <a:gd name="T92" fmla="*/ 2147483647 w 58"/>
                <a:gd name="T93" fmla="*/ 2147483647 h 41"/>
                <a:gd name="T94" fmla="*/ 2147483647 w 58"/>
                <a:gd name="T95" fmla="*/ 2147483647 h 41"/>
                <a:gd name="T96" fmla="*/ 2147483647 w 58"/>
                <a:gd name="T97" fmla="*/ 2147483647 h 41"/>
                <a:gd name="T98" fmla="*/ 2147483647 w 58"/>
                <a:gd name="T99" fmla="*/ 2147483647 h 41"/>
                <a:gd name="T100" fmla="*/ 2147483647 w 58"/>
                <a:gd name="T101" fmla="*/ 2147483647 h 41"/>
                <a:gd name="T102" fmla="*/ 2147483647 w 58"/>
                <a:gd name="T103" fmla="*/ 2147483647 h 41"/>
                <a:gd name="T104" fmla="*/ 2147483647 w 58"/>
                <a:gd name="T105" fmla="*/ 2147483647 h 41"/>
                <a:gd name="T106" fmla="*/ 0 w 58"/>
                <a:gd name="T107" fmla="*/ 2147483647 h 41"/>
                <a:gd name="T108" fmla="*/ 0 w 58"/>
                <a:gd name="T109" fmla="*/ 2147483647 h 41"/>
                <a:gd name="T110" fmla="*/ 2147483647 w 58"/>
                <a:gd name="T111" fmla="*/ 2147483647 h 41"/>
                <a:gd name="T112" fmla="*/ 2147483647 w 58"/>
                <a:gd name="T113" fmla="*/ 2147483647 h 41"/>
                <a:gd name="T114" fmla="*/ 2147483647 w 58"/>
                <a:gd name="T115" fmla="*/ 2147483647 h 41"/>
                <a:gd name="T116" fmla="*/ 2147483647 w 58"/>
                <a:gd name="T117" fmla="*/ 2147483647 h 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
                <a:gd name="T178" fmla="*/ 0 h 41"/>
                <a:gd name="T179" fmla="*/ 58 w 58"/>
                <a:gd name="T180" fmla="*/ 41 h 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 h="41">
                  <a:moveTo>
                    <a:pt x="3" y="5"/>
                  </a:moveTo>
                  <a:lnTo>
                    <a:pt x="9" y="4"/>
                  </a:lnTo>
                  <a:lnTo>
                    <a:pt x="13" y="2"/>
                  </a:lnTo>
                  <a:lnTo>
                    <a:pt x="17" y="2"/>
                  </a:lnTo>
                  <a:lnTo>
                    <a:pt x="17" y="1"/>
                  </a:lnTo>
                  <a:lnTo>
                    <a:pt x="29" y="0"/>
                  </a:lnTo>
                  <a:lnTo>
                    <a:pt x="29" y="1"/>
                  </a:lnTo>
                  <a:lnTo>
                    <a:pt x="30" y="1"/>
                  </a:lnTo>
                  <a:lnTo>
                    <a:pt x="31" y="3"/>
                  </a:lnTo>
                  <a:lnTo>
                    <a:pt x="43" y="1"/>
                  </a:lnTo>
                  <a:lnTo>
                    <a:pt x="58" y="11"/>
                  </a:lnTo>
                  <a:lnTo>
                    <a:pt x="56" y="13"/>
                  </a:lnTo>
                  <a:lnTo>
                    <a:pt x="54" y="15"/>
                  </a:lnTo>
                  <a:lnTo>
                    <a:pt x="53" y="16"/>
                  </a:lnTo>
                  <a:lnTo>
                    <a:pt x="52" y="18"/>
                  </a:lnTo>
                  <a:lnTo>
                    <a:pt x="52" y="19"/>
                  </a:lnTo>
                  <a:lnTo>
                    <a:pt x="52" y="20"/>
                  </a:lnTo>
                  <a:lnTo>
                    <a:pt x="51" y="22"/>
                  </a:lnTo>
                  <a:lnTo>
                    <a:pt x="50" y="23"/>
                  </a:lnTo>
                  <a:lnTo>
                    <a:pt x="49" y="23"/>
                  </a:lnTo>
                  <a:lnTo>
                    <a:pt x="48" y="23"/>
                  </a:lnTo>
                  <a:lnTo>
                    <a:pt x="47" y="24"/>
                  </a:lnTo>
                  <a:lnTo>
                    <a:pt x="47" y="26"/>
                  </a:lnTo>
                  <a:lnTo>
                    <a:pt x="45" y="27"/>
                  </a:lnTo>
                  <a:lnTo>
                    <a:pt x="44" y="27"/>
                  </a:lnTo>
                  <a:lnTo>
                    <a:pt x="44" y="26"/>
                  </a:lnTo>
                  <a:lnTo>
                    <a:pt x="43" y="27"/>
                  </a:lnTo>
                  <a:lnTo>
                    <a:pt x="43" y="29"/>
                  </a:lnTo>
                  <a:lnTo>
                    <a:pt x="43" y="30"/>
                  </a:lnTo>
                  <a:lnTo>
                    <a:pt x="42" y="31"/>
                  </a:lnTo>
                  <a:lnTo>
                    <a:pt x="40" y="31"/>
                  </a:lnTo>
                  <a:lnTo>
                    <a:pt x="40" y="30"/>
                  </a:lnTo>
                  <a:lnTo>
                    <a:pt x="39" y="30"/>
                  </a:lnTo>
                  <a:lnTo>
                    <a:pt x="38" y="31"/>
                  </a:lnTo>
                  <a:lnTo>
                    <a:pt x="39" y="33"/>
                  </a:lnTo>
                  <a:lnTo>
                    <a:pt x="39" y="34"/>
                  </a:lnTo>
                  <a:lnTo>
                    <a:pt x="38" y="34"/>
                  </a:lnTo>
                  <a:lnTo>
                    <a:pt x="38" y="35"/>
                  </a:lnTo>
                  <a:lnTo>
                    <a:pt x="37" y="35"/>
                  </a:lnTo>
                  <a:lnTo>
                    <a:pt x="36" y="34"/>
                  </a:lnTo>
                  <a:lnTo>
                    <a:pt x="36" y="33"/>
                  </a:lnTo>
                  <a:lnTo>
                    <a:pt x="35" y="33"/>
                  </a:lnTo>
                  <a:lnTo>
                    <a:pt x="35" y="34"/>
                  </a:lnTo>
                  <a:lnTo>
                    <a:pt x="35" y="35"/>
                  </a:lnTo>
                  <a:lnTo>
                    <a:pt x="36" y="37"/>
                  </a:lnTo>
                  <a:lnTo>
                    <a:pt x="35" y="37"/>
                  </a:lnTo>
                  <a:lnTo>
                    <a:pt x="35" y="38"/>
                  </a:lnTo>
                  <a:lnTo>
                    <a:pt x="34" y="38"/>
                  </a:lnTo>
                  <a:lnTo>
                    <a:pt x="34" y="39"/>
                  </a:lnTo>
                  <a:lnTo>
                    <a:pt x="33" y="40"/>
                  </a:lnTo>
                  <a:lnTo>
                    <a:pt x="33" y="41"/>
                  </a:lnTo>
                  <a:lnTo>
                    <a:pt x="33" y="40"/>
                  </a:lnTo>
                  <a:lnTo>
                    <a:pt x="32" y="40"/>
                  </a:lnTo>
                  <a:lnTo>
                    <a:pt x="32" y="39"/>
                  </a:lnTo>
                  <a:lnTo>
                    <a:pt x="31" y="38"/>
                  </a:lnTo>
                  <a:lnTo>
                    <a:pt x="31" y="37"/>
                  </a:lnTo>
                  <a:lnTo>
                    <a:pt x="30" y="37"/>
                  </a:lnTo>
                  <a:lnTo>
                    <a:pt x="29" y="37"/>
                  </a:lnTo>
                  <a:lnTo>
                    <a:pt x="29" y="36"/>
                  </a:lnTo>
                  <a:lnTo>
                    <a:pt x="29" y="34"/>
                  </a:lnTo>
                  <a:lnTo>
                    <a:pt x="29" y="33"/>
                  </a:lnTo>
                  <a:lnTo>
                    <a:pt x="28" y="32"/>
                  </a:lnTo>
                  <a:lnTo>
                    <a:pt x="28" y="31"/>
                  </a:lnTo>
                  <a:lnTo>
                    <a:pt x="27" y="31"/>
                  </a:lnTo>
                  <a:lnTo>
                    <a:pt x="27" y="30"/>
                  </a:lnTo>
                  <a:lnTo>
                    <a:pt x="26" y="30"/>
                  </a:lnTo>
                  <a:lnTo>
                    <a:pt x="26" y="29"/>
                  </a:lnTo>
                  <a:lnTo>
                    <a:pt x="25" y="28"/>
                  </a:lnTo>
                  <a:lnTo>
                    <a:pt x="24" y="28"/>
                  </a:lnTo>
                  <a:lnTo>
                    <a:pt x="23" y="27"/>
                  </a:lnTo>
                  <a:lnTo>
                    <a:pt x="22" y="27"/>
                  </a:lnTo>
                  <a:lnTo>
                    <a:pt x="21" y="26"/>
                  </a:lnTo>
                  <a:lnTo>
                    <a:pt x="19" y="25"/>
                  </a:lnTo>
                  <a:lnTo>
                    <a:pt x="17" y="23"/>
                  </a:lnTo>
                  <a:lnTo>
                    <a:pt x="15" y="22"/>
                  </a:lnTo>
                  <a:lnTo>
                    <a:pt x="12" y="20"/>
                  </a:lnTo>
                  <a:lnTo>
                    <a:pt x="11" y="18"/>
                  </a:lnTo>
                  <a:lnTo>
                    <a:pt x="10" y="16"/>
                  </a:lnTo>
                  <a:lnTo>
                    <a:pt x="10" y="15"/>
                  </a:lnTo>
                  <a:lnTo>
                    <a:pt x="8" y="15"/>
                  </a:lnTo>
                  <a:lnTo>
                    <a:pt x="8" y="14"/>
                  </a:lnTo>
                  <a:lnTo>
                    <a:pt x="7" y="13"/>
                  </a:lnTo>
                  <a:lnTo>
                    <a:pt x="6" y="13"/>
                  </a:lnTo>
                  <a:lnTo>
                    <a:pt x="5" y="12"/>
                  </a:lnTo>
                  <a:lnTo>
                    <a:pt x="4" y="12"/>
                  </a:lnTo>
                  <a:lnTo>
                    <a:pt x="3" y="12"/>
                  </a:lnTo>
                  <a:lnTo>
                    <a:pt x="2" y="12"/>
                  </a:lnTo>
                  <a:lnTo>
                    <a:pt x="1" y="11"/>
                  </a:lnTo>
                  <a:lnTo>
                    <a:pt x="0" y="10"/>
                  </a:lnTo>
                  <a:lnTo>
                    <a:pt x="0" y="9"/>
                  </a:lnTo>
                  <a:lnTo>
                    <a:pt x="0" y="8"/>
                  </a:lnTo>
                  <a:lnTo>
                    <a:pt x="1" y="7"/>
                  </a:lnTo>
                  <a:lnTo>
                    <a:pt x="2" y="7"/>
                  </a:lnTo>
                  <a:lnTo>
                    <a:pt x="2" y="6"/>
                  </a:lnTo>
                  <a:lnTo>
                    <a:pt x="3" y="5"/>
                  </a:lnTo>
                </a:path>
              </a:pathLst>
            </a:custGeom>
            <a:solidFill>
              <a:srgbClr val="FFFFFF"/>
            </a:solidFill>
            <a:ln w="0">
              <a:solidFill>
                <a:srgbClr val="25221E"/>
              </a:solidFill>
              <a:round/>
              <a:headEnd/>
              <a:tailEnd/>
            </a:ln>
          </p:spPr>
          <p:txBody>
            <a:bodyPr/>
            <a:lstStyle/>
            <a:p>
              <a:endParaRPr lang="en-US"/>
            </a:p>
          </p:txBody>
        </p:sp>
        <p:sp>
          <p:nvSpPr>
            <p:cNvPr id="66" name="Freeform 63"/>
            <p:cNvSpPr>
              <a:spLocks noChangeAspect="1"/>
            </p:cNvSpPr>
            <p:nvPr/>
          </p:nvSpPr>
          <p:spPr bwMode="auto">
            <a:xfrm>
              <a:off x="6231967" y="3579182"/>
              <a:ext cx="38064" cy="94000"/>
            </a:xfrm>
            <a:custGeom>
              <a:avLst/>
              <a:gdLst>
                <a:gd name="T0" fmla="*/ 0 w 5"/>
                <a:gd name="T1" fmla="*/ 0 h 12"/>
                <a:gd name="T2" fmla="*/ 2147483647 w 5"/>
                <a:gd name="T3" fmla="*/ 2147483647 h 12"/>
                <a:gd name="T4" fmla="*/ 2147483647 w 5"/>
                <a:gd name="T5" fmla="*/ 2147483647 h 12"/>
                <a:gd name="T6" fmla="*/ 2147483647 w 5"/>
                <a:gd name="T7" fmla="*/ 2147483647 h 12"/>
                <a:gd name="T8" fmla="*/ 2147483647 w 5"/>
                <a:gd name="T9" fmla="*/ 2147483647 h 12"/>
                <a:gd name="T10" fmla="*/ 2147483647 w 5"/>
                <a:gd name="T11" fmla="*/ 2147483647 h 12"/>
                <a:gd name="T12" fmla="*/ 2147483647 w 5"/>
                <a:gd name="T13" fmla="*/ 2147483647 h 12"/>
                <a:gd name="T14" fmla="*/ 2147483647 w 5"/>
                <a:gd name="T15" fmla="*/ 2147483647 h 12"/>
                <a:gd name="T16" fmla="*/ 2147483647 w 5"/>
                <a:gd name="T17" fmla="*/ 2147483647 h 12"/>
                <a:gd name="T18" fmla="*/ 2147483647 w 5"/>
                <a:gd name="T19" fmla="*/ 0 h 12"/>
                <a:gd name="T20" fmla="*/ 2147483647 w 5"/>
                <a:gd name="T21" fmla="*/ 0 h 12"/>
                <a:gd name="T22" fmla="*/ 0 w 5"/>
                <a:gd name="T23" fmla="*/ 0 h 12"/>
                <a:gd name="T24" fmla="*/ 0 w 5"/>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12"/>
                <a:gd name="T41" fmla="*/ 5 w 5"/>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12">
                  <a:moveTo>
                    <a:pt x="0" y="0"/>
                  </a:moveTo>
                  <a:lnTo>
                    <a:pt x="2" y="4"/>
                  </a:lnTo>
                  <a:lnTo>
                    <a:pt x="3" y="8"/>
                  </a:lnTo>
                  <a:lnTo>
                    <a:pt x="4" y="9"/>
                  </a:lnTo>
                  <a:lnTo>
                    <a:pt x="4" y="11"/>
                  </a:lnTo>
                  <a:lnTo>
                    <a:pt x="5" y="12"/>
                  </a:lnTo>
                  <a:lnTo>
                    <a:pt x="5" y="11"/>
                  </a:lnTo>
                  <a:lnTo>
                    <a:pt x="5" y="7"/>
                  </a:lnTo>
                  <a:lnTo>
                    <a:pt x="4" y="4"/>
                  </a:lnTo>
                  <a:lnTo>
                    <a:pt x="2" y="0"/>
                  </a:lnTo>
                  <a:lnTo>
                    <a:pt x="1" y="0"/>
                  </a:lnTo>
                  <a:lnTo>
                    <a:pt x="0" y="0"/>
                  </a:lnTo>
                </a:path>
              </a:pathLst>
            </a:custGeom>
            <a:solidFill>
              <a:srgbClr val="FFFFFF"/>
            </a:solidFill>
            <a:ln w="0">
              <a:solidFill>
                <a:srgbClr val="25221E"/>
              </a:solidFill>
              <a:round/>
              <a:headEnd/>
              <a:tailEnd/>
            </a:ln>
          </p:spPr>
          <p:txBody>
            <a:bodyPr/>
            <a:lstStyle/>
            <a:p>
              <a:endParaRPr lang="en-US"/>
            </a:p>
          </p:txBody>
        </p:sp>
        <p:sp>
          <p:nvSpPr>
            <p:cNvPr id="67" name="Freeform 64"/>
            <p:cNvSpPr>
              <a:spLocks noChangeAspect="1"/>
            </p:cNvSpPr>
            <p:nvPr/>
          </p:nvSpPr>
          <p:spPr bwMode="auto">
            <a:xfrm>
              <a:off x="6216741" y="3696901"/>
              <a:ext cx="53290" cy="79065"/>
            </a:xfrm>
            <a:custGeom>
              <a:avLst/>
              <a:gdLst>
                <a:gd name="T0" fmla="*/ 2147483647 w 7"/>
                <a:gd name="T1" fmla="*/ 0 h 10"/>
                <a:gd name="T2" fmla="*/ 2147483647 w 7"/>
                <a:gd name="T3" fmla="*/ 2147483647 h 10"/>
                <a:gd name="T4" fmla="*/ 2147483647 w 7"/>
                <a:gd name="T5" fmla="*/ 2147483647 h 10"/>
                <a:gd name="T6" fmla="*/ 2147483647 w 7"/>
                <a:gd name="T7" fmla="*/ 2147483647 h 10"/>
                <a:gd name="T8" fmla="*/ 2147483647 w 7"/>
                <a:gd name="T9" fmla="*/ 2147483647 h 10"/>
                <a:gd name="T10" fmla="*/ 0 w 7"/>
                <a:gd name="T11" fmla="*/ 2147483647 h 10"/>
                <a:gd name="T12" fmla="*/ 2147483647 w 7"/>
                <a:gd name="T13" fmla="*/ 2147483647 h 10"/>
                <a:gd name="T14" fmla="*/ 2147483647 w 7"/>
                <a:gd name="T15" fmla="*/ 2147483647 h 10"/>
                <a:gd name="T16" fmla="*/ 2147483647 w 7"/>
                <a:gd name="T17" fmla="*/ 2147483647 h 10"/>
                <a:gd name="T18" fmla="*/ 2147483647 w 7"/>
                <a:gd name="T19" fmla="*/ 2147483647 h 10"/>
                <a:gd name="T20" fmla="*/ 2147483647 w 7"/>
                <a:gd name="T21" fmla="*/ 2147483647 h 10"/>
                <a:gd name="T22" fmla="*/ 2147483647 w 7"/>
                <a:gd name="T23" fmla="*/ 0 h 10"/>
                <a:gd name="T24" fmla="*/ 2147483647 w 7"/>
                <a:gd name="T25" fmla="*/ 0 h 10"/>
                <a:gd name="T26" fmla="*/ 2147483647 w 7"/>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10"/>
                <a:gd name="T44" fmla="*/ 7 w 7"/>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10">
                  <a:moveTo>
                    <a:pt x="7" y="0"/>
                  </a:moveTo>
                  <a:lnTo>
                    <a:pt x="7" y="2"/>
                  </a:lnTo>
                  <a:lnTo>
                    <a:pt x="6" y="3"/>
                  </a:lnTo>
                  <a:lnTo>
                    <a:pt x="6" y="6"/>
                  </a:lnTo>
                  <a:lnTo>
                    <a:pt x="2" y="8"/>
                  </a:lnTo>
                  <a:lnTo>
                    <a:pt x="0" y="10"/>
                  </a:lnTo>
                  <a:lnTo>
                    <a:pt x="1" y="10"/>
                  </a:lnTo>
                  <a:lnTo>
                    <a:pt x="5" y="7"/>
                  </a:lnTo>
                  <a:lnTo>
                    <a:pt x="7" y="6"/>
                  </a:lnTo>
                  <a:lnTo>
                    <a:pt x="7" y="3"/>
                  </a:lnTo>
                  <a:lnTo>
                    <a:pt x="7" y="1"/>
                  </a:lnTo>
                  <a:lnTo>
                    <a:pt x="7" y="0"/>
                  </a:lnTo>
                </a:path>
              </a:pathLst>
            </a:custGeom>
            <a:solidFill>
              <a:srgbClr val="FFFFFF"/>
            </a:solidFill>
            <a:ln w="0">
              <a:solidFill>
                <a:srgbClr val="25221E"/>
              </a:solidFill>
              <a:round/>
              <a:headEnd/>
              <a:tailEnd/>
            </a:ln>
          </p:spPr>
          <p:txBody>
            <a:bodyPr/>
            <a:lstStyle/>
            <a:p>
              <a:endParaRPr lang="en-US"/>
            </a:p>
          </p:txBody>
        </p:sp>
        <p:sp>
          <p:nvSpPr>
            <p:cNvPr id="68" name="Freeform 65"/>
            <p:cNvSpPr>
              <a:spLocks noChangeAspect="1"/>
            </p:cNvSpPr>
            <p:nvPr/>
          </p:nvSpPr>
          <p:spPr bwMode="auto">
            <a:xfrm>
              <a:off x="6164297" y="3775966"/>
              <a:ext cx="52445" cy="54467"/>
            </a:xfrm>
            <a:custGeom>
              <a:avLst/>
              <a:gdLst>
                <a:gd name="T0" fmla="*/ 2147483647 w 7"/>
                <a:gd name="T1" fmla="*/ 0 h 7"/>
                <a:gd name="T2" fmla="*/ 2147483647 w 7"/>
                <a:gd name="T3" fmla="*/ 2147483647 h 7"/>
                <a:gd name="T4" fmla="*/ 2147483647 w 7"/>
                <a:gd name="T5" fmla="*/ 2147483647 h 7"/>
                <a:gd name="T6" fmla="*/ 0 w 7"/>
                <a:gd name="T7" fmla="*/ 2147483647 h 7"/>
                <a:gd name="T8" fmla="*/ 2147483647 w 7"/>
                <a:gd name="T9" fmla="*/ 2147483647 h 7"/>
                <a:gd name="T10" fmla="*/ 2147483647 w 7"/>
                <a:gd name="T11" fmla="*/ 2147483647 h 7"/>
                <a:gd name="T12" fmla="*/ 2147483647 w 7"/>
                <a:gd name="T13" fmla="*/ 2147483647 h 7"/>
                <a:gd name="T14" fmla="*/ 2147483647 w 7"/>
                <a:gd name="T15" fmla="*/ 2147483647 h 7"/>
                <a:gd name="T16" fmla="*/ 2147483647 w 7"/>
                <a:gd name="T17" fmla="*/ 0 h 7"/>
                <a:gd name="T18" fmla="*/ 2147483647 w 7"/>
                <a:gd name="T19" fmla="*/ 0 h 7"/>
                <a:gd name="T20" fmla="*/ 2147483647 w 7"/>
                <a:gd name="T21" fmla="*/ 0 h 7"/>
                <a:gd name="T22" fmla="*/ 2147483647 w 7"/>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6" y="0"/>
                  </a:moveTo>
                  <a:lnTo>
                    <a:pt x="4" y="2"/>
                  </a:lnTo>
                  <a:lnTo>
                    <a:pt x="1" y="5"/>
                  </a:lnTo>
                  <a:lnTo>
                    <a:pt x="0" y="7"/>
                  </a:lnTo>
                  <a:lnTo>
                    <a:pt x="1" y="6"/>
                  </a:lnTo>
                  <a:lnTo>
                    <a:pt x="2" y="5"/>
                  </a:lnTo>
                  <a:lnTo>
                    <a:pt x="5" y="2"/>
                  </a:lnTo>
                  <a:lnTo>
                    <a:pt x="7" y="1"/>
                  </a:lnTo>
                  <a:lnTo>
                    <a:pt x="7" y="0"/>
                  </a:lnTo>
                  <a:lnTo>
                    <a:pt x="6" y="0"/>
                  </a:lnTo>
                </a:path>
              </a:pathLst>
            </a:custGeom>
            <a:solidFill>
              <a:srgbClr val="FFFFFF"/>
            </a:solidFill>
            <a:ln w="0">
              <a:solidFill>
                <a:srgbClr val="25221E"/>
              </a:solidFill>
              <a:round/>
              <a:headEnd/>
              <a:tailEnd/>
            </a:ln>
          </p:spPr>
          <p:txBody>
            <a:bodyPr/>
            <a:lstStyle/>
            <a:p>
              <a:endParaRPr lang="en-US"/>
            </a:p>
          </p:txBody>
        </p:sp>
        <p:sp>
          <p:nvSpPr>
            <p:cNvPr id="69" name="Freeform 66"/>
            <p:cNvSpPr>
              <a:spLocks noChangeAspect="1"/>
            </p:cNvSpPr>
            <p:nvPr/>
          </p:nvSpPr>
          <p:spPr bwMode="auto">
            <a:xfrm>
              <a:off x="5579794" y="3319146"/>
              <a:ext cx="644560" cy="394446"/>
            </a:xfrm>
            <a:custGeom>
              <a:avLst/>
              <a:gdLst>
                <a:gd name="T0" fmla="*/ 2147483647 w 85"/>
                <a:gd name="T1" fmla="*/ 2147483647 h 50"/>
                <a:gd name="T2" fmla="*/ 2147483647 w 85"/>
                <a:gd name="T3" fmla="*/ 2147483647 h 50"/>
                <a:gd name="T4" fmla="*/ 2147483647 w 85"/>
                <a:gd name="T5" fmla="*/ 2147483647 h 50"/>
                <a:gd name="T6" fmla="*/ 2147483647 w 85"/>
                <a:gd name="T7" fmla="*/ 2147483647 h 50"/>
                <a:gd name="T8" fmla="*/ 2147483647 w 85"/>
                <a:gd name="T9" fmla="*/ 2147483647 h 50"/>
                <a:gd name="T10" fmla="*/ 2147483647 w 85"/>
                <a:gd name="T11" fmla="*/ 2147483647 h 50"/>
                <a:gd name="T12" fmla="*/ 2147483647 w 85"/>
                <a:gd name="T13" fmla="*/ 2147483647 h 50"/>
                <a:gd name="T14" fmla="*/ 2147483647 w 85"/>
                <a:gd name="T15" fmla="*/ 2147483647 h 50"/>
                <a:gd name="T16" fmla="*/ 2147483647 w 85"/>
                <a:gd name="T17" fmla="*/ 2147483647 h 50"/>
                <a:gd name="T18" fmla="*/ 2147483647 w 85"/>
                <a:gd name="T19" fmla="*/ 2147483647 h 50"/>
                <a:gd name="T20" fmla="*/ 2147483647 w 85"/>
                <a:gd name="T21" fmla="*/ 2147483647 h 50"/>
                <a:gd name="T22" fmla="*/ 2147483647 w 85"/>
                <a:gd name="T23" fmla="*/ 2147483647 h 50"/>
                <a:gd name="T24" fmla="*/ 2147483647 w 85"/>
                <a:gd name="T25" fmla="*/ 2147483647 h 50"/>
                <a:gd name="T26" fmla="*/ 2147483647 w 85"/>
                <a:gd name="T27" fmla="*/ 2147483647 h 50"/>
                <a:gd name="T28" fmla="*/ 2147483647 w 85"/>
                <a:gd name="T29" fmla="*/ 2147483647 h 50"/>
                <a:gd name="T30" fmla="*/ 2147483647 w 85"/>
                <a:gd name="T31" fmla="*/ 2147483647 h 50"/>
                <a:gd name="T32" fmla="*/ 2147483647 w 85"/>
                <a:gd name="T33" fmla="*/ 2147483647 h 50"/>
                <a:gd name="T34" fmla="*/ 2147483647 w 85"/>
                <a:gd name="T35" fmla="*/ 2147483647 h 50"/>
                <a:gd name="T36" fmla="*/ 2147483647 w 85"/>
                <a:gd name="T37" fmla="*/ 2147483647 h 50"/>
                <a:gd name="T38" fmla="*/ 2147483647 w 85"/>
                <a:gd name="T39" fmla="*/ 2147483647 h 50"/>
                <a:gd name="T40" fmla="*/ 2147483647 w 85"/>
                <a:gd name="T41" fmla="*/ 2147483647 h 50"/>
                <a:gd name="T42" fmla="*/ 2147483647 w 85"/>
                <a:gd name="T43" fmla="*/ 2147483647 h 50"/>
                <a:gd name="T44" fmla="*/ 2147483647 w 85"/>
                <a:gd name="T45" fmla="*/ 2147483647 h 50"/>
                <a:gd name="T46" fmla="*/ 2147483647 w 85"/>
                <a:gd name="T47" fmla="*/ 2147483647 h 50"/>
                <a:gd name="T48" fmla="*/ 2147483647 w 85"/>
                <a:gd name="T49" fmla="*/ 2147483647 h 50"/>
                <a:gd name="T50" fmla="*/ 2147483647 w 85"/>
                <a:gd name="T51" fmla="*/ 2147483647 h 50"/>
                <a:gd name="T52" fmla="*/ 2147483647 w 85"/>
                <a:gd name="T53" fmla="*/ 2147483647 h 50"/>
                <a:gd name="T54" fmla="*/ 2147483647 w 85"/>
                <a:gd name="T55" fmla="*/ 2147483647 h 50"/>
                <a:gd name="T56" fmla="*/ 2147483647 w 85"/>
                <a:gd name="T57" fmla="*/ 2147483647 h 50"/>
                <a:gd name="T58" fmla="*/ 2147483647 w 85"/>
                <a:gd name="T59" fmla="*/ 0 h 50"/>
                <a:gd name="T60" fmla="*/ 2147483647 w 85"/>
                <a:gd name="T61" fmla="*/ 2147483647 h 50"/>
                <a:gd name="T62" fmla="*/ 2147483647 w 85"/>
                <a:gd name="T63" fmla="*/ 2147483647 h 50"/>
                <a:gd name="T64" fmla="*/ 2147483647 w 85"/>
                <a:gd name="T65" fmla="*/ 2147483647 h 50"/>
                <a:gd name="T66" fmla="*/ 2147483647 w 85"/>
                <a:gd name="T67" fmla="*/ 2147483647 h 50"/>
                <a:gd name="T68" fmla="*/ 2147483647 w 85"/>
                <a:gd name="T69" fmla="*/ 2147483647 h 50"/>
                <a:gd name="T70" fmla="*/ 2147483647 w 85"/>
                <a:gd name="T71" fmla="*/ 2147483647 h 50"/>
                <a:gd name="T72" fmla="*/ 2147483647 w 85"/>
                <a:gd name="T73" fmla="*/ 2147483647 h 50"/>
                <a:gd name="T74" fmla="*/ 2147483647 w 85"/>
                <a:gd name="T75" fmla="*/ 2147483647 h 50"/>
                <a:gd name="T76" fmla="*/ 2147483647 w 85"/>
                <a:gd name="T77" fmla="*/ 2147483647 h 50"/>
                <a:gd name="T78" fmla="*/ 2147483647 w 85"/>
                <a:gd name="T79" fmla="*/ 2147483647 h 50"/>
                <a:gd name="T80" fmla="*/ 2147483647 w 85"/>
                <a:gd name="T81" fmla="*/ 2147483647 h 50"/>
                <a:gd name="T82" fmla="*/ 2147483647 w 85"/>
                <a:gd name="T83" fmla="*/ 2147483647 h 50"/>
                <a:gd name="T84" fmla="*/ 2147483647 w 85"/>
                <a:gd name="T85" fmla="*/ 2147483647 h 50"/>
                <a:gd name="T86" fmla="*/ 2147483647 w 85"/>
                <a:gd name="T87" fmla="*/ 2147483647 h 50"/>
                <a:gd name="T88" fmla="*/ 2147483647 w 85"/>
                <a:gd name="T89" fmla="*/ 2147483647 h 50"/>
                <a:gd name="T90" fmla="*/ 2147483647 w 85"/>
                <a:gd name="T91" fmla="*/ 2147483647 h 50"/>
                <a:gd name="T92" fmla="*/ 2147483647 w 85"/>
                <a:gd name="T93" fmla="*/ 2147483647 h 50"/>
                <a:gd name="T94" fmla="*/ 2147483647 w 85"/>
                <a:gd name="T95" fmla="*/ 2147483647 h 50"/>
                <a:gd name="T96" fmla="*/ 2147483647 w 85"/>
                <a:gd name="T97" fmla="*/ 2147483647 h 50"/>
                <a:gd name="T98" fmla="*/ 2147483647 w 85"/>
                <a:gd name="T99" fmla="*/ 2147483647 h 50"/>
                <a:gd name="T100" fmla="*/ 2147483647 w 85"/>
                <a:gd name="T101" fmla="*/ 2147483647 h 50"/>
                <a:gd name="T102" fmla="*/ 2147483647 w 85"/>
                <a:gd name="T103" fmla="*/ 2147483647 h 50"/>
                <a:gd name="T104" fmla="*/ 2147483647 w 85"/>
                <a:gd name="T105" fmla="*/ 2147483647 h 50"/>
                <a:gd name="T106" fmla="*/ 2147483647 w 85"/>
                <a:gd name="T107" fmla="*/ 2147483647 h 50"/>
                <a:gd name="T108" fmla="*/ 2147483647 w 85"/>
                <a:gd name="T109" fmla="*/ 2147483647 h 50"/>
                <a:gd name="T110" fmla="*/ 2147483647 w 85"/>
                <a:gd name="T111" fmla="*/ 2147483647 h 50"/>
                <a:gd name="T112" fmla="*/ 0 w 85"/>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5"/>
                <a:gd name="T172" fmla="*/ 0 h 50"/>
                <a:gd name="T173" fmla="*/ 85 w 85"/>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5" h="50">
                  <a:moveTo>
                    <a:pt x="0" y="50"/>
                  </a:moveTo>
                  <a:lnTo>
                    <a:pt x="1" y="49"/>
                  </a:lnTo>
                  <a:lnTo>
                    <a:pt x="1" y="48"/>
                  </a:lnTo>
                  <a:lnTo>
                    <a:pt x="2" y="48"/>
                  </a:lnTo>
                  <a:lnTo>
                    <a:pt x="3" y="47"/>
                  </a:lnTo>
                  <a:lnTo>
                    <a:pt x="3" y="46"/>
                  </a:lnTo>
                  <a:lnTo>
                    <a:pt x="4" y="45"/>
                  </a:lnTo>
                  <a:lnTo>
                    <a:pt x="5" y="45"/>
                  </a:lnTo>
                  <a:lnTo>
                    <a:pt x="6" y="45"/>
                  </a:lnTo>
                  <a:lnTo>
                    <a:pt x="6" y="44"/>
                  </a:lnTo>
                  <a:lnTo>
                    <a:pt x="7" y="43"/>
                  </a:lnTo>
                  <a:lnTo>
                    <a:pt x="7" y="42"/>
                  </a:lnTo>
                  <a:lnTo>
                    <a:pt x="9" y="41"/>
                  </a:lnTo>
                  <a:lnTo>
                    <a:pt x="10" y="40"/>
                  </a:lnTo>
                  <a:lnTo>
                    <a:pt x="11" y="39"/>
                  </a:lnTo>
                  <a:lnTo>
                    <a:pt x="12" y="38"/>
                  </a:lnTo>
                  <a:lnTo>
                    <a:pt x="13" y="37"/>
                  </a:lnTo>
                  <a:lnTo>
                    <a:pt x="14" y="37"/>
                  </a:lnTo>
                  <a:lnTo>
                    <a:pt x="15" y="38"/>
                  </a:lnTo>
                  <a:lnTo>
                    <a:pt x="16" y="39"/>
                  </a:lnTo>
                  <a:lnTo>
                    <a:pt x="18" y="38"/>
                  </a:lnTo>
                  <a:lnTo>
                    <a:pt x="19" y="37"/>
                  </a:lnTo>
                  <a:lnTo>
                    <a:pt x="20" y="37"/>
                  </a:lnTo>
                  <a:lnTo>
                    <a:pt x="22" y="37"/>
                  </a:lnTo>
                  <a:lnTo>
                    <a:pt x="24" y="37"/>
                  </a:lnTo>
                  <a:lnTo>
                    <a:pt x="26" y="35"/>
                  </a:lnTo>
                  <a:lnTo>
                    <a:pt x="27" y="34"/>
                  </a:lnTo>
                  <a:lnTo>
                    <a:pt x="27" y="33"/>
                  </a:lnTo>
                  <a:lnTo>
                    <a:pt x="28" y="34"/>
                  </a:lnTo>
                  <a:lnTo>
                    <a:pt x="30" y="34"/>
                  </a:lnTo>
                  <a:lnTo>
                    <a:pt x="32" y="33"/>
                  </a:lnTo>
                  <a:lnTo>
                    <a:pt x="33" y="32"/>
                  </a:lnTo>
                  <a:lnTo>
                    <a:pt x="35" y="31"/>
                  </a:lnTo>
                  <a:lnTo>
                    <a:pt x="35" y="30"/>
                  </a:lnTo>
                  <a:lnTo>
                    <a:pt x="34" y="29"/>
                  </a:lnTo>
                  <a:lnTo>
                    <a:pt x="34" y="27"/>
                  </a:lnTo>
                  <a:lnTo>
                    <a:pt x="36" y="24"/>
                  </a:lnTo>
                  <a:lnTo>
                    <a:pt x="37" y="21"/>
                  </a:lnTo>
                  <a:lnTo>
                    <a:pt x="37" y="19"/>
                  </a:lnTo>
                  <a:lnTo>
                    <a:pt x="37" y="17"/>
                  </a:lnTo>
                  <a:lnTo>
                    <a:pt x="38" y="14"/>
                  </a:lnTo>
                  <a:lnTo>
                    <a:pt x="39" y="14"/>
                  </a:lnTo>
                  <a:lnTo>
                    <a:pt x="40" y="15"/>
                  </a:lnTo>
                  <a:lnTo>
                    <a:pt x="41" y="17"/>
                  </a:lnTo>
                  <a:lnTo>
                    <a:pt x="42" y="18"/>
                  </a:lnTo>
                  <a:lnTo>
                    <a:pt x="43" y="17"/>
                  </a:lnTo>
                  <a:lnTo>
                    <a:pt x="44" y="13"/>
                  </a:lnTo>
                  <a:lnTo>
                    <a:pt x="45" y="12"/>
                  </a:lnTo>
                  <a:lnTo>
                    <a:pt x="46" y="11"/>
                  </a:lnTo>
                  <a:lnTo>
                    <a:pt x="47" y="11"/>
                  </a:lnTo>
                  <a:lnTo>
                    <a:pt x="49" y="8"/>
                  </a:lnTo>
                  <a:lnTo>
                    <a:pt x="49" y="7"/>
                  </a:lnTo>
                  <a:lnTo>
                    <a:pt x="50" y="7"/>
                  </a:lnTo>
                  <a:lnTo>
                    <a:pt x="52" y="5"/>
                  </a:lnTo>
                  <a:lnTo>
                    <a:pt x="53" y="3"/>
                  </a:lnTo>
                  <a:lnTo>
                    <a:pt x="54" y="3"/>
                  </a:lnTo>
                  <a:lnTo>
                    <a:pt x="55" y="0"/>
                  </a:lnTo>
                  <a:lnTo>
                    <a:pt x="63" y="5"/>
                  </a:lnTo>
                  <a:lnTo>
                    <a:pt x="64" y="3"/>
                  </a:lnTo>
                  <a:lnTo>
                    <a:pt x="65" y="3"/>
                  </a:lnTo>
                  <a:lnTo>
                    <a:pt x="66" y="3"/>
                  </a:lnTo>
                  <a:lnTo>
                    <a:pt x="68" y="4"/>
                  </a:lnTo>
                  <a:lnTo>
                    <a:pt x="68" y="5"/>
                  </a:lnTo>
                  <a:lnTo>
                    <a:pt x="67" y="5"/>
                  </a:lnTo>
                  <a:lnTo>
                    <a:pt x="67" y="6"/>
                  </a:lnTo>
                  <a:lnTo>
                    <a:pt x="68" y="7"/>
                  </a:lnTo>
                  <a:lnTo>
                    <a:pt x="69" y="7"/>
                  </a:lnTo>
                  <a:lnTo>
                    <a:pt x="72" y="7"/>
                  </a:lnTo>
                  <a:lnTo>
                    <a:pt x="73" y="8"/>
                  </a:lnTo>
                  <a:lnTo>
                    <a:pt x="74" y="9"/>
                  </a:lnTo>
                  <a:lnTo>
                    <a:pt x="73" y="10"/>
                  </a:lnTo>
                  <a:lnTo>
                    <a:pt x="72" y="11"/>
                  </a:lnTo>
                  <a:lnTo>
                    <a:pt x="70" y="11"/>
                  </a:lnTo>
                  <a:lnTo>
                    <a:pt x="69" y="13"/>
                  </a:lnTo>
                  <a:lnTo>
                    <a:pt x="68" y="15"/>
                  </a:lnTo>
                  <a:lnTo>
                    <a:pt x="70" y="15"/>
                  </a:lnTo>
                  <a:lnTo>
                    <a:pt x="72" y="14"/>
                  </a:lnTo>
                  <a:lnTo>
                    <a:pt x="74" y="14"/>
                  </a:lnTo>
                  <a:lnTo>
                    <a:pt x="74" y="16"/>
                  </a:lnTo>
                  <a:lnTo>
                    <a:pt x="73" y="16"/>
                  </a:lnTo>
                  <a:lnTo>
                    <a:pt x="73" y="18"/>
                  </a:lnTo>
                  <a:lnTo>
                    <a:pt x="76" y="19"/>
                  </a:lnTo>
                  <a:lnTo>
                    <a:pt x="77" y="20"/>
                  </a:lnTo>
                  <a:lnTo>
                    <a:pt x="77" y="21"/>
                  </a:lnTo>
                  <a:lnTo>
                    <a:pt x="78" y="23"/>
                  </a:lnTo>
                  <a:lnTo>
                    <a:pt x="78" y="24"/>
                  </a:lnTo>
                  <a:lnTo>
                    <a:pt x="77" y="25"/>
                  </a:lnTo>
                  <a:lnTo>
                    <a:pt x="76" y="25"/>
                  </a:lnTo>
                  <a:lnTo>
                    <a:pt x="73" y="25"/>
                  </a:lnTo>
                  <a:lnTo>
                    <a:pt x="72" y="25"/>
                  </a:lnTo>
                  <a:lnTo>
                    <a:pt x="71" y="25"/>
                  </a:lnTo>
                  <a:lnTo>
                    <a:pt x="74" y="26"/>
                  </a:lnTo>
                  <a:lnTo>
                    <a:pt x="76" y="27"/>
                  </a:lnTo>
                  <a:lnTo>
                    <a:pt x="76" y="28"/>
                  </a:lnTo>
                  <a:lnTo>
                    <a:pt x="77" y="28"/>
                  </a:lnTo>
                  <a:lnTo>
                    <a:pt x="79" y="27"/>
                  </a:lnTo>
                  <a:lnTo>
                    <a:pt x="80" y="27"/>
                  </a:lnTo>
                  <a:lnTo>
                    <a:pt x="81" y="28"/>
                  </a:lnTo>
                  <a:lnTo>
                    <a:pt x="83" y="30"/>
                  </a:lnTo>
                  <a:lnTo>
                    <a:pt x="84" y="31"/>
                  </a:lnTo>
                  <a:lnTo>
                    <a:pt x="85" y="32"/>
                  </a:lnTo>
                  <a:lnTo>
                    <a:pt x="85" y="33"/>
                  </a:lnTo>
                  <a:lnTo>
                    <a:pt x="69" y="36"/>
                  </a:lnTo>
                  <a:lnTo>
                    <a:pt x="70" y="37"/>
                  </a:lnTo>
                  <a:lnTo>
                    <a:pt x="48" y="41"/>
                  </a:lnTo>
                  <a:lnTo>
                    <a:pt x="33" y="45"/>
                  </a:lnTo>
                  <a:lnTo>
                    <a:pt x="20" y="47"/>
                  </a:lnTo>
                  <a:lnTo>
                    <a:pt x="1" y="50"/>
                  </a:lnTo>
                  <a:lnTo>
                    <a:pt x="0" y="50"/>
                  </a:lnTo>
                </a:path>
              </a:pathLst>
            </a:custGeom>
            <a:solidFill>
              <a:srgbClr val="FFFFFF"/>
            </a:solidFill>
            <a:ln w="0">
              <a:solidFill>
                <a:srgbClr val="25221E"/>
              </a:solidFill>
              <a:round/>
              <a:headEnd/>
              <a:tailEnd/>
            </a:ln>
          </p:spPr>
          <p:txBody>
            <a:bodyPr/>
            <a:lstStyle/>
            <a:p>
              <a:endParaRPr lang="en-US"/>
            </a:p>
          </p:txBody>
        </p:sp>
        <p:sp>
          <p:nvSpPr>
            <p:cNvPr id="70" name="Freeform 67"/>
            <p:cNvSpPr>
              <a:spLocks noChangeAspect="1"/>
            </p:cNvSpPr>
            <p:nvPr/>
          </p:nvSpPr>
          <p:spPr bwMode="auto">
            <a:xfrm>
              <a:off x="6330935" y="2264947"/>
              <a:ext cx="295212" cy="550819"/>
            </a:xfrm>
            <a:custGeom>
              <a:avLst/>
              <a:gdLst>
                <a:gd name="T0" fmla="*/ 2147483647 w 39"/>
                <a:gd name="T1" fmla="*/ 2147483647 h 70"/>
                <a:gd name="T2" fmla="*/ 2147483647 w 39"/>
                <a:gd name="T3" fmla="*/ 2147483647 h 70"/>
                <a:gd name="T4" fmla="*/ 2147483647 w 39"/>
                <a:gd name="T5" fmla="*/ 2147483647 h 70"/>
                <a:gd name="T6" fmla="*/ 2147483647 w 39"/>
                <a:gd name="T7" fmla="*/ 2147483647 h 70"/>
                <a:gd name="T8" fmla="*/ 2147483647 w 39"/>
                <a:gd name="T9" fmla="*/ 2147483647 h 70"/>
                <a:gd name="T10" fmla="*/ 2147483647 w 39"/>
                <a:gd name="T11" fmla="*/ 2147483647 h 70"/>
                <a:gd name="T12" fmla="*/ 2147483647 w 39"/>
                <a:gd name="T13" fmla="*/ 2147483647 h 70"/>
                <a:gd name="T14" fmla="*/ 2147483647 w 39"/>
                <a:gd name="T15" fmla="*/ 2147483647 h 70"/>
                <a:gd name="T16" fmla="*/ 2147483647 w 39"/>
                <a:gd name="T17" fmla="*/ 2147483647 h 70"/>
                <a:gd name="T18" fmla="*/ 2147483647 w 39"/>
                <a:gd name="T19" fmla="*/ 2147483647 h 70"/>
                <a:gd name="T20" fmla="*/ 2147483647 w 39"/>
                <a:gd name="T21" fmla="*/ 2147483647 h 70"/>
                <a:gd name="T22" fmla="*/ 2147483647 w 39"/>
                <a:gd name="T23" fmla="*/ 2147483647 h 70"/>
                <a:gd name="T24" fmla="*/ 2147483647 w 39"/>
                <a:gd name="T25" fmla="*/ 2147483647 h 70"/>
                <a:gd name="T26" fmla="*/ 2147483647 w 39"/>
                <a:gd name="T27" fmla="*/ 2147483647 h 70"/>
                <a:gd name="T28" fmla="*/ 2147483647 w 39"/>
                <a:gd name="T29" fmla="*/ 2147483647 h 70"/>
                <a:gd name="T30" fmla="*/ 2147483647 w 39"/>
                <a:gd name="T31" fmla="*/ 2147483647 h 70"/>
                <a:gd name="T32" fmla="*/ 2147483647 w 39"/>
                <a:gd name="T33" fmla="*/ 2147483647 h 70"/>
                <a:gd name="T34" fmla="*/ 2147483647 w 39"/>
                <a:gd name="T35" fmla="*/ 0 h 70"/>
                <a:gd name="T36" fmla="*/ 2147483647 w 39"/>
                <a:gd name="T37" fmla="*/ 2147483647 h 70"/>
                <a:gd name="T38" fmla="*/ 2147483647 w 39"/>
                <a:gd name="T39" fmla="*/ 2147483647 h 70"/>
                <a:gd name="T40" fmla="*/ 2147483647 w 39"/>
                <a:gd name="T41" fmla="*/ 2147483647 h 70"/>
                <a:gd name="T42" fmla="*/ 2147483647 w 39"/>
                <a:gd name="T43" fmla="*/ 2147483647 h 70"/>
                <a:gd name="T44" fmla="*/ 2147483647 w 39"/>
                <a:gd name="T45" fmla="*/ 2147483647 h 70"/>
                <a:gd name="T46" fmla="*/ 2147483647 w 39"/>
                <a:gd name="T47" fmla="*/ 2147483647 h 70"/>
                <a:gd name="T48" fmla="*/ 2147483647 w 39"/>
                <a:gd name="T49" fmla="*/ 2147483647 h 70"/>
                <a:gd name="T50" fmla="*/ 2147483647 w 39"/>
                <a:gd name="T51" fmla="*/ 2147483647 h 70"/>
                <a:gd name="T52" fmla="*/ 2147483647 w 39"/>
                <a:gd name="T53" fmla="*/ 2147483647 h 70"/>
                <a:gd name="T54" fmla="*/ 2147483647 w 39"/>
                <a:gd name="T55" fmla="*/ 2147483647 h 70"/>
                <a:gd name="T56" fmla="*/ 2147483647 w 39"/>
                <a:gd name="T57" fmla="*/ 2147483647 h 70"/>
                <a:gd name="T58" fmla="*/ 2147483647 w 39"/>
                <a:gd name="T59" fmla="*/ 2147483647 h 70"/>
                <a:gd name="T60" fmla="*/ 2147483647 w 39"/>
                <a:gd name="T61" fmla="*/ 2147483647 h 70"/>
                <a:gd name="T62" fmla="*/ 2147483647 w 39"/>
                <a:gd name="T63" fmla="*/ 2147483647 h 70"/>
                <a:gd name="T64" fmla="*/ 2147483647 w 39"/>
                <a:gd name="T65" fmla="*/ 2147483647 h 70"/>
                <a:gd name="T66" fmla="*/ 2147483647 w 39"/>
                <a:gd name="T67" fmla="*/ 2147483647 h 70"/>
                <a:gd name="T68" fmla="*/ 2147483647 w 39"/>
                <a:gd name="T69" fmla="*/ 2147483647 h 70"/>
                <a:gd name="T70" fmla="*/ 2147483647 w 39"/>
                <a:gd name="T71" fmla="*/ 2147483647 h 70"/>
                <a:gd name="T72" fmla="*/ 2147483647 w 39"/>
                <a:gd name="T73" fmla="*/ 2147483647 h 70"/>
                <a:gd name="T74" fmla="*/ 2147483647 w 39"/>
                <a:gd name="T75" fmla="*/ 2147483647 h 70"/>
                <a:gd name="T76" fmla="*/ 2147483647 w 39"/>
                <a:gd name="T77" fmla="*/ 2147483647 h 70"/>
                <a:gd name="T78" fmla="*/ 2147483647 w 39"/>
                <a:gd name="T79" fmla="*/ 2147483647 h 70"/>
                <a:gd name="T80" fmla="*/ 2147483647 w 39"/>
                <a:gd name="T81" fmla="*/ 2147483647 h 70"/>
                <a:gd name="T82" fmla="*/ 2147483647 w 39"/>
                <a:gd name="T83" fmla="*/ 2147483647 h 70"/>
                <a:gd name="T84" fmla="*/ 2147483647 w 39"/>
                <a:gd name="T85" fmla="*/ 2147483647 h 70"/>
                <a:gd name="T86" fmla="*/ 2147483647 w 39"/>
                <a:gd name="T87" fmla="*/ 2147483647 h 70"/>
                <a:gd name="T88" fmla="*/ 2147483647 w 39"/>
                <a:gd name="T89" fmla="*/ 2147483647 h 70"/>
                <a:gd name="T90" fmla="*/ 2147483647 w 39"/>
                <a:gd name="T91" fmla="*/ 2147483647 h 70"/>
                <a:gd name="T92" fmla="*/ 2147483647 w 39"/>
                <a:gd name="T93" fmla="*/ 2147483647 h 70"/>
                <a:gd name="T94" fmla="*/ 2147483647 w 39"/>
                <a:gd name="T95" fmla="*/ 2147483647 h 70"/>
                <a:gd name="T96" fmla="*/ 2147483647 w 39"/>
                <a:gd name="T97" fmla="*/ 2147483647 h 70"/>
                <a:gd name="T98" fmla="*/ 2147483647 w 39"/>
                <a:gd name="T99" fmla="*/ 2147483647 h 70"/>
                <a:gd name="T100" fmla="*/ 2147483647 w 39"/>
                <a:gd name="T101" fmla="*/ 2147483647 h 70"/>
                <a:gd name="T102" fmla="*/ 2147483647 w 39"/>
                <a:gd name="T103" fmla="*/ 2147483647 h 70"/>
                <a:gd name="T104" fmla="*/ 2147483647 w 39"/>
                <a:gd name="T105" fmla="*/ 2147483647 h 70"/>
                <a:gd name="T106" fmla="*/ 2147483647 w 39"/>
                <a:gd name="T107" fmla="*/ 2147483647 h 70"/>
                <a:gd name="T108" fmla="*/ 2147483647 w 39"/>
                <a:gd name="T109" fmla="*/ 2147483647 h 70"/>
                <a:gd name="T110" fmla="*/ 2147483647 w 39"/>
                <a:gd name="T111" fmla="*/ 2147483647 h 70"/>
                <a:gd name="T112" fmla="*/ 2147483647 w 39"/>
                <a:gd name="T113" fmla="*/ 2147483647 h 70"/>
                <a:gd name="T114" fmla="*/ 2147483647 w 39"/>
                <a:gd name="T115" fmla="*/ 2147483647 h 70"/>
                <a:gd name="T116" fmla="*/ 2147483647 w 39"/>
                <a:gd name="T117" fmla="*/ 2147483647 h 70"/>
                <a:gd name="T118" fmla="*/ 0 w 39"/>
                <a:gd name="T119" fmla="*/ 2147483647 h 70"/>
                <a:gd name="T120" fmla="*/ 0 w 39"/>
                <a:gd name="T121" fmla="*/ 2147483647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9"/>
                <a:gd name="T184" fmla="*/ 0 h 70"/>
                <a:gd name="T185" fmla="*/ 39 w 39"/>
                <a:gd name="T186" fmla="*/ 70 h 7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9" h="70">
                  <a:moveTo>
                    <a:pt x="0" y="36"/>
                  </a:moveTo>
                  <a:lnTo>
                    <a:pt x="1" y="35"/>
                  </a:lnTo>
                  <a:lnTo>
                    <a:pt x="2" y="35"/>
                  </a:lnTo>
                  <a:lnTo>
                    <a:pt x="2" y="36"/>
                  </a:lnTo>
                  <a:lnTo>
                    <a:pt x="3" y="35"/>
                  </a:lnTo>
                  <a:lnTo>
                    <a:pt x="3" y="34"/>
                  </a:lnTo>
                  <a:lnTo>
                    <a:pt x="3" y="33"/>
                  </a:lnTo>
                  <a:lnTo>
                    <a:pt x="3" y="32"/>
                  </a:lnTo>
                  <a:lnTo>
                    <a:pt x="4" y="33"/>
                  </a:lnTo>
                  <a:lnTo>
                    <a:pt x="4" y="32"/>
                  </a:lnTo>
                  <a:lnTo>
                    <a:pt x="5" y="31"/>
                  </a:lnTo>
                  <a:lnTo>
                    <a:pt x="5" y="28"/>
                  </a:lnTo>
                  <a:lnTo>
                    <a:pt x="6" y="27"/>
                  </a:lnTo>
                  <a:lnTo>
                    <a:pt x="6" y="26"/>
                  </a:lnTo>
                  <a:lnTo>
                    <a:pt x="6" y="24"/>
                  </a:lnTo>
                  <a:lnTo>
                    <a:pt x="6" y="21"/>
                  </a:lnTo>
                  <a:lnTo>
                    <a:pt x="5" y="19"/>
                  </a:lnTo>
                  <a:lnTo>
                    <a:pt x="5" y="18"/>
                  </a:lnTo>
                  <a:lnTo>
                    <a:pt x="5" y="17"/>
                  </a:lnTo>
                  <a:lnTo>
                    <a:pt x="5" y="16"/>
                  </a:lnTo>
                  <a:lnTo>
                    <a:pt x="5" y="15"/>
                  </a:lnTo>
                  <a:lnTo>
                    <a:pt x="8" y="1"/>
                  </a:lnTo>
                  <a:lnTo>
                    <a:pt x="8" y="2"/>
                  </a:lnTo>
                  <a:lnTo>
                    <a:pt x="9" y="3"/>
                  </a:lnTo>
                  <a:lnTo>
                    <a:pt x="10" y="3"/>
                  </a:lnTo>
                  <a:lnTo>
                    <a:pt x="11" y="2"/>
                  </a:lnTo>
                  <a:lnTo>
                    <a:pt x="12" y="2"/>
                  </a:lnTo>
                  <a:lnTo>
                    <a:pt x="13" y="2"/>
                  </a:lnTo>
                  <a:lnTo>
                    <a:pt x="14" y="2"/>
                  </a:lnTo>
                  <a:lnTo>
                    <a:pt x="15" y="2"/>
                  </a:lnTo>
                  <a:lnTo>
                    <a:pt x="16" y="1"/>
                  </a:lnTo>
                  <a:lnTo>
                    <a:pt x="17" y="0"/>
                  </a:lnTo>
                  <a:lnTo>
                    <a:pt x="19" y="0"/>
                  </a:lnTo>
                  <a:lnTo>
                    <a:pt x="20" y="1"/>
                  </a:lnTo>
                  <a:lnTo>
                    <a:pt x="20" y="2"/>
                  </a:lnTo>
                  <a:lnTo>
                    <a:pt x="22" y="2"/>
                  </a:lnTo>
                  <a:lnTo>
                    <a:pt x="26" y="21"/>
                  </a:lnTo>
                  <a:lnTo>
                    <a:pt x="27" y="22"/>
                  </a:lnTo>
                  <a:lnTo>
                    <a:pt x="28" y="23"/>
                  </a:lnTo>
                  <a:lnTo>
                    <a:pt x="29" y="23"/>
                  </a:lnTo>
                  <a:lnTo>
                    <a:pt x="30" y="23"/>
                  </a:lnTo>
                  <a:lnTo>
                    <a:pt x="32" y="23"/>
                  </a:lnTo>
                  <a:lnTo>
                    <a:pt x="33" y="24"/>
                  </a:lnTo>
                  <a:lnTo>
                    <a:pt x="32" y="25"/>
                  </a:lnTo>
                  <a:lnTo>
                    <a:pt x="32" y="26"/>
                  </a:lnTo>
                  <a:lnTo>
                    <a:pt x="33" y="26"/>
                  </a:lnTo>
                  <a:lnTo>
                    <a:pt x="33" y="27"/>
                  </a:lnTo>
                  <a:lnTo>
                    <a:pt x="34" y="28"/>
                  </a:lnTo>
                  <a:lnTo>
                    <a:pt x="35" y="28"/>
                  </a:lnTo>
                  <a:lnTo>
                    <a:pt x="36" y="27"/>
                  </a:lnTo>
                  <a:lnTo>
                    <a:pt x="36" y="28"/>
                  </a:lnTo>
                  <a:lnTo>
                    <a:pt x="38" y="28"/>
                  </a:lnTo>
                  <a:lnTo>
                    <a:pt x="39" y="30"/>
                  </a:lnTo>
                  <a:lnTo>
                    <a:pt x="38" y="31"/>
                  </a:lnTo>
                  <a:lnTo>
                    <a:pt x="37" y="32"/>
                  </a:lnTo>
                  <a:lnTo>
                    <a:pt x="36" y="32"/>
                  </a:lnTo>
                  <a:lnTo>
                    <a:pt x="36" y="33"/>
                  </a:lnTo>
                  <a:lnTo>
                    <a:pt x="36" y="34"/>
                  </a:lnTo>
                  <a:lnTo>
                    <a:pt x="35" y="34"/>
                  </a:lnTo>
                  <a:lnTo>
                    <a:pt x="34" y="35"/>
                  </a:lnTo>
                  <a:lnTo>
                    <a:pt x="33" y="35"/>
                  </a:lnTo>
                  <a:lnTo>
                    <a:pt x="33" y="36"/>
                  </a:lnTo>
                  <a:lnTo>
                    <a:pt x="33" y="37"/>
                  </a:lnTo>
                  <a:lnTo>
                    <a:pt x="32" y="37"/>
                  </a:lnTo>
                  <a:lnTo>
                    <a:pt x="31" y="38"/>
                  </a:lnTo>
                  <a:lnTo>
                    <a:pt x="31" y="39"/>
                  </a:lnTo>
                  <a:lnTo>
                    <a:pt x="30" y="40"/>
                  </a:lnTo>
                  <a:lnTo>
                    <a:pt x="29" y="40"/>
                  </a:lnTo>
                  <a:lnTo>
                    <a:pt x="28" y="39"/>
                  </a:lnTo>
                  <a:lnTo>
                    <a:pt x="27" y="39"/>
                  </a:lnTo>
                  <a:lnTo>
                    <a:pt x="28" y="40"/>
                  </a:lnTo>
                  <a:lnTo>
                    <a:pt x="27" y="41"/>
                  </a:lnTo>
                  <a:lnTo>
                    <a:pt x="26" y="42"/>
                  </a:lnTo>
                  <a:lnTo>
                    <a:pt x="25" y="42"/>
                  </a:lnTo>
                  <a:lnTo>
                    <a:pt x="25" y="41"/>
                  </a:lnTo>
                  <a:lnTo>
                    <a:pt x="24" y="40"/>
                  </a:lnTo>
                  <a:lnTo>
                    <a:pt x="23" y="39"/>
                  </a:lnTo>
                  <a:lnTo>
                    <a:pt x="22" y="41"/>
                  </a:lnTo>
                  <a:lnTo>
                    <a:pt x="22" y="42"/>
                  </a:lnTo>
                  <a:lnTo>
                    <a:pt x="23" y="42"/>
                  </a:lnTo>
                  <a:lnTo>
                    <a:pt x="23" y="45"/>
                  </a:lnTo>
                  <a:lnTo>
                    <a:pt x="22" y="48"/>
                  </a:lnTo>
                  <a:lnTo>
                    <a:pt x="20" y="49"/>
                  </a:lnTo>
                  <a:lnTo>
                    <a:pt x="20" y="50"/>
                  </a:lnTo>
                  <a:lnTo>
                    <a:pt x="18" y="49"/>
                  </a:lnTo>
                  <a:lnTo>
                    <a:pt x="17" y="50"/>
                  </a:lnTo>
                  <a:lnTo>
                    <a:pt x="17" y="52"/>
                  </a:lnTo>
                  <a:lnTo>
                    <a:pt x="18" y="53"/>
                  </a:lnTo>
                  <a:lnTo>
                    <a:pt x="17" y="54"/>
                  </a:lnTo>
                  <a:lnTo>
                    <a:pt x="16" y="54"/>
                  </a:lnTo>
                  <a:lnTo>
                    <a:pt x="15" y="53"/>
                  </a:lnTo>
                  <a:lnTo>
                    <a:pt x="15" y="54"/>
                  </a:lnTo>
                  <a:lnTo>
                    <a:pt x="15" y="55"/>
                  </a:lnTo>
                  <a:lnTo>
                    <a:pt x="15" y="57"/>
                  </a:lnTo>
                  <a:lnTo>
                    <a:pt x="14" y="57"/>
                  </a:lnTo>
                  <a:lnTo>
                    <a:pt x="13" y="58"/>
                  </a:lnTo>
                  <a:lnTo>
                    <a:pt x="13" y="59"/>
                  </a:lnTo>
                  <a:lnTo>
                    <a:pt x="13" y="60"/>
                  </a:lnTo>
                  <a:lnTo>
                    <a:pt x="12" y="61"/>
                  </a:lnTo>
                  <a:lnTo>
                    <a:pt x="12" y="62"/>
                  </a:lnTo>
                  <a:lnTo>
                    <a:pt x="12" y="63"/>
                  </a:lnTo>
                  <a:lnTo>
                    <a:pt x="12" y="64"/>
                  </a:lnTo>
                  <a:lnTo>
                    <a:pt x="12" y="66"/>
                  </a:lnTo>
                  <a:lnTo>
                    <a:pt x="11" y="67"/>
                  </a:lnTo>
                  <a:lnTo>
                    <a:pt x="11" y="70"/>
                  </a:lnTo>
                  <a:lnTo>
                    <a:pt x="10" y="69"/>
                  </a:lnTo>
                  <a:lnTo>
                    <a:pt x="10" y="68"/>
                  </a:lnTo>
                  <a:lnTo>
                    <a:pt x="9" y="68"/>
                  </a:lnTo>
                  <a:lnTo>
                    <a:pt x="8" y="67"/>
                  </a:lnTo>
                  <a:lnTo>
                    <a:pt x="8" y="66"/>
                  </a:lnTo>
                  <a:lnTo>
                    <a:pt x="7" y="65"/>
                  </a:lnTo>
                  <a:lnTo>
                    <a:pt x="0" y="36"/>
                  </a:lnTo>
                </a:path>
              </a:pathLst>
            </a:custGeom>
            <a:solidFill>
              <a:srgbClr val="FFFFFF"/>
            </a:solidFill>
            <a:ln w="0">
              <a:solidFill>
                <a:srgbClr val="25221E"/>
              </a:solidFill>
              <a:round/>
              <a:headEnd/>
              <a:tailEnd/>
            </a:ln>
          </p:spPr>
          <p:txBody>
            <a:bodyPr/>
            <a:lstStyle/>
            <a:p>
              <a:endParaRPr lang="en-US"/>
            </a:p>
          </p:txBody>
        </p:sp>
        <p:sp>
          <p:nvSpPr>
            <p:cNvPr id="71" name="Freeform 68"/>
            <p:cNvSpPr>
              <a:spLocks noChangeAspect="1"/>
            </p:cNvSpPr>
            <p:nvPr/>
          </p:nvSpPr>
          <p:spPr bwMode="auto">
            <a:xfrm>
              <a:off x="6277645" y="2547824"/>
              <a:ext cx="136186" cy="339101"/>
            </a:xfrm>
            <a:custGeom>
              <a:avLst/>
              <a:gdLst>
                <a:gd name="T0" fmla="*/ 2147483647 w 18"/>
                <a:gd name="T1" fmla="*/ 0 h 43"/>
                <a:gd name="T2" fmla="*/ 2147483647 w 18"/>
                <a:gd name="T3" fmla="*/ 2147483647 h 43"/>
                <a:gd name="T4" fmla="*/ 2147483647 w 18"/>
                <a:gd name="T5" fmla="*/ 2147483647 h 43"/>
                <a:gd name="T6" fmla="*/ 2147483647 w 18"/>
                <a:gd name="T7" fmla="*/ 2147483647 h 43"/>
                <a:gd name="T8" fmla="*/ 2147483647 w 18"/>
                <a:gd name="T9" fmla="*/ 2147483647 h 43"/>
                <a:gd name="T10" fmla="*/ 2147483647 w 18"/>
                <a:gd name="T11" fmla="*/ 2147483647 h 43"/>
                <a:gd name="T12" fmla="*/ 2147483647 w 18"/>
                <a:gd name="T13" fmla="*/ 2147483647 h 43"/>
                <a:gd name="T14" fmla="*/ 2147483647 w 18"/>
                <a:gd name="T15" fmla="*/ 2147483647 h 43"/>
                <a:gd name="T16" fmla="*/ 2147483647 w 18"/>
                <a:gd name="T17" fmla="*/ 2147483647 h 43"/>
                <a:gd name="T18" fmla="*/ 2147483647 w 18"/>
                <a:gd name="T19" fmla="*/ 2147483647 h 43"/>
                <a:gd name="T20" fmla="*/ 2147483647 w 18"/>
                <a:gd name="T21" fmla="*/ 2147483647 h 43"/>
                <a:gd name="T22" fmla="*/ 2147483647 w 18"/>
                <a:gd name="T23" fmla="*/ 2147483647 h 43"/>
                <a:gd name="T24" fmla="*/ 2147483647 w 18"/>
                <a:gd name="T25" fmla="*/ 2147483647 h 43"/>
                <a:gd name="T26" fmla="*/ 2147483647 w 18"/>
                <a:gd name="T27" fmla="*/ 2147483647 h 43"/>
                <a:gd name="T28" fmla="*/ 2147483647 w 18"/>
                <a:gd name="T29" fmla="*/ 2147483647 h 43"/>
                <a:gd name="T30" fmla="*/ 2147483647 w 18"/>
                <a:gd name="T31" fmla="*/ 2147483647 h 43"/>
                <a:gd name="T32" fmla="*/ 2147483647 w 18"/>
                <a:gd name="T33" fmla="*/ 2147483647 h 43"/>
                <a:gd name="T34" fmla="*/ 2147483647 w 18"/>
                <a:gd name="T35" fmla="*/ 2147483647 h 43"/>
                <a:gd name="T36" fmla="*/ 2147483647 w 18"/>
                <a:gd name="T37" fmla="*/ 2147483647 h 43"/>
                <a:gd name="T38" fmla="*/ 2147483647 w 18"/>
                <a:gd name="T39" fmla="*/ 2147483647 h 43"/>
                <a:gd name="T40" fmla="*/ 2147483647 w 18"/>
                <a:gd name="T41" fmla="*/ 2147483647 h 43"/>
                <a:gd name="T42" fmla="*/ 2147483647 w 18"/>
                <a:gd name="T43" fmla="*/ 2147483647 h 43"/>
                <a:gd name="T44" fmla="*/ 2147483647 w 18"/>
                <a:gd name="T45" fmla="*/ 2147483647 h 43"/>
                <a:gd name="T46" fmla="*/ 2147483647 w 18"/>
                <a:gd name="T47" fmla="*/ 2147483647 h 43"/>
                <a:gd name="T48" fmla="*/ 2147483647 w 18"/>
                <a:gd name="T49" fmla="*/ 2147483647 h 43"/>
                <a:gd name="T50" fmla="*/ 2147483647 w 18"/>
                <a:gd name="T51" fmla="*/ 2147483647 h 43"/>
                <a:gd name="T52" fmla="*/ 2147483647 w 18"/>
                <a:gd name="T53" fmla="*/ 2147483647 h 43"/>
                <a:gd name="T54" fmla="*/ 2147483647 w 18"/>
                <a:gd name="T55" fmla="*/ 2147483647 h 43"/>
                <a:gd name="T56" fmla="*/ 2147483647 w 18"/>
                <a:gd name="T57" fmla="*/ 2147483647 h 43"/>
                <a:gd name="T58" fmla="*/ 2147483647 w 18"/>
                <a:gd name="T59" fmla="*/ 2147483647 h 43"/>
                <a:gd name="T60" fmla="*/ 2147483647 w 18"/>
                <a:gd name="T61" fmla="*/ 2147483647 h 43"/>
                <a:gd name="T62" fmla="*/ 2147483647 w 18"/>
                <a:gd name="T63" fmla="*/ 2147483647 h 43"/>
                <a:gd name="T64" fmla="*/ 2147483647 w 18"/>
                <a:gd name="T65" fmla="*/ 2147483647 h 43"/>
                <a:gd name="T66" fmla="*/ 2147483647 w 18"/>
                <a:gd name="T67" fmla="*/ 2147483647 h 43"/>
                <a:gd name="T68" fmla="*/ 2147483647 w 18"/>
                <a:gd name="T69" fmla="*/ 2147483647 h 43"/>
                <a:gd name="T70" fmla="*/ 2147483647 w 18"/>
                <a:gd name="T71" fmla="*/ 2147483647 h 43"/>
                <a:gd name="T72" fmla="*/ 2147483647 w 18"/>
                <a:gd name="T73" fmla="*/ 2147483647 h 43"/>
                <a:gd name="T74" fmla="*/ 2147483647 w 18"/>
                <a:gd name="T75" fmla="*/ 2147483647 h 43"/>
                <a:gd name="T76" fmla="*/ 2147483647 w 18"/>
                <a:gd name="T77" fmla="*/ 2147483647 h 43"/>
                <a:gd name="T78" fmla="*/ 2147483647 w 18"/>
                <a:gd name="T79" fmla="*/ 2147483647 h 43"/>
                <a:gd name="T80" fmla="*/ 2147483647 w 18"/>
                <a:gd name="T81" fmla="*/ 2147483647 h 43"/>
                <a:gd name="T82" fmla="*/ 2147483647 w 18"/>
                <a:gd name="T83" fmla="*/ 2147483647 h 43"/>
                <a:gd name="T84" fmla="*/ 2147483647 w 18"/>
                <a:gd name="T85" fmla="*/ 0 h 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
                <a:gd name="T130" fmla="*/ 0 h 43"/>
                <a:gd name="T131" fmla="*/ 18 w 18"/>
                <a:gd name="T132" fmla="*/ 43 h 4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 h="43">
                  <a:moveTo>
                    <a:pt x="7" y="0"/>
                  </a:moveTo>
                  <a:lnTo>
                    <a:pt x="6" y="0"/>
                  </a:lnTo>
                  <a:lnTo>
                    <a:pt x="6" y="1"/>
                  </a:lnTo>
                  <a:lnTo>
                    <a:pt x="6" y="2"/>
                  </a:lnTo>
                  <a:lnTo>
                    <a:pt x="6" y="3"/>
                  </a:lnTo>
                  <a:lnTo>
                    <a:pt x="5" y="3"/>
                  </a:lnTo>
                  <a:lnTo>
                    <a:pt x="5" y="4"/>
                  </a:lnTo>
                  <a:lnTo>
                    <a:pt x="4" y="4"/>
                  </a:lnTo>
                  <a:lnTo>
                    <a:pt x="3" y="4"/>
                  </a:lnTo>
                  <a:lnTo>
                    <a:pt x="2" y="4"/>
                  </a:lnTo>
                  <a:lnTo>
                    <a:pt x="1" y="5"/>
                  </a:lnTo>
                  <a:lnTo>
                    <a:pt x="1" y="6"/>
                  </a:lnTo>
                  <a:lnTo>
                    <a:pt x="1" y="7"/>
                  </a:lnTo>
                  <a:lnTo>
                    <a:pt x="2" y="8"/>
                  </a:lnTo>
                  <a:lnTo>
                    <a:pt x="3" y="9"/>
                  </a:lnTo>
                  <a:lnTo>
                    <a:pt x="3" y="10"/>
                  </a:lnTo>
                  <a:lnTo>
                    <a:pt x="2" y="11"/>
                  </a:lnTo>
                  <a:lnTo>
                    <a:pt x="3" y="11"/>
                  </a:lnTo>
                  <a:lnTo>
                    <a:pt x="3" y="12"/>
                  </a:lnTo>
                  <a:lnTo>
                    <a:pt x="3" y="13"/>
                  </a:lnTo>
                  <a:lnTo>
                    <a:pt x="2" y="14"/>
                  </a:lnTo>
                  <a:lnTo>
                    <a:pt x="2" y="15"/>
                  </a:lnTo>
                  <a:lnTo>
                    <a:pt x="2" y="16"/>
                  </a:lnTo>
                  <a:lnTo>
                    <a:pt x="3" y="16"/>
                  </a:lnTo>
                  <a:lnTo>
                    <a:pt x="3" y="17"/>
                  </a:lnTo>
                  <a:lnTo>
                    <a:pt x="3" y="18"/>
                  </a:lnTo>
                  <a:lnTo>
                    <a:pt x="3" y="19"/>
                  </a:lnTo>
                  <a:lnTo>
                    <a:pt x="1" y="20"/>
                  </a:lnTo>
                  <a:lnTo>
                    <a:pt x="1" y="21"/>
                  </a:lnTo>
                  <a:lnTo>
                    <a:pt x="0" y="22"/>
                  </a:lnTo>
                  <a:lnTo>
                    <a:pt x="1" y="23"/>
                  </a:lnTo>
                  <a:lnTo>
                    <a:pt x="1" y="25"/>
                  </a:lnTo>
                  <a:lnTo>
                    <a:pt x="1" y="27"/>
                  </a:lnTo>
                  <a:lnTo>
                    <a:pt x="1" y="29"/>
                  </a:lnTo>
                  <a:lnTo>
                    <a:pt x="1" y="31"/>
                  </a:lnTo>
                  <a:lnTo>
                    <a:pt x="1" y="32"/>
                  </a:lnTo>
                  <a:lnTo>
                    <a:pt x="2" y="34"/>
                  </a:lnTo>
                  <a:lnTo>
                    <a:pt x="2" y="35"/>
                  </a:lnTo>
                  <a:lnTo>
                    <a:pt x="2" y="36"/>
                  </a:lnTo>
                  <a:lnTo>
                    <a:pt x="2" y="37"/>
                  </a:lnTo>
                  <a:lnTo>
                    <a:pt x="2" y="38"/>
                  </a:lnTo>
                  <a:lnTo>
                    <a:pt x="2" y="39"/>
                  </a:lnTo>
                  <a:lnTo>
                    <a:pt x="2" y="40"/>
                  </a:lnTo>
                  <a:lnTo>
                    <a:pt x="1" y="41"/>
                  </a:lnTo>
                  <a:lnTo>
                    <a:pt x="2" y="41"/>
                  </a:lnTo>
                  <a:lnTo>
                    <a:pt x="2" y="42"/>
                  </a:lnTo>
                  <a:lnTo>
                    <a:pt x="3" y="43"/>
                  </a:lnTo>
                  <a:lnTo>
                    <a:pt x="12" y="40"/>
                  </a:lnTo>
                  <a:lnTo>
                    <a:pt x="13" y="39"/>
                  </a:lnTo>
                  <a:lnTo>
                    <a:pt x="14" y="39"/>
                  </a:lnTo>
                  <a:lnTo>
                    <a:pt x="14" y="38"/>
                  </a:lnTo>
                  <a:lnTo>
                    <a:pt x="14" y="37"/>
                  </a:lnTo>
                  <a:lnTo>
                    <a:pt x="15" y="36"/>
                  </a:lnTo>
                  <a:lnTo>
                    <a:pt x="16" y="36"/>
                  </a:lnTo>
                  <a:lnTo>
                    <a:pt x="17" y="36"/>
                  </a:lnTo>
                  <a:lnTo>
                    <a:pt x="18" y="36"/>
                  </a:lnTo>
                  <a:lnTo>
                    <a:pt x="18" y="34"/>
                  </a:lnTo>
                  <a:lnTo>
                    <a:pt x="18" y="33"/>
                  </a:lnTo>
                  <a:lnTo>
                    <a:pt x="17" y="32"/>
                  </a:lnTo>
                  <a:lnTo>
                    <a:pt x="16" y="32"/>
                  </a:lnTo>
                  <a:lnTo>
                    <a:pt x="15" y="31"/>
                  </a:lnTo>
                  <a:lnTo>
                    <a:pt x="15" y="30"/>
                  </a:lnTo>
                  <a:lnTo>
                    <a:pt x="15" y="29"/>
                  </a:lnTo>
                  <a:lnTo>
                    <a:pt x="14" y="28"/>
                  </a:lnTo>
                  <a:lnTo>
                    <a:pt x="11" y="15"/>
                  </a:lnTo>
                  <a:lnTo>
                    <a:pt x="7" y="0"/>
                  </a:lnTo>
                </a:path>
              </a:pathLst>
            </a:custGeom>
            <a:solidFill>
              <a:srgbClr val="FFFFFF"/>
            </a:solidFill>
            <a:ln w="0">
              <a:solidFill>
                <a:srgbClr val="25221E"/>
              </a:solidFill>
              <a:round/>
              <a:headEnd/>
              <a:tailEnd/>
            </a:ln>
          </p:spPr>
          <p:txBody>
            <a:bodyPr/>
            <a:lstStyle/>
            <a:p>
              <a:endParaRPr lang="en-US"/>
            </a:p>
          </p:txBody>
        </p:sp>
        <p:sp>
          <p:nvSpPr>
            <p:cNvPr id="72" name="Freeform 69"/>
            <p:cNvSpPr>
              <a:spLocks noChangeAspect="1"/>
            </p:cNvSpPr>
            <p:nvPr/>
          </p:nvSpPr>
          <p:spPr bwMode="auto">
            <a:xfrm>
              <a:off x="6156684" y="2595263"/>
              <a:ext cx="150567" cy="307475"/>
            </a:xfrm>
            <a:custGeom>
              <a:avLst/>
              <a:gdLst>
                <a:gd name="T0" fmla="*/ 2147483647 w 20"/>
                <a:gd name="T1" fmla="*/ 2147483647 h 39"/>
                <a:gd name="T2" fmla="*/ 2147483647 w 20"/>
                <a:gd name="T3" fmla="*/ 2147483647 h 39"/>
                <a:gd name="T4" fmla="*/ 2147483647 w 20"/>
                <a:gd name="T5" fmla="*/ 2147483647 h 39"/>
                <a:gd name="T6" fmla="*/ 0 w 20"/>
                <a:gd name="T7" fmla="*/ 2147483647 h 39"/>
                <a:gd name="T8" fmla="*/ 2147483647 w 20"/>
                <a:gd name="T9" fmla="*/ 2147483647 h 39"/>
                <a:gd name="T10" fmla="*/ 2147483647 w 20"/>
                <a:gd name="T11" fmla="*/ 2147483647 h 39"/>
                <a:gd name="T12" fmla="*/ 2147483647 w 20"/>
                <a:gd name="T13" fmla="*/ 2147483647 h 39"/>
                <a:gd name="T14" fmla="*/ 2147483647 w 20"/>
                <a:gd name="T15" fmla="*/ 2147483647 h 39"/>
                <a:gd name="T16" fmla="*/ 2147483647 w 20"/>
                <a:gd name="T17" fmla="*/ 2147483647 h 39"/>
                <a:gd name="T18" fmla="*/ 2147483647 w 20"/>
                <a:gd name="T19" fmla="*/ 2147483647 h 39"/>
                <a:gd name="T20" fmla="*/ 2147483647 w 20"/>
                <a:gd name="T21" fmla="*/ 2147483647 h 39"/>
                <a:gd name="T22" fmla="*/ 2147483647 w 20"/>
                <a:gd name="T23" fmla="*/ 2147483647 h 39"/>
                <a:gd name="T24" fmla="*/ 2147483647 w 20"/>
                <a:gd name="T25" fmla="*/ 2147483647 h 39"/>
                <a:gd name="T26" fmla="*/ 2147483647 w 20"/>
                <a:gd name="T27" fmla="*/ 2147483647 h 39"/>
                <a:gd name="T28" fmla="*/ 2147483647 w 20"/>
                <a:gd name="T29" fmla="*/ 2147483647 h 39"/>
                <a:gd name="T30" fmla="*/ 2147483647 w 20"/>
                <a:gd name="T31" fmla="*/ 2147483647 h 39"/>
                <a:gd name="T32" fmla="*/ 2147483647 w 20"/>
                <a:gd name="T33" fmla="*/ 2147483647 h 39"/>
                <a:gd name="T34" fmla="*/ 2147483647 w 20"/>
                <a:gd name="T35" fmla="*/ 2147483647 h 39"/>
                <a:gd name="T36" fmla="*/ 2147483647 w 20"/>
                <a:gd name="T37" fmla="*/ 2147483647 h 39"/>
                <a:gd name="T38" fmla="*/ 2147483647 w 20"/>
                <a:gd name="T39" fmla="*/ 2147483647 h 39"/>
                <a:gd name="T40" fmla="*/ 2147483647 w 20"/>
                <a:gd name="T41" fmla="*/ 2147483647 h 39"/>
                <a:gd name="T42" fmla="*/ 2147483647 w 20"/>
                <a:gd name="T43" fmla="*/ 2147483647 h 39"/>
                <a:gd name="T44" fmla="*/ 2147483647 w 20"/>
                <a:gd name="T45" fmla="*/ 2147483647 h 39"/>
                <a:gd name="T46" fmla="*/ 2147483647 w 20"/>
                <a:gd name="T47" fmla="*/ 2147483647 h 39"/>
                <a:gd name="T48" fmla="*/ 2147483647 w 20"/>
                <a:gd name="T49" fmla="*/ 2147483647 h 39"/>
                <a:gd name="T50" fmla="*/ 2147483647 w 20"/>
                <a:gd name="T51" fmla="*/ 2147483647 h 39"/>
                <a:gd name="T52" fmla="*/ 2147483647 w 20"/>
                <a:gd name="T53" fmla="*/ 2147483647 h 39"/>
                <a:gd name="T54" fmla="*/ 2147483647 w 20"/>
                <a:gd name="T55" fmla="*/ 2147483647 h 39"/>
                <a:gd name="T56" fmla="*/ 2147483647 w 20"/>
                <a:gd name="T57" fmla="*/ 2147483647 h 39"/>
                <a:gd name="T58" fmla="*/ 2147483647 w 20"/>
                <a:gd name="T59" fmla="*/ 2147483647 h 39"/>
                <a:gd name="T60" fmla="*/ 2147483647 w 20"/>
                <a:gd name="T61" fmla="*/ 2147483647 h 39"/>
                <a:gd name="T62" fmla="*/ 2147483647 w 20"/>
                <a:gd name="T63" fmla="*/ 2147483647 h 39"/>
                <a:gd name="T64" fmla="*/ 2147483647 w 20"/>
                <a:gd name="T65" fmla="*/ 2147483647 h 39"/>
                <a:gd name="T66" fmla="*/ 2147483647 w 20"/>
                <a:gd name="T67" fmla="*/ 2147483647 h 39"/>
                <a:gd name="T68" fmla="*/ 2147483647 w 20"/>
                <a:gd name="T69" fmla="*/ 2147483647 h 39"/>
                <a:gd name="T70" fmla="*/ 2147483647 w 20"/>
                <a:gd name="T71" fmla="*/ 2147483647 h 39"/>
                <a:gd name="T72" fmla="*/ 2147483647 w 20"/>
                <a:gd name="T73" fmla="*/ 2147483647 h 39"/>
                <a:gd name="T74" fmla="*/ 2147483647 w 20"/>
                <a:gd name="T75" fmla="*/ 2147483647 h 39"/>
                <a:gd name="T76" fmla="*/ 2147483647 w 20"/>
                <a:gd name="T77" fmla="*/ 2147483647 h 39"/>
                <a:gd name="T78" fmla="*/ 2147483647 w 20"/>
                <a:gd name="T79" fmla="*/ 2147483647 h 39"/>
                <a:gd name="T80" fmla="*/ 2147483647 w 20"/>
                <a:gd name="T81" fmla="*/ 2147483647 h 39"/>
                <a:gd name="T82" fmla="*/ 2147483647 w 20"/>
                <a:gd name="T83" fmla="*/ 2147483647 h 39"/>
                <a:gd name="T84" fmla="*/ 2147483647 w 20"/>
                <a:gd name="T85" fmla="*/ 2147483647 h 39"/>
                <a:gd name="T86" fmla="*/ 2147483647 w 20"/>
                <a:gd name="T87" fmla="*/ 2147483647 h 39"/>
                <a:gd name="T88" fmla="*/ 2147483647 w 20"/>
                <a:gd name="T89" fmla="*/ 2147483647 h 39"/>
                <a:gd name="T90" fmla="*/ 2147483647 w 20"/>
                <a:gd name="T91" fmla="*/ 2147483647 h 39"/>
                <a:gd name="T92" fmla="*/ 2147483647 w 20"/>
                <a:gd name="T93" fmla="*/ 2147483647 h 39"/>
                <a:gd name="T94" fmla="*/ 2147483647 w 20"/>
                <a:gd name="T95" fmla="*/ 2147483647 h 39"/>
                <a:gd name="T96" fmla="*/ 2147483647 w 20"/>
                <a:gd name="T97" fmla="*/ 2147483647 h 39"/>
                <a:gd name="T98" fmla="*/ 2147483647 w 20"/>
                <a:gd name="T99" fmla="*/ 2147483647 h 39"/>
                <a:gd name="T100" fmla="*/ 2147483647 w 20"/>
                <a:gd name="T101" fmla="*/ 2147483647 h 39"/>
                <a:gd name="T102" fmla="*/ 2147483647 w 20"/>
                <a:gd name="T103" fmla="*/ 2147483647 h 39"/>
                <a:gd name="T104" fmla="*/ 2147483647 w 20"/>
                <a:gd name="T105" fmla="*/ 0 h 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
                <a:gd name="T160" fmla="*/ 0 h 39"/>
                <a:gd name="T161" fmla="*/ 20 w 20"/>
                <a:gd name="T162" fmla="*/ 39 h 3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 h="39">
                  <a:moveTo>
                    <a:pt x="17" y="0"/>
                  </a:moveTo>
                  <a:lnTo>
                    <a:pt x="9" y="2"/>
                  </a:lnTo>
                  <a:lnTo>
                    <a:pt x="3" y="4"/>
                  </a:lnTo>
                  <a:lnTo>
                    <a:pt x="1" y="4"/>
                  </a:lnTo>
                  <a:lnTo>
                    <a:pt x="1" y="6"/>
                  </a:lnTo>
                  <a:lnTo>
                    <a:pt x="0" y="6"/>
                  </a:lnTo>
                  <a:lnTo>
                    <a:pt x="0" y="7"/>
                  </a:lnTo>
                  <a:lnTo>
                    <a:pt x="1" y="10"/>
                  </a:lnTo>
                  <a:lnTo>
                    <a:pt x="2" y="10"/>
                  </a:lnTo>
                  <a:lnTo>
                    <a:pt x="2" y="11"/>
                  </a:lnTo>
                  <a:lnTo>
                    <a:pt x="3" y="13"/>
                  </a:lnTo>
                  <a:lnTo>
                    <a:pt x="2" y="13"/>
                  </a:lnTo>
                  <a:lnTo>
                    <a:pt x="2" y="14"/>
                  </a:lnTo>
                  <a:lnTo>
                    <a:pt x="2" y="15"/>
                  </a:lnTo>
                  <a:lnTo>
                    <a:pt x="3" y="16"/>
                  </a:lnTo>
                  <a:lnTo>
                    <a:pt x="2" y="16"/>
                  </a:lnTo>
                  <a:lnTo>
                    <a:pt x="2" y="18"/>
                  </a:lnTo>
                  <a:lnTo>
                    <a:pt x="3" y="21"/>
                  </a:lnTo>
                  <a:lnTo>
                    <a:pt x="3" y="22"/>
                  </a:lnTo>
                  <a:lnTo>
                    <a:pt x="3" y="24"/>
                  </a:lnTo>
                  <a:lnTo>
                    <a:pt x="3" y="26"/>
                  </a:lnTo>
                  <a:lnTo>
                    <a:pt x="4" y="26"/>
                  </a:lnTo>
                  <a:lnTo>
                    <a:pt x="4" y="27"/>
                  </a:lnTo>
                  <a:lnTo>
                    <a:pt x="3" y="28"/>
                  </a:lnTo>
                  <a:lnTo>
                    <a:pt x="3" y="29"/>
                  </a:lnTo>
                  <a:lnTo>
                    <a:pt x="4" y="29"/>
                  </a:lnTo>
                  <a:lnTo>
                    <a:pt x="5" y="29"/>
                  </a:lnTo>
                  <a:lnTo>
                    <a:pt x="5" y="28"/>
                  </a:lnTo>
                  <a:lnTo>
                    <a:pt x="6" y="29"/>
                  </a:lnTo>
                  <a:lnTo>
                    <a:pt x="7" y="30"/>
                  </a:lnTo>
                  <a:lnTo>
                    <a:pt x="9" y="38"/>
                  </a:lnTo>
                  <a:lnTo>
                    <a:pt x="9" y="39"/>
                  </a:lnTo>
                  <a:lnTo>
                    <a:pt x="18" y="37"/>
                  </a:lnTo>
                  <a:lnTo>
                    <a:pt x="18" y="36"/>
                  </a:lnTo>
                  <a:lnTo>
                    <a:pt x="17" y="35"/>
                  </a:lnTo>
                  <a:lnTo>
                    <a:pt x="18" y="34"/>
                  </a:lnTo>
                  <a:lnTo>
                    <a:pt x="18" y="33"/>
                  </a:lnTo>
                  <a:lnTo>
                    <a:pt x="18" y="32"/>
                  </a:lnTo>
                  <a:lnTo>
                    <a:pt x="18" y="31"/>
                  </a:lnTo>
                  <a:lnTo>
                    <a:pt x="18" y="30"/>
                  </a:lnTo>
                  <a:lnTo>
                    <a:pt x="18" y="29"/>
                  </a:lnTo>
                  <a:lnTo>
                    <a:pt x="18" y="28"/>
                  </a:lnTo>
                  <a:lnTo>
                    <a:pt x="17" y="27"/>
                  </a:lnTo>
                  <a:lnTo>
                    <a:pt x="17" y="26"/>
                  </a:lnTo>
                  <a:lnTo>
                    <a:pt x="17" y="25"/>
                  </a:lnTo>
                  <a:lnTo>
                    <a:pt x="17" y="23"/>
                  </a:lnTo>
                  <a:lnTo>
                    <a:pt x="17" y="22"/>
                  </a:lnTo>
                  <a:lnTo>
                    <a:pt x="17" y="21"/>
                  </a:lnTo>
                  <a:lnTo>
                    <a:pt x="17" y="19"/>
                  </a:lnTo>
                  <a:lnTo>
                    <a:pt x="17" y="18"/>
                  </a:lnTo>
                  <a:lnTo>
                    <a:pt x="17" y="17"/>
                  </a:lnTo>
                  <a:lnTo>
                    <a:pt x="17" y="16"/>
                  </a:lnTo>
                  <a:lnTo>
                    <a:pt x="16" y="16"/>
                  </a:lnTo>
                  <a:lnTo>
                    <a:pt x="17" y="15"/>
                  </a:lnTo>
                  <a:lnTo>
                    <a:pt x="17" y="14"/>
                  </a:lnTo>
                  <a:lnTo>
                    <a:pt x="18" y="14"/>
                  </a:lnTo>
                  <a:lnTo>
                    <a:pt x="19" y="13"/>
                  </a:lnTo>
                  <a:lnTo>
                    <a:pt x="19" y="12"/>
                  </a:lnTo>
                  <a:lnTo>
                    <a:pt x="20" y="11"/>
                  </a:lnTo>
                  <a:lnTo>
                    <a:pt x="19" y="10"/>
                  </a:lnTo>
                  <a:lnTo>
                    <a:pt x="18" y="9"/>
                  </a:lnTo>
                  <a:lnTo>
                    <a:pt x="18" y="8"/>
                  </a:lnTo>
                  <a:lnTo>
                    <a:pt x="18" y="7"/>
                  </a:lnTo>
                  <a:lnTo>
                    <a:pt x="19" y="7"/>
                  </a:lnTo>
                  <a:lnTo>
                    <a:pt x="19" y="6"/>
                  </a:lnTo>
                  <a:lnTo>
                    <a:pt x="19" y="5"/>
                  </a:lnTo>
                  <a:lnTo>
                    <a:pt x="18" y="5"/>
                  </a:lnTo>
                  <a:lnTo>
                    <a:pt x="19" y="4"/>
                  </a:lnTo>
                  <a:lnTo>
                    <a:pt x="19" y="3"/>
                  </a:lnTo>
                  <a:lnTo>
                    <a:pt x="18" y="3"/>
                  </a:lnTo>
                  <a:lnTo>
                    <a:pt x="18" y="2"/>
                  </a:lnTo>
                  <a:lnTo>
                    <a:pt x="18" y="1"/>
                  </a:lnTo>
                  <a:lnTo>
                    <a:pt x="17" y="1"/>
                  </a:lnTo>
                  <a:lnTo>
                    <a:pt x="17" y="0"/>
                  </a:lnTo>
                </a:path>
              </a:pathLst>
            </a:custGeom>
            <a:solidFill>
              <a:srgbClr val="FFFFFF"/>
            </a:solidFill>
            <a:ln w="0">
              <a:solidFill>
                <a:srgbClr val="25221E"/>
              </a:solidFill>
              <a:round/>
              <a:headEnd/>
              <a:tailEnd/>
            </a:ln>
          </p:spPr>
          <p:txBody>
            <a:bodyPr/>
            <a:lstStyle/>
            <a:p>
              <a:endParaRPr lang="en-US"/>
            </a:p>
          </p:txBody>
        </p:sp>
        <p:sp>
          <p:nvSpPr>
            <p:cNvPr id="73" name="Freeform 70"/>
            <p:cNvSpPr>
              <a:spLocks noChangeAspect="1"/>
            </p:cNvSpPr>
            <p:nvPr/>
          </p:nvSpPr>
          <p:spPr bwMode="auto">
            <a:xfrm>
              <a:off x="6224354" y="2831579"/>
              <a:ext cx="296058" cy="125625"/>
            </a:xfrm>
            <a:custGeom>
              <a:avLst/>
              <a:gdLst>
                <a:gd name="T0" fmla="*/ 2147483647 w 39"/>
                <a:gd name="T1" fmla="*/ 2147483647 h 16"/>
                <a:gd name="T2" fmla="*/ 2147483647 w 39"/>
                <a:gd name="T3" fmla="*/ 2147483647 h 16"/>
                <a:gd name="T4" fmla="*/ 2147483647 w 39"/>
                <a:gd name="T5" fmla="*/ 2147483647 h 16"/>
                <a:gd name="T6" fmla="*/ 2147483647 w 39"/>
                <a:gd name="T7" fmla="*/ 2147483647 h 16"/>
                <a:gd name="T8" fmla="*/ 2147483647 w 39"/>
                <a:gd name="T9" fmla="*/ 2147483647 h 16"/>
                <a:gd name="T10" fmla="*/ 2147483647 w 39"/>
                <a:gd name="T11" fmla="*/ 2147483647 h 16"/>
                <a:gd name="T12" fmla="*/ 2147483647 w 39"/>
                <a:gd name="T13" fmla="*/ 2147483647 h 16"/>
                <a:gd name="T14" fmla="*/ 2147483647 w 39"/>
                <a:gd name="T15" fmla="*/ 2147483647 h 16"/>
                <a:gd name="T16" fmla="*/ 2147483647 w 39"/>
                <a:gd name="T17" fmla="*/ 2147483647 h 16"/>
                <a:gd name="T18" fmla="*/ 2147483647 w 39"/>
                <a:gd name="T19" fmla="*/ 2147483647 h 16"/>
                <a:gd name="T20" fmla="*/ 2147483647 w 39"/>
                <a:gd name="T21" fmla="*/ 2147483647 h 16"/>
                <a:gd name="T22" fmla="*/ 2147483647 w 39"/>
                <a:gd name="T23" fmla="*/ 2147483647 h 16"/>
                <a:gd name="T24" fmla="*/ 2147483647 w 39"/>
                <a:gd name="T25" fmla="*/ 2147483647 h 16"/>
                <a:gd name="T26" fmla="*/ 2147483647 w 39"/>
                <a:gd name="T27" fmla="*/ 2147483647 h 16"/>
                <a:gd name="T28" fmla="*/ 2147483647 w 39"/>
                <a:gd name="T29" fmla="*/ 2147483647 h 16"/>
                <a:gd name="T30" fmla="*/ 2147483647 w 39"/>
                <a:gd name="T31" fmla="*/ 2147483647 h 16"/>
                <a:gd name="T32" fmla="*/ 2147483647 w 39"/>
                <a:gd name="T33" fmla="*/ 2147483647 h 16"/>
                <a:gd name="T34" fmla="*/ 2147483647 w 39"/>
                <a:gd name="T35" fmla="*/ 2147483647 h 16"/>
                <a:gd name="T36" fmla="*/ 2147483647 w 39"/>
                <a:gd name="T37" fmla="*/ 2147483647 h 16"/>
                <a:gd name="T38" fmla="*/ 2147483647 w 39"/>
                <a:gd name="T39" fmla="*/ 2147483647 h 16"/>
                <a:gd name="T40" fmla="*/ 2147483647 w 39"/>
                <a:gd name="T41" fmla="*/ 2147483647 h 16"/>
                <a:gd name="T42" fmla="*/ 2147483647 w 39"/>
                <a:gd name="T43" fmla="*/ 2147483647 h 16"/>
                <a:gd name="T44" fmla="*/ 2147483647 w 39"/>
                <a:gd name="T45" fmla="*/ 2147483647 h 16"/>
                <a:gd name="T46" fmla="*/ 2147483647 w 39"/>
                <a:gd name="T47" fmla="*/ 2147483647 h 16"/>
                <a:gd name="T48" fmla="*/ 2147483647 w 39"/>
                <a:gd name="T49" fmla="*/ 2147483647 h 16"/>
                <a:gd name="T50" fmla="*/ 2147483647 w 39"/>
                <a:gd name="T51" fmla="*/ 2147483647 h 16"/>
                <a:gd name="T52" fmla="*/ 2147483647 w 39"/>
                <a:gd name="T53" fmla="*/ 2147483647 h 16"/>
                <a:gd name="T54" fmla="*/ 2147483647 w 39"/>
                <a:gd name="T55" fmla="*/ 2147483647 h 16"/>
                <a:gd name="T56" fmla="*/ 2147483647 w 39"/>
                <a:gd name="T57" fmla="*/ 2147483647 h 16"/>
                <a:gd name="T58" fmla="*/ 2147483647 w 39"/>
                <a:gd name="T59" fmla="*/ 2147483647 h 16"/>
                <a:gd name="T60" fmla="*/ 2147483647 w 39"/>
                <a:gd name="T61" fmla="*/ 2147483647 h 16"/>
                <a:gd name="T62" fmla="*/ 2147483647 w 39"/>
                <a:gd name="T63" fmla="*/ 2147483647 h 16"/>
                <a:gd name="T64" fmla="*/ 2147483647 w 39"/>
                <a:gd name="T65" fmla="*/ 2147483647 h 16"/>
                <a:gd name="T66" fmla="*/ 2147483647 w 39"/>
                <a:gd name="T67" fmla="*/ 2147483647 h 16"/>
                <a:gd name="T68" fmla="*/ 2147483647 w 39"/>
                <a:gd name="T69" fmla="*/ 2147483647 h 16"/>
                <a:gd name="T70" fmla="*/ 2147483647 w 39"/>
                <a:gd name="T71" fmla="*/ 2147483647 h 16"/>
                <a:gd name="T72" fmla="*/ 2147483647 w 39"/>
                <a:gd name="T73" fmla="*/ 2147483647 h 16"/>
                <a:gd name="T74" fmla="*/ 2147483647 w 39"/>
                <a:gd name="T75" fmla="*/ 2147483647 h 16"/>
                <a:gd name="T76" fmla="*/ 2147483647 w 39"/>
                <a:gd name="T77" fmla="*/ 2147483647 h 16"/>
                <a:gd name="T78" fmla="*/ 2147483647 w 39"/>
                <a:gd name="T79" fmla="*/ 2147483647 h 16"/>
                <a:gd name="T80" fmla="*/ 2147483647 w 39"/>
                <a:gd name="T81" fmla="*/ 2147483647 h 16"/>
                <a:gd name="T82" fmla="*/ 2147483647 w 39"/>
                <a:gd name="T83" fmla="*/ 2147483647 h 16"/>
                <a:gd name="T84" fmla="*/ 2147483647 w 39"/>
                <a:gd name="T85" fmla="*/ 2147483647 h 16"/>
                <a:gd name="T86" fmla="*/ 2147483647 w 39"/>
                <a:gd name="T87" fmla="*/ 2147483647 h 16"/>
                <a:gd name="T88" fmla="*/ 2147483647 w 39"/>
                <a:gd name="T89" fmla="*/ 2147483647 h 16"/>
                <a:gd name="T90" fmla="*/ 2147483647 w 39"/>
                <a:gd name="T91" fmla="*/ 2147483647 h 16"/>
                <a:gd name="T92" fmla="*/ 2147483647 w 39"/>
                <a:gd name="T93" fmla="*/ 2147483647 h 16"/>
                <a:gd name="T94" fmla="*/ 2147483647 w 39"/>
                <a:gd name="T95" fmla="*/ 2147483647 h 16"/>
                <a:gd name="T96" fmla="*/ 2147483647 w 39"/>
                <a:gd name="T97" fmla="*/ 0 h 16"/>
                <a:gd name="T98" fmla="*/ 2147483647 w 39"/>
                <a:gd name="T99" fmla="*/ 0 h 16"/>
                <a:gd name="T100" fmla="*/ 2147483647 w 39"/>
                <a:gd name="T101" fmla="*/ 0 h 16"/>
                <a:gd name="T102" fmla="*/ 2147483647 w 39"/>
                <a:gd name="T103" fmla="*/ 0 h 16"/>
                <a:gd name="T104" fmla="*/ 2147483647 w 39"/>
                <a:gd name="T105" fmla="*/ 0 h 16"/>
                <a:gd name="T106" fmla="*/ 2147483647 w 39"/>
                <a:gd name="T107" fmla="*/ 2147483647 h 16"/>
                <a:gd name="T108" fmla="*/ 2147483647 w 39"/>
                <a:gd name="T109" fmla="*/ 2147483647 h 16"/>
                <a:gd name="T110" fmla="*/ 2147483647 w 39"/>
                <a:gd name="T111" fmla="*/ 2147483647 h 16"/>
                <a:gd name="T112" fmla="*/ 2147483647 w 39"/>
                <a:gd name="T113" fmla="*/ 2147483647 h 16"/>
                <a:gd name="T114" fmla="*/ 2147483647 w 39"/>
                <a:gd name="T115" fmla="*/ 2147483647 h 16"/>
                <a:gd name="T116" fmla="*/ 0 w 39"/>
                <a:gd name="T117" fmla="*/ 2147483647 h 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
                <a:gd name="T178" fmla="*/ 0 h 16"/>
                <a:gd name="T179" fmla="*/ 39 w 39"/>
                <a:gd name="T180" fmla="*/ 16 h 1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 h="16">
                  <a:moveTo>
                    <a:pt x="0" y="9"/>
                  </a:moveTo>
                  <a:lnTo>
                    <a:pt x="2" y="16"/>
                  </a:lnTo>
                  <a:lnTo>
                    <a:pt x="9" y="15"/>
                  </a:lnTo>
                  <a:lnTo>
                    <a:pt x="9" y="16"/>
                  </a:lnTo>
                  <a:lnTo>
                    <a:pt x="10" y="15"/>
                  </a:lnTo>
                  <a:lnTo>
                    <a:pt x="10" y="14"/>
                  </a:lnTo>
                  <a:lnTo>
                    <a:pt x="11" y="14"/>
                  </a:lnTo>
                  <a:lnTo>
                    <a:pt x="19" y="12"/>
                  </a:lnTo>
                  <a:lnTo>
                    <a:pt x="20" y="12"/>
                  </a:lnTo>
                  <a:lnTo>
                    <a:pt x="26" y="10"/>
                  </a:lnTo>
                  <a:lnTo>
                    <a:pt x="27" y="12"/>
                  </a:lnTo>
                  <a:lnTo>
                    <a:pt x="28" y="13"/>
                  </a:lnTo>
                  <a:lnTo>
                    <a:pt x="29" y="13"/>
                  </a:lnTo>
                  <a:lnTo>
                    <a:pt x="30" y="13"/>
                  </a:lnTo>
                  <a:lnTo>
                    <a:pt x="31" y="12"/>
                  </a:lnTo>
                  <a:lnTo>
                    <a:pt x="32" y="12"/>
                  </a:lnTo>
                  <a:lnTo>
                    <a:pt x="33" y="13"/>
                  </a:lnTo>
                  <a:lnTo>
                    <a:pt x="34" y="13"/>
                  </a:lnTo>
                  <a:lnTo>
                    <a:pt x="34" y="14"/>
                  </a:lnTo>
                  <a:lnTo>
                    <a:pt x="33" y="14"/>
                  </a:lnTo>
                  <a:lnTo>
                    <a:pt x="33" y="15"/>
                  </a:lnTo>
                  <a:lnTo>
                    <a:pt x="32" y="15"/>
                  </a:lnTo>
                  <a:lnTo>
                    <a:pt x="34" y="14"/>
                  </a:lnTo>
                  <a:lnTo>
                    <a:pt x="36" y="13"/>
                  </a:lnTo>
                  <a:lnTo>
                    <a:pt x="37" y="12"/>
                  </a:lnTo>
                  <a:lnTo>
                    <a:pt x="38" y="11"/>
                  </a:lnTo>
                  <a:lnTo>
                    <a:pt x="38" y="10"/>
                  </a:lnTo>
                  <a:lnTo>
                    <a:pt x="39" y="10"/>
                  </a:lnTo>
                  <a:lnTo>
                    <a:pt x="39" y="11"/>
                  </a:lnTo>
                  <a:lnTo>
                    <a:pt x="39" y="12"/>
                  </a:lnTo>
                  <a:lnTo>
                    <a:pt x="39" y="11"/>
                  </a:lnTo>
                  <a:lnTo>
                    <a:pt x="39" y="9"/>
                  </a:lnTo>
                  <a:lnTo>
                    <a:pt x="39" y="7"/>
                  </a:lnTo>
                  <a:lnTo>
                    <a:pt x="39" y="5"/>
                  </a:lnTo>
                  <a:lnTo>
                    <a:pt x="38" y="4"/>
                  </a:lnTo>
                  <a:lnTo>
                    <a:pt x="37" y="3"/>
                  </a:lnTo>
                  <a:lnTo>
                    <a:pt x="36" y="3"/>
                  </a:lnTo>
                  <a:lnTo>
                    <a:pt x="35" y="3"/>
                  </a:lnTo>
                  <a:lnTo>
                    <a:pt x="35" y="4"/>
                  </a:lnTo>
                  <a:lnTo>
                    <a:pt x="36" y="4"/>
                  </a:lnTo>
                  <a:lnTo>
                    <a:pt x="36" y="3"/>
                  </a:lnTo>
                  <a:lnTo>
                    <a:pt x="36" y="4"/>
                  </a:lnTo>
                  <a:lnTo>
                    <a:pt x="37" y="4"/>
                  </a:lnTo>
                  <a:lnTo>
                    <a:pt x="37" y="5"/>
                  </a:lnTo>
                  <a:lnTo>
                    <a:pt x="37" y="6"/>
                  </a:lnTo>
                  <a:lnTo>
                    <a:pt x="37" y="7"/>
                  </a:lnTo>
                  <a:lnTo>
                    <a:pt x="38" y="6"/>
                  </a:lnTo>
                  <a:lnTo>
                    <a:pt x="38" y="7"/>
                  </a:lnTo>
                  <a:lnTo>
                    <a:pt x="38" y="8"/>
                  </a:lnTo>
                  <a:lnTo>
                    <a:pt x="37" y="8"/>
                  </a:lnTo>
                  <a:lnTo>
                    <a:pt x="36" y="9"/>
                  </a:lnTo>
                  <a:lnTo>
                    <a:pt x="35" y="9"/>
                  </a:lnTo>
                  <a:lnTo>
                    <a:pt x="34" y="9"/>
                  </a:lnTo>
                  <a:lnTo>
                    <a:pt x="33" y="8"/>
                  </a:lnTo>
                  <a:lnTo>
                    <a:pt x="31" y="8"/>
                  </a:lnTo>
                  <a:lnTo>
                    <a:pt x="30" y="7"/>
                  </a:lnTo>
                  <a:lnTo>
                    <a:pt x="30" y="6"/>
                  </a:lnTo>
                  <a:lnTo>
                    <a:pt x="30" y="5"/>
                  </a:lnTo>
                  <a:lnTo>
                    <a:pt x="29" y="4"/>
                  </a:lnTo>
                  <a:lnTo>
                    <a:pt x="28" y="3"/>
                  </a:lnTo>
                  <a:lnTo>
                    <a:pt x="27" y="3"/>
                  </a:lnTo>
                  <a:lnTo>
                    <a:pt x="26" y="2"/>
                  </a:lnTo>
                  <a:lnTo>
                    <a:pt x="27" y="2"/>
                  </a:lnTo>
                  <a:lnTo>
                    <a:pt x="26" y="1"/>
                  </a:lnTo>
                  <a:lnTo>
                    <a:pt x="25" y="0"/>
                  </a:lnTo>
                  <a:lnTo>
                    <a:pt x="24" y="0"/>
                  </a:lnTo>
                  <a:lnTo>
                    <a:pt x="23" y="0"/>
                  </a:lnTo>
                  <a:lnTo>
                    <a:pt x="22" y="0"/>
                  </a:lnTo>
                  <a:lnTo>
                    <a:pt x="21" y="1"/>
                  </a:lnTo>
                  <a:lnTo>
                    <a:pt x="21" y="2"/>
                  </a:lnTo>
                  <a:lnTo>
                    <a:pt x="20" y="3"/>
                  </a:lnTo>
                  <a:lnTo>
                    <a:pt x="19" y="4"/>
                  </a:lnTo>
                  <a:lnTo>
                    <a:pt x="0" y="9"/>
                  </a:lnTo>
                </a:path>
              </a:pathLst>
            </a:custGeom>
            <a:solidFill>
              <a:srgbClr val="FFFFFF"/>
            </a:solidFill>
            <a:ln w="0">
              <a:solidFill>
                <a:srgbClr val="25221E"/>
              </a:solidFill>
              <a:round/>
              <a:headEnd/>
              <a:tailEnd/>
            </a:ln>
          </p:spPr>
          <p:txBody>
            <a:bodyPr/>
            <a:lstStyle/>
            <a:p>
              <a:endParaRPr lang="en-US"/>
            </a:p>
          </p:txBody>
        </p:sp>
        <p:sp>
          <p:nvSpPr>
            <p:cNvPr id="74" name="Freeform 71"/>
            <p:cNvSpPr>
              <a:spLocks noChangeAspect="1"/>
            </p:cNvSpPr>
            <p:nvPr/>
          </p:nvSpPr>
          <p:spPr bwMode="auto">
            <a:xfrm>
              <a:off x="6375767" y="2909766"/>
              <a:ext cx="76129" cy="79944"/>
            </a:xfrm>
            <a:custGeom>
              <a:avLst/>
              <a:gdLst>
                <a:gd name="T0" fmla="*/ 2147483647 w 10"/>
                <a:gd name="T1" fmla="*/ 2147483647 h 10"/>
                <a:gd name="T2" fmla="*/ 2147483647 w 10"/>
                <a:gd name="T3" fmla="*/ 2147483647 h 10"/>
                <a:gd name="T4" fmla="*/ 2147483647 w 10"/>
                <a:gd name="T5" fmla="*/ 2147483647 h 10"/>
                <a:gd name="T6" fmla="*/ 2147483647 w 10"/>
                <a:gd name="T7" fmla="*/ 2147483647 h 10"/>
                <a:gd name="T8" fmla="*/ 2147483647 w 10"/>
                <a:gd name="T9" fmla="*/ 2147483647 h 10"/>
                <a:gd name="T10" fmla="*/ 2147483647 w 10"/>
                <a:gd name="T11" fmla="*/ 2147483647 h 10"/>
                <a:gd name="T12" fmla="*/ 2147483647 w 10"/>
                <a:gd name="T13" fmla="*/ 2147483647 h 10"/>
                <a:gd name="T14" fmla="*/ 2147483647 w 10"/>
                <a:gd name="T15" fmla="*/ 2147483647 h 10"/>
                <a:gd name="T16" fmla="*/ 2147483647 w 10"/>
                <a:gd name="T17" fmla="*/ 2147483647 h 10"/>
                <a:gd name="T18" fmla="*/ 0 w 10"/>
                <a:gd name="T19" fmla="*/ 2147483647 h 10"/>
                <a:gd name="T20" fmla="*/ 0 w 10"/>
                <a:gd name="T21" fmla="*/ 2147483647 h 10"/>
                <a:gd name="T22" fmla="*/ 2147483647 w 10"/>
                <a:gd name="T23" fmla="*/ 2147483647 h 10"/>
                <a:gd name="T24" fmla="*/ 2147483647 w 10"/>
                <a:gd name="T25" fmla="*/ 0 h 10"/>
                <a:gd name="T26" fmla="*/ 2147483647 w 10"/>
                <a:gd name="T27" fmla="*/ 2147483647 h 10"/>
                <a:gd name="T28" fmla="*/ 2147483647 w 10"/>
                <a:gd name="T29" fmla="*/ 2147483647 h 10"/>
                <a:gd name="T30" fmla="*/ 2147483647 w 10"/>
                <a:gd name="T31" fmla="*/ 2147483647 h 10"/>
                <a:gd name="T32" fmla="*/ 2147483647 w 10"/>
                <a:gd name="T33" fmla="*/ 2147483647 h 10"/>
                <a:gd name="T34" fmla="*/ 2147483647 w 10"/>
                <a:gd name="T35" fmla="*/ 2147483647 h 10"/>
                <a:gd name="T36" fmla="*/ 2147483647 w 10"/>
                <a:gd name="T37" fmla="*/ 2147483647 h 10"/>
                <a:gd name="T38" fmla="*/ 2147483647 w 10"/>
                <a:gd name="T39" fmla="*/ 2147483647 h 10"/>
                <a:gd name="T40" fmla="*/ 2147483647 w 10"/>
                <a:gd name="T41" fmla="*/ 2147483647 h 10"/>
                <a:gd name="T42" fmla="*/ 2147483647 w 10"/>
                <a:gd name="T43" fmla="*/ 2147483647 h 10"/>
                <a:gd name="T44" fmla="*/ 2147483647 w 10"/>
                <a:gd name="T45" fmla="*/ 2147483647 h 10"/>
                <a:gd name="T46" fmla="*/ 2147483647 w 10"/>
                <a:gd name="T47" fmla="*/ 2147483647 h 10"/>
                <a:gd name="T48" fmla="*/ 2147483647 w 10"/>
                <a:gd name="T49" fmla="*/ 2147483647 h 10"/>
                <a:gd name="T50" fmla="*/ 2147483647 w 10"/>
                <a:gd name="T51" fmla="*/ 2147483647 h 10"/>
                <a:gd name="T52" fmla="*/ 2147483647 w 10"/>
                <a:gd name="T53" fmla="*/ 2147483647 h 10"/>
                <a:gd name="T54" fmla="*/ 2147483647 w 10"/>
                <a:gd name="T55" fmla="*/ 2147483647 h 10"/>
                <a:gd name="T56" fmla="*/ 2147483647 w 10"/>
                <a:gd name="T57" fmla="*/ 2147483647 h 10"/>
                <a:gd name="T58" fmla="*/ 2147483647 w 10"/>
                <a:gd name="T59" fmla="*/ 2147483647 h 10"/>
                <a:gd name="T60" fmla="*/ 2147483647 w 10"/>
                <a:gd name="T61" fmla="*/ 2147483647 h 10"/>
                <a:gd name="T62" fmla="*/ 2147483647 w 10"/>
                <a:gd name="T63" fmla="*/ 2147483647 h 10"/>
                <a:gd name="T64" fmla="*/ 2147483647 w 10"/>
                <a:gd name="T65" fmla="*/ 2147483647 h 10"/>
                <a:gd name="T66" fmla="*/ 2147483647 w 10"/>
                <a:gd name="T67" fmla="*/ 2147483647 h 10"/>
                <a:gd name="T68" fmla="*/ 2147483647 w 10"/>
                <a:gd name="T69" fmla="*/ 2147483647 h 10"/>
                <a:gd name="T70" fmla="*/ 2147483647 w 10"/>
                <a:gd name="T71" fmla="*/ 2147483647 h 10"/>
                <a:gd name="T72" fmla="*/ 2147483647 w 10"/>
                <a:gd name="T73" fmla="*/ 2147483647 h 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
                <a:gd name="T112" fmla="*/ 0 h 10"/>
                <a:gd name="T113" fmla="*/ 10 w 10"/>
                <a:gd name="T114" fmla="*/ 10 h 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 h="10">
                  <a:moveTo>
                    <a:pt x="1" y="10"/>
                  </a:moveTo>
                  <a:lnTo>
                    <a:pt x="1" y="10"/>
                  </a:lnTo>
                  <a:lnTo>
                    <a:pt x="1" y="9"/>
                  </a:lnTo>
                  <a:lnTo>
                    <a:pt x="1" y="8"/>
                  </a:lnTo>
                  <a:lnTo>
                    <a:pt x="0" y="4"/>
                  </a:lnTo>
                  <a:lnTo>
                    <a:pt x="0" y="2"/>
                  </a:lnTo>
                  <a:lnTo>
                    <a:pt x="3" y="1"/>
                  </a:lnTo>
                  <a:lnTo>
                    <a:pt x="6" y="0"/>
                  </a:lnTo>
                  <a:lnTo>
                    <a:pt x="7" y="2"/>
                  </a:lnTo>
                  <a:lnTo>
                    <a:pt x="8" y="3"/>
                  </a:lnTo>
                  <a:lnTo>
                    <a:pt x="9" y="4"/>
                  </a:lnTo>
                  <a:lnTo>
                    <a:pt x="10" y="4"/>
                  </a:lnTo>
                  <a:lnTo>
                    <a:pt x="9" y="5"/>
                  </a:lnTo>
                  <a:lnTo>
                    <a:pt x="8" y="5"/>
                  </a:lnTo>
                  <a:lnTo>
                    <a:pt x="8" y="6"/>
                  </a:lnTo>
                  <a:lnTo>
                    <a:pt x="9" y="6"/>
                  </a:lnTo>
                  <a:lnTo>
                    <a:pt x="8" y="6"/>
                  </a:lnTo>
                  <a:lnTo>
                    <a:pt x="6" y="7"/>
                  </a:lnTo>
                  <a:lnTo>
                    <a:pt x="4" y="9"/>
                  </a:lnTo>
                  <a:lnTo>
                    <a:pt x="3" y="9"/>
                  </a:lnTo>
                  <a:lnTo>
                    <a:pt x="2" y="10"/>
                  </a:lnTo>
                  <a:lnTo>
                    <a:pt x="1" y="10"/>
                  </a:lnTo>
                </a:path>
              </a:pathLst>
            </a:custGeom>
            <a:solidFill>
              <a:srgbClr val="FFFFFF"/>
            </a:solidFill>
            <a:ln w="0">
              <a:solidFill>
                <a:srgbClr val="25221E"/>
              </a:solidFill>
              <a:round/>
              <a:headEnd/>
              <a:tailEnd/>
            </a:ln>
          </p:spPr>
          <p:txBody>
            <a:bodyPr/>
            <a:lstStyle/>
            <a:p>
              <a:endParaRPr lang="en-US"/>
            </a:p>
          </p:txBody>
        </p:sp>
        <p:sp>
          <p:nvSpPr>
            <p:cNvPr id="75" name="Freeform 72"/>
            <p:cNvSpPr>
              <a:spLocks noChangeAspect="1"/>
            </p:cNvSpPr>
            <p:nvPr/>
          </p:nvSpPr>
          <p:spPr bwMode="auto">
            <a:xfrm>
              <a:off x="6239580" y="2925579"/>
              <a:ext cx="143800" cy="134411"/>
            </a:xfrm>
            <a:custGeom>
              <a:avLst/>
              <a:gdLst>
                <a:gd name="T0" fmla="*/ 2147483647 w 19"/>
                <a:gd name="T1" fmla="*/ 2147483647 h 17"/>
                <a:gd name="T2" fmla="*/ 2147483647 w 19"/>
                <a:gd name="T3" fmla="*/ 2147483647 h 17"/>
                <a:gd name="T4" fmla="*/ 0 w 19"/>
                <a:gd name="T5" fmla="*/ 2147483647 h 17"/>
                <a:gd name="T6" fmla="*/ 2147483647 w 19"/>
                <a:gd name="T7" fmla="*/ 2147483647 h 17"/>
                <a:gd name="T8" fmla="*/ 2147483647 w 19"/>
                <a:gd name="T9" fmla="*/ 2147483647 h 17"/>
                <a:gd name="T10" fmla="*/ 2147483647 w 19"/>
                <a:gd name="T11" fmla="*/ 2147483647 h 17"/>
                <a:gd name="T12" fmla="*/ 2147483647 w 19"/>
                <a:gd name="T13" fmla="*/ 0 h 17"/>
                <a:gd name="T14" fmla="*/ 2147483647 w 19"/>
                <a:gd name="T15" fmla="*/ 2147483647 h 17"/>
                <a:gd name="T16" fmla="*/ 2147483647 w 19"/>
                <a:gd name="T17" fmla="*/ 2147483647 h 17"/>
                <a:gd name="T18" fmla="*/ 2147483647 w 19"/>
                <a:gd name="T19" fmla="*/ 2147483647 h 17"/>
                <a:gd name="T20" fmla="*/ 2147483647 w 19"/>
                <a:gd name="T21" fmla="*/ 2147483647 h 17"/>
                <a:gd name="T22" fmla="*/ 2147483647 w 19"/>
                <a:gd name="T23" fmla="*/ 2147483647 h 17"/>
                <a:gd name="T24" fmla="*/ 2147483647 w 19"/>
                <a:gd name="T25" fmla="*/ 2147483647 h 17"/>
                <a:gd name="T26" fmla="*/ 2147483647 w 19"/>
                <a:gd name="T27" fmla="*/ 2147483647 h 17"/>
                <a:gd name="T28" fmla="*/ 2147483647 w 19"/>
                <a:gd name="T29" fmla="*/ 2147483647 h 17"/>
                <a:gd name="T30" fmla="*/ 2147483647 w 19"/>
                <a:gd name="T31" fmla="*/ 2147483647 h 17"/>
                <a:gd name="T32" fmla="*/ 2147483647 w 19"/>
                <a:gd name="T33" fmla="*/ 2147483647 h 17"/>
                <a:gd name="T34" fmla="*/ 2147483647 w 19"/>
                <a:gd name="T35" fmla="*/ 2147483647 h 17"/>
                <a:gd name="T36" fmla="*/ 2147483647 w 19"/>
                <a:gd name="T37" fmla="*/ 2147483647 h 17"/>
                <a:gd name="T38" fmla="*/ 2147483647 w 19"/>
                <a:gd name="T39" fmla="*/ 2147483647 h 17"/>
                <a:gd name="T40" fmla="*/ 2147483647 w 19"/>
                <a:gd name="T41" fmla="*/ 2147483647 h 17"/>
                <a:gd name="T42" fmla="*/ 2147483647 w 19"/>
                <a:gd name="T43" fmla="*/ 2147483647 h 17"/>
                <a:gd name="T44" fmla="*/ 2147483647 w 19"/>
                <a:gd name="T45" fmla="*/ 2147483647 h 17"/>
                <a:gd name="T46" fmla="*/ 2147483647 w 19"/>
                <a:gd name="T47" fmla="*/ 2147483647 h 17"/>
                <a:gd name="T48" fmla="*/ 2147483647 w 19"/>
                <a:gd name="T49" fmla="*/ 2147483647 h 17"/>
                <a:gd name="T50" fmla="*/ 2147483647 w 19"/>
                <a:gd name="T51" fmla="*/ 2147483647 h 17"/>
                <a:gd name="T52" fmla="*/ 2147483647 w 19"/>
                <a:gd name="T53" fmla="*/ 2147483647 h 17"/>
                <a:gd name="T54" fmla="*/ 2147483647 w 19"/>
                <a:gd name="T55" fmla="*/ 2147483647 h 17"/>
                <a:gd name="T56" fmla="*/ 2147483647 w 19"/>
                <a:gd name="T57" fmla="*/ 2147483647 h 17"/>
                <a:gd name="T58" fmla="*/ 2147483647 w 19"/>
                <a:gd name="T59" fmla="*/ 2147483647 h 17"/>
                <a:gd name="T60" fmla="*/ 2147483647 w 19"/>
                <a:gd name="T61" fmla="*/ 2147483647 h 17"/>
                <a:gd name="T62" fmla="*/ 2147483647 w 19"/>
                <a:gd name="T63" fmla="*/ 2147483647 h 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
                <a:gd name="T97" fmla="*/ 0 h 17"/>
                <a:gd name="T98" fmla="*/ 19 w 19"/>
                <a:gd name="T99" fmla="*/ 17 h 1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 h="17">
                  <a:moveTo>
                    <a:pt x="2" y="17"/>
                  </a:moveTo>
                  <a:lnTo>
                    <a:pt x="1" y="16"/>
                  </a:lnTo>
                  <a:lnTo>
                    <a:pt x="3" y="14"/>
                  </a:lnTo>
                  <a:lnTo>
                    <a:pt x="2" y="13"/>
                  </a:lnTo>
                  <a:lnTo>
                    <a:pt x="0" y="4"/>
                  </a:lnTo>
                  <a:lnTo>
                    <a:pt x="7" y="3"/>
                  </a:lnTo>
                  <a:lnTo>
                    <a:pt x="7" y="4"/>
                  </a:lnTo>
                  <a:lnTo>
                    <a:pt x="8" y="4"/>
                  </a:lnTo>
                  <a:lnTo>
                    <a:pt x="8" y="3"/>
                  </a:lnTo>
                  <a:lnTo>
                    <a:pt x="8" y="2"/>
                  </a:lnTo>
                  <a:lnTo>
                    <a:pt x="9" y="2"/>
                  </a:lnTo>
                  <a:lnTo>
                    <a:pt x="18" y="0"/>
                  </a:lnTo>
                  <a:lnTo>
                    <a:pt x="19" y="5"/>
                  </a:lnTo>
                  <a:lnTo>
                    <a:pt x="19" y="6"/>
                  </a:lnTo>
                  <a:lnTo>
                    <a:pt x="18" y="7"/>
                  </a:lnTo>
                  <a:lnTo>
                    <a:pt x="19" y="7"/>
                  </a:lnTo>
                  <a:lnTo>
                    <a:pt x="19" y="8"/>
                  </a:lnTo>
                  <a:lnTo>
                    <a:pt x="18" y="9"/>
                  </a:lnTo>
                  <a:lnTo>
                    <a:pt x="18" y="8"/>
                  </a:lnTo>
                  <a:lnTo>
                    <a:pt x="17" y="9"/>
                  </a:lnTo>
                  <a:lnTo>
                    <a:pt x="16" y="9"/>
                  </a:lnTo>
                  <a:lnTo>
                    <a:pt x="15" y="9"/>
                  </a:lnTo>
                  <a:lnTo>
                    <a:pt x="15" y="10"/>
                  </a:lnTo>
                  <a:lnTo>
                    <a:pt x="14" y="10"/>
                  </a:lnTo>
                  <a:lnTo>
                    <a:pt x="13" y="11"/>
                  </a:lnTo>
                  <a:lnTo>
                    <a:pt x="12" y="11"/>
                  </a:lnTo>
                  <a:lnTo>
                    <a:pt x="12" y="12"/>
                  </a:lnTo>
                  <a:lnTo>
                    <a:pt x="11" y="12"/>
                  </a:lnTo>
                  <a:lnTo>
                    <a:pt x="10" y="12"/>
                  </a:lnTo>
                  <a:lnTo>
                    <a:pt x="9" y="12"/>
                  </a:lnTo>
                  <a:lnTo>
                    <a:pt x="8" y="13"/>
                  </a:lnTo>
                  <a:lnTo>
                    <a:pt x="7" y="13"/>
                  </a:lnTo>
                  <a:lnTo>
                    <a:pt x="6" y="14"/>
                  </a:lnTo>
                  <a:lnTo>
                    <a:pt x="5" y="14"/>
                  </a:lnTo>
                  <a:lnTo>
                    <a:pt x="5" y="15"/>
                  </a:lnTo>
                  <a:lnTo>
                    <a:pt x="4" y="15"/>
                  </a:lnTo>
                  <a:lnTo>
                    <a:pt x="3" y="16"/>
                  </a:lnTo>
                  <a:lnTo>
                    <a:pt x="2" y="17"/>
                  </a:lnTo>
                </a:path>
              </a:pathLst>
            </a:custGeom>
            <a:solidFill>
              <a:srgbClr val="FFFFFF"/>
            </a:solidFill>
            <a:ln w="0">
              <a:solidFill>
                <a:srgbClr val="25221E"/>
              </a:solidFill>
              <a:round/>
              <a:headEnd/>
              <a:tailEnd/>
            </a:ln>
          </p:spPr>
          <p:txBody>
            <a:bodyPr/>
            <a:lstStyle/>
            <a:p>
              <a:endParaRPr lang="en-US"/>
            </a:p>
          </p:txBody>
        </p:sp>
        <p:sp>
          <p:nvSpPr>
            <p:cNvPr id="76" name="Freeform 73"/>
            <p:cNvSpPr>
              <a:spLocks noChangeAspect="1"/>
            </p:cNvSpPr>
            <p:nvPr/>
          </p:nvSpPr>
          <p:spPr bwMode="auto">
            <a:xfrm>
              <a:off x="5776884" y="2626889"/>
              <a:ext cx="485535" cy="471754"/>
            </a:xfrm>
            <a:custGeom>
              <a:avLst/>
              <a:gdLst>
                <a:gd name="T0" fmla="*/ 2147483647 w 64"/>
                <a:gd name="T1" fmla="*/ 2147483647 h 60"/>
                <a:gd name="T2" fmla="*/ 2147483647 w 64"/>
                <a:gd name="T3" fmla="*/ 2147483647 h 60"/>
                <a:gd name="T4" fmla="*/ 2147483647 w 64"/>
                <a:gd name="T5" fmla="*/ 2147483647 h 60"/>
                <a:gd name="T6" fmla="*/ 2147483647 w 64"/>
                <a:gd name="T7" fmla="*/ 2147483647 h 60"/>
                <a:gd name="T8" fmla="*/ 2147483647 w 64"/>
                <a:gd name="T9" fmla="*/ 2147483647 h 60"/>
                <a:gd name="T10" fmla="*/ 2147483647 w 64"/>
                <a:gd name="T11" fmla="*/ 2147483647 h 60"/>
                <a:gd name="T12" fmla="*/ 2147483647 w 64"/>
                <a:gd name="T13" fmla="*/ 2147483647 h 60"/>
                <a:gd name="T14" fmla="*/ 2147483647 w 64"/>
                <a:gd name="T15" fmla="*/ 2147483647 h 60"/>
                <a:gd name="T16" fmla="*/ 2147483647 w 64"/>
                <a:gd name="T17" fmla="*/ 2147483647 h 60"/>
                <a:gd name="T18" fmla="*/ 2147483647 w 64"/>
                <a:gd name="T19" fmla="*/ 2147483647 h 60"/>
                <a:gd name="T20" fmla="*/ 2147483647 w 64"/>
                <a:gd name="T21" fmla="*/ 2147483647 h 60"/>
                <a:gd name="T22" fmla="*/ 2147483647 w 64"/>
                <a:gd name="T23" fmla="*/ 2147483647 h 60"/>
                <a:gd name="T24" fmla="*/ 2147483647 w 64"/>
                <a:gd name="T25" fmla="*/ 2147483647 h 60"/>
                <a:gd name="T26" fmla="*/ 2147483647 w 64"/>
                <a:gd name="T27" fmla="*/ 2147483647 h 60"/>
                <a:gd name="T28" fmla="*/ 2147483647 w 64"/>
                <a:gd name="T29" fmla="*/ 2147483647 h 60"/>
                <a:gd name="T30" fmla="*/ 2147483647 w 64"/>
                <a:gd name="T31" fmla="*/ 2147483647 h 60"/>
                <a:gd name="T32" fmla="*/ 2147483647 w 64"/>
                <a:gd name="T33" fmla="*/ 2147483647 h 60"/>
                <a:gd name="T34" fmla="*/ 2147483647 w 64"/>
                <a:gd name="T35" fmla="*/ 0 h 60"/>
                <a:gd name="T36" fmla="*/ 2147483647 w 64"/>
                <a:gd name="T37" fmla="*/ 2147483647 h 60"/>
                <a:gd name="T38" fmla="*/ 2147483647 w 64"/>
                <a:gd name="T39" fmla="*/ 2147483647 h 60"/>
                <a:gd name="T40" fmla="*/ 2147483647 w 64"/>
                <a:gd name="T41" fmla="*/ 2147483647 h 60"/>
                <a:gd name="T42" fmla="*/ 2147483647 w 64"/>
                <a:gd name="T43" fmla="*/ 2147483647 h 60"/>
                <a:gd name="T44" fmla="*/ 2147483647 w 64"/>
                <a:gd name="T45" fmla="*/ 2147483647 h 60"/>
                <a:gd name="T46" fmla="*/ 2147483647 w 64"/>
                <a:gd name="T47" fmla="*/ 2147483647 h 60"/>
                <a:gd name="T48" fmla="*/ 2147483647 w 64"/>
                <a:gd name="T49" fmla="*/ 2147483647 h 60"/>
                <a:gd name="T50" fmla="*/ 2147483647 w 64"/>
                <a:gd name="T51" fmla="*/ 2147483647 h 60"/>
                <a:gd name="T52" fmla="*/ 2147483647 w 64"/>
                <a:gd name="T53" fmla="*/ 2147483647 h 60"/>
                <a:gd name="T54" fmla="*/ 2147483647 w 64"/>
                <a:gd name="T55" fmla="*/ 2147483647 h 60"/>
                <a:gd name="T56" fmla="*/ 2147483647 w 64"/>
                <a:gd name="T57" fmla="*/ 2147483647 h 60"/>
                <a:gd name="T58" fmla="*/ 2147483647 w 64"/>
                <a:gd name="T59" fmla="*/ 2147483647 h 60"/>
                <a:gd name="T60" fmla="*/ 2147483647 w 64"/>
                <a:gd name="T61" fmla="*/ 2147483647 h 60"/>
                <a:gd name="T62" fmla="*/ 2147483647 w 64"/>
                <a:gd name="T63" fmla="*/ 2147483647 h 60"/>
                <a:gd name="T64" fmla="*/ 2147483647 w 64"/>
                <a:gd name="T65" fmla="*/ 2147483647 h 60"/>
                <a:gd name="T66" fmla="*/ 2147483647 w 64"/>
                <a:gd name="T67" fmla="*/ 2147483647 h 60"/>
                <a:gd name="T68" fmla="*/ 2147483647 w 64"/>
                <a:gd name="T69" fmla="*/ 2147483647 h 60"/>
                <a:gd name="T70" fmla="*/ 2147483647 w 64"/>
                <a:gd name="T71" fmla="*/ 2147483647 h 60"/>
                <a:gd name="T72" fmla="*/ 2147483647 w 64"/>
                <a:gd name="T73" fmla="*/ 2147483647 h 60"/>
                <a:gd name="T74" fmla="*/ 2147483647 w 64"/>
                <a:gd name="T75" fmla="*/ 2147483647 h 60"/>
                <a:gd name="T76" fmla="*/ 2147483647 w 64"/>
                <a:gd name="T77" fmla="*/ 2147483647 h 60"/>
                <a:gd name="T78" fmla="*/ 2147483647 w 64"/>
                <a:gd name="T79" fmla="*/ 2147483647 h 60"/>
                <a:gd name="T80" fmla="*/ 2147483647 w 64"/>
                <a:gd name="T81" fmla="*/ 2147483647 h 60"/>
                <a:gd name="T82" fmla="*/ 2147483647 w 64"/>
                <a:gd name="T83" fmla="*/ 2147483647 h 60"/>
                <a:gd name="T84" fmla="*/ 2147483647 w 64"/>
                <a:gd name="T85" fmla="*/ 2147483647 h 60"/>
                <a:gd name="T86" fmla="*/ 2147483647 w 64"/>
                <a:gd name="T87" fmla="*/ 2147483647 h 60"/>
                <a:gd name="T88" fmla="*/ 0 w 64"/>
                <a:gd name="T89" fmla="*/ 2147483647 h 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4"/>
                <a:gd name="T136" fmla="*/ 0 h 60"/>
                <a:gd name="T137" fmla="*/ 64 w 64"/>
                <a:gd name="T138" fmla="*/ 60 h 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4" h="60">
                  <a:moveTo>
                    <a:pt x="0" y="52"/>
                  </a:moveTo>
                  <a:lnTo>
                    <a:pt x="1" y="51"/>
                  </a:lnTo>
                  <a:lnTo>
                    <a:pt x="4" y="48"/>
                  </a:lnTo>
                  <a:lnTo>
                    <a:pt x="7" y="46"/>
                  </a:lnTo>
                  <a:lnTo>
                    <a:pt x="7" y="45"/>
                  </a:lnTo>
                  <a:lnTo>
                    <a:pt x="7" y="42"/>
                  </a:lnTo>
                  <a:lnTo>
                    <a:pt x="7" y="38"/>
                  </a:lnTo>
                  <a:lnTo>
                    <a:pt x="6" y="37"/>
                  </a:lnTo>
                  <a:lnTo>
                    <a:pt x="6" y="35"/>
                  </a:lnTo>
                  <a:lnTo>
                    <a:pt x="6" y="34"/>
                  </a:lnTo>
                  <a:lnTo>
                    <a:pt x="7" y="33"/>
                  </a:lnTo>
                  <a:lnTo>
                    <a:pt x="10" y="32"/>
                  </a:lnTo>
                  <a:lnTo>
                    <a:pt x="14" y="31"/>
                  </a:lnTo>
                  <a:lnTo>
                    <a:pt x="18" y="31"/>
                  </a:lnTo>
                  <a:lnTo>
                    <a:pt x="19" y="31"/>
                  </a:lnTo>
                  <a:lnTo>
                    <a:pt x="20" y="32"/>
                  </a:lnTo>
                  <a:lnTo>
                    <a:pt x="21" y="32"/>
                  </a:lnTo>
                  <a:lnTo>
                    <a:pt x="24" y="30"/>
                  </a:lnTo>
                  <a:lnTo>
                    <a:pt x="26" y="30"/>
                  </a:lnTo>
                  <a:lnTo>
                    <a:pt x="27" y="30"/>
                  </a:lnTo>
                  <a:lnTo>
                    <a:pt x="28" y="28"/>
                  </a:lnTo>
                  <a:lnTo>
                    <a:pt x="29" y="27"/>
                  </a:lnTo>
                  <a:lnTo>
                    <a:pt x="30" y="27"/>
                  </a:lnTo>
                  <a:lnTo>
                    <a:pt x="31" y="27"/>
                  </a:lnTo>
                  <a:lnTo>
                    <a:pt x="32" y="25"/>
                  </a:lnTo>
                  <a:lnTo>
                    <a:pt x="32" y="21"/>
                  </a:lnTo>
                  <a:lnTo>
                    <a:pt x="31" y="20"/>
                  </a:lnTo>
                  <a:lnTo>
                    <a:pt x="30" y="20"/>
                  </a:lnTo>
                  <a:lnTo>
                    <a:pt x="30" y="19"/>
                  </a:lnTo>
                  <a:lnTo>
                    <a:pt x="31" y="18"/>
                  </a:lnTo>
                  <a:lnTo>
                    <a:pt x="32" y="18"/>
                  </a:lnTo>
                  <a:lnTo>
                    <a:pt x="32" y="17"/>
                  </a:lnTo>
                  <a:lnTo>
                    <a:pt x="31" y="17"/>
                  </a:lnTo>
                  <a:lnTo>
                    <a:pt x="31" y="16"/>
                  </a:lnTo>
                  <a:lnTo>
                    <a:pt x="30" y="17"/>
                  </a:lnTo>
                  <a:lnTo>
                    <a:pt x="29" y="15"/>
                  </a:lnTo>
                  <a:lnTo>
                    <a:pt x="31" y="14"/>
                  </a:lnTo>
                  <a:lnTo>
                    <a:pt x="31" y="12"/>
                  </a:lnTo>
                  <a:lnTo>
                    <a:pt x="32" y="11"/>
                  </a:lnTo>
                  <a:lnTo>
                    <a:pt x="33" y="9"/>
                  </a:lnTo>
                  <a:lnTo>
                    <a:pt x="34" y="8"/>
                  </a:lnTo>
                  <a:lnTo>
                    <a:pt x="35" y="6"/>
                  </a:lnTo>
                  <a:lnTo>
                    <a:pt x="38" y="4"/>
                  </a:lnTo>
                  <a:lnTo>
                    <a:pt x="40" y="3"/>
                  </a:lnTo>
                  <a:lnTo>
                    <a:pt x="44" y="2"/>
                  </a:lnTo>
                  <a:lnTo>
                    <a:pt x="46" y="2"/>
                  </a:lnTo>
                  <a:lnTo>
                    <a:pt x="47" y="1"/>
                  </a:lnTo>
                  <a:lnTo>
                    <a:pt x="49" y="1"/>
                  </a:lnTo>
                  <a:lnTo>
                    <a:pt x="51" y="0"/>
                  </a:lnTo>
                  <a:lnTo>
                    <a:pt x="51" y="2"/>
                  </a:lnTo>
                  <a:lnTo>
                    <a:pt x="51" y="3"/>
                  </a:lnTo>
                  <a:lnTo>
                    <a:pt x="51" y="5"/>
                  </a:lnTo>
                  <a:lnTo>
                    <a:pt x="51" y="6"/>
                  </a:lnTo>
                  <a:lnTo>
                    <a:pt x="52" y="6"/>
                  </a:lnTo>
                  <a:lnTo>
                    <a:pt x="52" y="7"/>
                  </a:lnTo>
                  <a:lnTo>
                    <a:pt x="52" y="8"/>
                  </a:lnTo>
                  <a:lnTo>
                    <a:pt x="53" y="8"/>
                  </a:lnTo>
                  <a:lnTo>
                    <a:pt x="53" y="9"/>
                  </a:lnTo>
                  <a:lnTo>
                    <a:pt x="52" y="10"/>
                  </a:lnTo>
                  <a:lnTo>
                    <a:pt x="52" y="11"/>
                  </a:lnTo>
                  <a:lnTo>
                    <a:pt x="53" y="12"/>
                  </a:lnTo>
                  <a:lnTo>
                    <a:pt x="52" y="13"/>
                  </a:lnTo>
                  <a:lnTo>
                    <a:pt x="53" y="16"/>
                  </a:lnTo>
                  <a:lnTo>
                    <a:pt x="53" y="18"/>
                  </a:lnTo>
                  <a:lnTo>
                    <a:pt x="53" y="19"/>
                  </a:lnTo>
                  <a:lnTo>
                    <a:pt x="53" y="20"/>
                  </a:lnTo>
                  <a:lnTo>
                    <a:pt x="53" y="21"/>
                  </a:lnTo>
                  <a:lnTo>
                    <a:pt x="54" y="22"/>
                  </a:lnTo>
                  <a:lnTo>
                    <a:pt x="54" y="23"/>
                  </a:lnTo>
                  <a:lnTo>
                    <a:pt x="54" y="24"/>
                  </a:lnTo>
                  <a:lnTo>
                    <a:pt x="53" y="24"/>
                  </a:lnTo>
                  <a:lnTo>
                    <a:pt x="53" y="25"/>
                  </a:lnTo>
                  <a:lnTo>
                    <a:pt x="54" y="25"/>
                  </a:lnTo>
                  <a:lnTo>
                    <a:pt x="55" y="25"/>
                  </a:lnTo>
                  <a:lnTo>
                    <a:pt x="56" y="25"/>
                  </a:lnTo>
                  <a:lnTo>
                    <a:pt x="57" y="26"/>
                  </a:lnTo>
                  <a:lnTo>
                    <a:pt x="59" y="35"/>
                  </a:lnTo>
                  <a:lnTo>
                    <a:pt x="63" y="51"/>
                  </a:lnTo>
                  <a:lnTo>
                    <a:pt x="64" y="52"/>
                  </a:lnTo>
                  <a:lnTo>
                    <a:pt x="62" y="54"/>
                  </a:lnTo>
                  <a:lnTo>
                    <a:pt x="63" y="55"/>
                  </a:lnTo>
                  <a:lnTo>
                    <a:pt x="62" y="56"/>
                  </a:lnTo>
                  <a:lnTo>
                    <a:pt x="62" y="57"/>
                  </a:lnTo>
                  <a:lnTo>
                    <a:pt x="63" y="58"/>
                  </a:lnTo>
                  <a:lnTo>
                    <a:pt x="62" y="59"/>
                  </a:lnTo>
                  <a:lnTo>
                    <a:pt x="62" y="60"/>
                  </a:lnTo>
                  <a:lnTo>
                    <a:pt x="61" y="60"/>
                  </a:lnTo>
                  <a:lnTo>
                    <a:pt x="61" y="59"/>
                  </a:lnTo>
                  <a:lnTo>
                    <a:pt x="60" y="59"/>
                  </a:lnTo>
                  <a:lnTo>
                    <a:pt x="52" y="57"/>
                  </a:lnTo>
                  <a:lnTo>
                    <a:pt x="51" y="56"/>
                  </a:lnTo>
                  <a:lnTo>
                    <a:pt x="50" y="56"/>
                  </a:lnTo>
                  <a:lnTo>
                    <a:pt x="49" y="55"/>
                  </a:lnTo>
                  <a:lnTo>
                    <a:pt x="49" y="54"/>
                  </a:lnTo>
                  <a:lnTo>
                    <a:pt x="48" y="53"/>
                  </a:lnTo>
                  <a:lnTo>
                    <a:pt x="47" y="53"/>
                  </a:lnTo>
                  <a:lnTo>
                    <a:pt x="47" y="52"/>
                  </a:lnTo>
                  <a:lnTo>
                    <a:pt x="47" y="51"/>
                  </a:lnTo>
                  <a:lnTo>
                    <a:pt x="46" y="50"/>
                  </a:lnTo>
                  <a:lnTo>
                    <a:pt x="45" y="49"/>
                  </a:lnTo>
                  <a:lnTo>
                    <a:pt x="44" y="48"/>
                  </a:lnTo>
                  <a:lnTo>
                    <a:pt x="43" y="48"/>
                  </a:lnTo>
                  <a:lnTo>
                    <a:pt x="1" y="55"/>
                  </a:lnTo>
                  <a:lnTo>
                    <a:pt x="0" y="52"/>
                  </a:lnTo>
                </a:path>
              </a:pathLst>
            </a:custGeom>
            <a:solidFill>
              <a:srgbClr val="FFFFFF"/>
            </a:solidFill>
            <a:ln w="0">
              <a:solidFill>
                <a:srgbClr val="25221E"/>
              </a:solidFill>
              <a:round/>
              <a:headEnd/>
              <a:tailEnd/>
            </a:ln>
          </p:spPr>
          <p:txBody>
            <a:bodyPr/>
            <a:lstStyle/>
            <a:p>
              <a:endParaRPr lang="en-US"/>
            </a:p>
          </p:txBody>
        </p:sp>
        <p:sp>
          <p:nvSpPr>
            <p:cNvPr id="77" name="Freeform 74"/>
            <p:cNvSpPr>
              <a:spLocks noChangeAspect="1"/>
            </p:cNvSpPr>
            <p:nvPr/>
          </p:nvSpPr>
          <p:spPr bwMode="auto">
            <a:xfrm>
              <a:off x="6254806" y="3012550"/>
              <a:ext cx="151413" cy="86093"/>
            </a:xfrm>
            <a:custGeom>
              <a:avLst/>
              <a:gdLst>
                <a:gd name="T0" fmla="*/ 0 w 20"/>
                <a:gd name="T1" fmla="*/ 2147483647 h 11"/>
                <a:gd name="T2" fmla="*/ 0 w 20"/>
                <a:gd name="T3" fmla="*/ 2147483647 h 11"/>
                <a:gd name="T4" fmla="*/ 2147483647 w 20"/>
                <a:gd name="T5" fmla="*/ 2147483647 h 11"/>
                <a:gd name="T6" fmla="*/ 2147483647 w 20"/>
                <a:gd name="T7" fmla="*/ 2147483647 h 11"/>
                <a:gd name="T8" fmla="*/ 2147483647 w 20"/>
                <a:gd name="T9" fmla="*/ 2147483647 h 11"/>
                <a:gd name="T10" fmla="*/ 2147483647 w 20"/>
                <a:gd name="T11" fmla="*/ 2147483647 h 11"/>
                <a:gd name="T12" fmla="*/ 2147483647 w 20"/>
                <a:gd name="T13" fmla="*/ 2147483647 h 11"/>
                <a:gd name="T14" fmla="*/ 2147483647 w 20"/>
                <a:gd name="T15" fmla="*/ 2147483647 h 11"/>
                <a:gd name="T16" fmla="*/ 2147483647 w 20"/>
                <a:gd name="T17" fmla="*/ 2147483647 h 11"/>
                <a:gd name="T18" fmla="*/ 2147483647 w 20"/>
                <a:gd name="T19" fmla="*/ 2147483647 h 11"/>
                <a:gd name="T20" fmla="*/ 2147483647 w 20"/>
                <a:gd name="T21" fmla="*/ 2147483647 h 11"/>
                <a:gd name="T22" fmla="*/ 2147483647 w 20"/>
                <a:gd name="T23" fmla="*/ 2147483647 h 11"/>
                <a:gd name="T24" fmla="*/ 2147483647 w 20"/>
                <a:gd name="T25" fmla="*/ 2147483647 h 11"/>
                <a:gd name="T26" fmla="*/ 2147483647 w 20"/>
                <a:gd name="T27" fmla="*/ 2147483647 h 11"/>
                <a:gd name="T28" fmla="*/ 2147483647 w 20"/>
                <a:gd name="T29" fmla="*/ 2147483647 h 11"/>
                <a:gd name="T30" fmla="*/ 2147483647 w 20"/>
                <a:gd name="T31" fmla="*/ 2147483647 h 11"/>
                <a:gd name="T32" fmla="*/ 2147483647 w 20"/>
                <a:gd name="T33" fmla="*/ 0 h 11"/>
                <a:gd name="T34" fmla="*/ 2147483647 w 20"/>
                <a:gd name="T35" fmla="*/ 0 h 11"/>
                <a:gd name="T36" fmla="*/ 2147483647 w 20"/>
                <a:gd name="T37" fmla="*/ 2147483647 h 11"/>
                <a:gd name="T38" fmla="*/ 2147483647 w 20"/>
                <a:gd name="T39" fmla="*/ 2147483647 h 11"/>
                <a:gd name="T40" fmla="*/ 2147483647 w 20"/>
                <a:gd name="T41" fmla="*/ 2147483647 h 11"/>
                <a:gd name="T42" fmla="*/ 2147483647 w 20"/>
                <a:gd name="T43" fmla="*/ 2147483647 h 11"/>
                <a:gd name="T44" fmla="*/ 2147483647 w 20"/>
                <a:gd name="T45" fmla="*/ 2147483647 h 11"/>
                <a:gd name="T46" fmla="*/ 2147483647 w 20"/>
                <a:gd name="T47" fmla="*/ 2147483647 h 11"/>
                <a:gd name="T48" fmla="*/ 2147483647 w 20"/>
                <a:gd name="T49" fmla="*/ 2147483647 h 11"/>
                <a:gd name="T50" fmla="*/ 2147483647 w 20"/>
                <a:gd name="T51" fmla="*/ 2147483647 h 11"/>
                <a:gd name="T52" fmla="*/ 2147483647 w 20"/>
                <a:gd name="T53" fmla="*/ 2147483647 h 11"/>
                <a:gd name="T54" fmla="*/ 2147483647 w 20"/>
                <a:gd name="T55" fmla="*/ 2147483647 h 11"/>
                <a:gd name="T56" fmla="*/ 2147483647 w 20"/>
                <a:gd name="T57" fmla="*/ 2147483647 h 11"/>
                <a:gd name="T58" fmla="*/ 2147483647 w 20"/>
                <a:gd name="T59" fmla="*/ 2147483647 h 11"/>
                <a:gd name="T60" fmla="*/ 2147483647 w 20"/>
                <a:gd name="T61" fmla="*/ 2147483647 h 11"/>
                <a:gd name="T62" fmla="*/ 2147483647 w 20"/>
                <a:gd name="T63" fmla="*/ 2147483647 h 11"/>
                <a:gd name="T64" fmla="*/ 2147483647 w 20"/>
                <a:gd name="T65" fmla="*/ 2147483647 h 11"/>
                <a:gd name="T66" fmla="*/ 2147483647 w 20"/>
                <a:gd name="T67" fmla="*/ 2147483647 h 11"/>
                <a:gd name="T68" fmla="*/ 2147483647 w 20"/>
                <a:gd name="T69" fmla="*/ 2147483647 h 11"/>
                <a:gd name="T70" fmla="*/ 2147483647 w 20"/>
                <a:gd name="T71" fmla="*/ 2147483647 h 11"/>
                <a:gd name="T72" fmla="*/ 2147483647 w 20"/>
                <a:gd name="T73" fmla="*/ 2147483647 h 11"/>
                <a:gd name="T74" fmla="*/ 2147483647 w 20"/>
                <a:gd name="T75" fmla="*/ 2147483647 h 11"/>
                <a:gd name="T76" fmla="*/ 2147483647 w 20"/>
                <a:gd name="T77" fmla="*/ 2147483647 h 11"/>
                <a:gd name="T78" fmla="*/ 2147483647 w 20"/>
                <a:gd name="T79" fmla="*/ 2147483647 h 11"/>
                <a:gd name="T80" fmla="*/ 2147483647 w 20"/>
                <a:gd name="T81" fmla="*/ 2147483647 h 11"/>
                <a:gd name="T82" fmla="*/ 0 w 20"/>
                <a:gd name="T83" fmla="*/ 2147483647 h 11"/>
                <a:gd name="T84" fmla="*/ 0 w 20"/>
                <a:gd name="T85" fmla="*/ 2147483647 h 11"/>
                <a:gd name="T86" fmla="*/ 0 w 20"/>
                <a:gd name="T87" fmla="*/ 2147483647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
                <a:gd name="T133" fmla="*/ 0 h 11"/>
                <a:gd name="T134" fmla="*/ 20 w 20"/>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 h="11">
                  <a:moveTo>
                    <a:pt x="0" y="10"/>
                  </a:moveTo>
                  <a:lnTo>
                    <a:pt x="0" y="9"/>
                  </a:lnTo>
                  <a:lnTo>
                    <a:pt x="1" y="8"/>
                  </a:lnTo>
                  <a:lnTo>
                    <a:pt x="2" y="8"/>
                  </a:lnTo>
                  <a:lnTo>
                    <a:pt x="3" y="7"/>
                  </a:lnTo>
                  <a:lnTo>
                    <a:pt x="4" y="6"/>
                  </a:lnTo>
                  <a:lnTo>
                    <a:pt x="4" y="5"/>
                  </a:lnTo>
                  <a:lnTo>
                    <a:pt x="5" y="5"/>
                  </a:lnTo>
                  <a:lnTo>
                    <a:pt x="6" y="5"/>
                  </a:lnTo>
                  <a:lnTo>
                    <a:pt x="7" y="4"/>
                  </a:lnTo>
                  <a:lnTo>
                    <a:pt x="8" y="3"/>
                  </a:lnTo>
                  <a:lnTo>
                    <a:pt x="10" y="3"/>
                  </a:lnTo>
                  <a:lnTo>
                    <a:pt x="11" y="3"/>
                  </a:lnTo>
                  <a:lnTo>
                    <a:pt x="13" y="2"/>
                  </a:lnTo>
                  <a:lnTo>
                    <a:pt x="15" y="1"/>
                  </a:lnTo>
                  <a:lnTo>
                    <a:pt x="16" y="0"/>
                  </a:lnTo>
                  <a:lnTo>
                    <a:pt x="17" y="0"/>
                  </a:lnTo>
                  <a:lnTo>
                    <a:pt x="16" y="2"/>
                  </a:lnTo>
                  <a:lnTo>
                    <a:pt x="14" y="3"/>
                  </a:lnTo>
                  <a:lnTo>
                    <a:pt x="16" y="2"/>
                  </a:lnTo>
                  <a:lnTo>
                    <a:pt x="18" y="1"/>
                  </a:lnTo>
                  <a:lnTo>
                    <a:pt x="20" y="1"/>
                  </a:lnTo>
                  <a:lnTo>
                    <a:pt x="18" y="2"/>
                  </a:lnTo>
                  <a:lnTo>
                    <a:pt x="15" y="4"/>
                  </a:lnTo>
                  <a:lnTo>
                    <a:pt x="12" y="6"/>
                  </a:lnTo>
                  <a:lnTo>
                    <a:pt x="11" y="7"/>
                  </a:lnTo>
                  <a:lnTo>
                    <a:pt x="7" y="9"/>
                  </a:lnTo>
                  <a:lnTo>
                    <a:pt x="6" y="10"/>
                  </a:lnTo>
                  <a:lnTo>
                    <a:pt x="5" y="10"/>
                  </a:lnTo>
                  <a:lnTo>
                    <a:pt x="6" y="9"/>
                  </a:lnTo>
                  <a:lnTo>
                    <a:pt x="4" y="9"/>
                  </a:lnTo>
                  <a:lnTo>
                    <a:pt x="4" y="10"/>
                  </a:lnTo>
                  <a:lnTo>
                    <a:pt x="3" y="11"/>
                  </a:lnTo>
                  <a:lnTo>
                    <a:pt x="2" y="11"/>
                  </a:lnTo>
                  <a:lnTo>
                    <a:pt x="1" y="11"/>
                  </a:lnTo>
                  <a:lnTo>
                    <a:pt x="1" y="10"/>
                  </a:lnTo>
                  <a:lnTo>
                    <a:pt x="0" y="10"/>
                  </a:lnTo>
                </a:path>
              </a:pathLst>
            </a:custGeom>
            <a:solidFill>
              <a:srgbClr val="FFFFFF"/>
            </a:solidFill>
            <a:ln w="0">
              <a:solidFill>
                <a:srgbClr val="25221E"/>
              </a:solidFill>
              <a:round/>
              <a:headEnd/>
              <a:tailEnd/>
            </a:ln>
          </p:spPr>
          <p:txBody>
            <a:bodyPr/>
            <a:lstStyle/>
            <a:p>
              <a:endParaRPr lang="en-US"/>
            </a:p>
          </p:txBody>
        </p:sp>
        <p:sp>
          <p:nvSpPr>
            <p:cNvPr id="78" name="Freeform 75"/>
            <p:cNvSpPr>
              <a:spLocks noChangeAspect="1"/>
            </p:cNvSpPr>
            <p:nvPr/>
          </p:nvSpPr>
          <p:spPr bwMode="auto">
            <a:xfrm>
              <a:off x="5724439" y="3004644"/>
              <a:ext cx="477076" cy="314503"/>
            </a:xfrm>
            <a:custGeom>
              <a:avLst/>
              <a:gdLst>
                <a:gd name="T0" fmla="*/ 0 w 63"/>
                <a:gd name="T1" fmla="*/ 2147483647 h 40"/>
                <a:gd name="T2" fmla="*/ 2147483647 w 63"/>
                <a:gd name="T3" fmla="*/ 2147483647 h 40"/>
                <a:gd name="T4" fmla="*/ 2147483647 w 63"/>
                <a:gd name="T5" fmla="*/ 2147483647 h 40"/>
                <a:gd name="T6" fmla="*/ 2147483647 w 63"/>
                <a:gd name="T7" fmla="*/ 2147483647 h 40"/>
                <a:gd name="T8" fmla="*/ 2147483647 w 63"/>
                <a:gd name="T9" fmla="*/ 2147483647 h 40"/>
                <a:gd name="T10" fmla="*/ 2147483647 w 63"/>
                <a:gd name="T11" fmla="*/ 2147483647 h 40"/>
                <a:gd name="T12" fmla="*/ 2147483647 w 63"/>
                <a:gd name="T13" fmla="*/ 2147483647 h 40"/>
                <a:gd name="T14" fmla="*/ 2147483647 w 63"/>
                <a:gd name="T15" fmla="*/ 2147483647 h 40"/>
                <a:gd name="T16" fmla="*/ 2147483647 w 63"/>
                <a:gd name="T17" fmla="*/ 0 h 40"/>
                <a:gd name="T18" fmla="*/ 2147483647 w 63"/>
                <a:gd name="T19" fmla="*/ 0 h 40"/>
                <a:gd name="T20" fmla="*/ 2147483647 w 63"/>
                <a:gd name="T21" fmla="*/ 2147483647 h 40"/>
                <a:gd name="T22" fmla="*/ 2147483647 w 63"/>
                <a:gd name="T23" fmla="*/ 2147483647 h 40"/>
                <a:gd name="T24" fmla="*/ 2147483647 w 63"/>
                <a:gd name="T25" fmla="*/ 2147483647 h 40"/>
                <a:gd name="T26" fmla="*/ 2147483647 w 63"/>
                <a:gd name="T27" fmla="*/ 2147483647 h 40"/>
                <a:gd name="T28" fmla="*/ 2147483647 w 63"/>
                <a:gd name="T29" fmla="*/ 2147483647 h 40"/>
                <a:gd name="T30" fmla="*/ 2147483647 w 63"/>
                <a:gd name="T31" fmla="*/ 2147483647 h 40"/>
                <a:gd name="T32" fmla="*/ 2147483647 w 63"/>
                <a:gd name="T33" fmla="*/ 2147483647 h 40"/>
                <a:gd name="T34" fmla="*/ 2147483647 w 63"/>
                <a:gd name="T35" fmla="*/ 2147483647 h 40"/>
                <a:gd name="T36" fmla="*/ 2147483647 w 63"/>
                <a:gd name="T37" fmla="*/ 2147483647 h 40"/>
                <a:gd name="T38" fmla="*/ 2147483647 w 63"/>
                <a:gd name="T39" fmla="*/ 2147483647 h 40"/>
                <a:gd name="T40" fmla="*/ 2147483647 w 63"/>
                <a:gd name="T41" fmla="*/ 2147483647 h 40"/>
                <a:gd name="T42" fmla="*/ 2147483647 w 63"/>
                <a:gd name="T43" fmla="*/ 2147483647 h 40"/>
                <a:gd name="T44" fmla="*/ 2147483647 w 63"/>
                <a:gd name="T45" fmla="*/ 2147483647 h 40"/>
                <a:gd name="T46" fmla="*/ 2147483647 w 63"/>
                <a:gd name="T47" fmla="*/ 2147483647 h 40"/>
                <a:gd name="T48" fmla="*/ 2147483647 w 63"/>
                <a:gd name="T49" fmla="*/ 2147483647 h 40"/>
                <a:gd name="T50" fmla="*/ 2147483647 w 63"/>
                <a:gd name="T51" fmla="*/ 2147483647 h 40"/>
                <a:gd name="T52" fmla="*/ 2147483647 w 63"/>
                <a:gd name="T53" fmla="*/ 2147483647 h 40"/>
                <a:gd name="T54" fmla="*/ 2147483647 w 63"/>
                <a:gd name="T55" fmla="*/ 2147483647 h 40"/>
                <a:gd name="T56" fmla="*/ 2147483647 w 63"/>
                <a:gd name="T57" fmla="*/ 2147483647 h 40"/>
                <a:gd name="T58" fmla="*/ 2147483647 w 63"/>
                <a:gd name="T59" fmla="*/ 2147483647 h 40"/>
                <a:gd name="T60" fmla="*/ 2147483647 w 63"/>
                <a:gd name="T61" fmla="*/ 2147483647 h 40"/>
                <a:gd name="T62" fmla="*/ 2147483647 w 63"/>
                <a:gd name="T63" fmla="*/ 2147483647 h 40"/>
                <a:gd name="T64" fmla="*/ 2147483647 w 63"/>
                <a:gd name="T65" fmla="*/ 2147483647 h 40"/>
                <a:gd name="T66" fmla="*/ 2147483647 w 63"/>
                <a:gd name="T67" fmla="*/ 2147483647 h 40"/>
                <a:gd name="T68" fmla="*/ 2147483647 w 63"/>
                <a:gd name="T69" fmla="*/ 2147483647 h 40"/>
                <a:gd name="T70" fmla="*/ 2147483647 w 63"/>
                <a:gd name="T71" fmla="*/ 2147483647 h 40"/>
                <a:gd name="T72" fmla="*/ 2147483647 w 63"/>
                <a:gd name="T73" fmla="*/ 2147483647 h 40"/>
                <a:gd name="T74" fmla="*/ 2147483647 w 63"/>
                <a:gd name="T75" fmla="*/ 2147483647 h 40"/>
                <a:gd name="T76" fmla="*/ 2147483647 w 63"/>
                <a:gd name="T77" fmla="*/ 2147483647 h 40"/>
                <a:gd name="T78" fmla="*/ 2147483647 w 63"/>
                <a:gd name="T79" fmla="*/ 2147483647 h 40"/>
                <a:gd name="T80" fmla="*/ 2147483647 w 63"/>
                <a:gd name="T81" fmla="*/ 2147483647 h 40"/>
                <a:gd name="T82" fmla="*/ 2147483647 w 63"/>
                <a:gd name="T83" fmla="*/ 2147483647 h 40"/>
                <a:gd name="T84" fmla="*/ 2147483647 w 63"/>
                <a:gd name="T85" fmla="*/ 2147483647 h 40"/>
                <a:gd name="T86" fmla="*/ 2147483647 w 63"/>
                <a:gd name="T87" fmla="*/ 2147483647 h 40"/>
                <a:gd name="T88" fmla="*/ 2147483647 w 63"/>
                <a:gd name="T89" fmla="*/ 2147483647 h 40"/>
                <a:gd name="T90" fmla="*/ 2147483647 w 63"/>
                <a:gd name="T91" fmla="*/ 2147483647 h 40"/>
                <a:gd name="T92" fmla="*/ 2147483647 w 63"/>
                <a:gd name="T93" fmla="*/ 2147483647 h 40"/>
                <a:gd name="T94" fmla="*/ 2147483647 w 63"/>
                <a:gd name="T95" fmla="*/ 2147483647 h 40"/>
                <a:gd name="T96" fmla="*/ 2147483647 w 63"/>
                <a:gd name="T97" fmla="*/ 2147483647 h 40"/>
                <a:gd name="T98" fmla="*/ 2147483647 w 63"/>
                <a:gd name="T99" fmla="*/ 2147483647 h 40"/>
                <a:gd name="T100" fmla="*/ 2147483647 w 63"/>
                <a:gd name="T101" fmla="*/ 2147483647 h 40"/>
                <a:gd name="T102" fmla="*/ 2147483647 w 63"/>
                <a:gd name="T103" fmla="*/ 2147483647 h 40"/>
                <a:gd name="T104" fmla="*/ 2147483647 w 63"/>
                <a:gd name="T105" fmla="*/ 2147483647 h 40"/>
                <a:gd name="T106" fmla="*/ 2147483647 w 63"/>
                <a:gd name="T107" fmla="*/ 2147483647 h 40"/>
                <a:gd name="T108" fmla="*/ 2147483647 w 63"/>
                <a:gd name="T109" fmla="*/ 2147483647 h 40"/>
                <a:gd name="T110" fmla="*/ 2147483647 w 63"/>
                <a:gd name="T111" fmla="*/ 2147483647 h 40"/>
                <a:gd name="T112" fmla="*/ 2147483647 w 63"/>
                <a:gd name="T113" fmla="*/ 2147483647 h 40"/>
                <a:gd name="T114" fmla="*/ 2147483647 w 63"/>
                <a:gd name="T115" fmla="*/ 2147483647 h 40"/>
                <a:gd name="T116" fmla="*/ 0 w 63"/>
                <a:gd name="T117" fmla="*/ 2147483647 h 40"/>
                <a:gd name="T118" fmla="*/ 0 w 63"/>
                <a:gd name="T119" fmla="*/ 2147483647 h 4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
                <a:gd name="T181" fmla="*/ 0 h 40"/>
                <a:gd name="T182" fmla="*/ 63 w 63"/>
                <a:gd name="T183" fmla="*/ 40 h 4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 h="40">
                  <a:moveTo>
                    <a:pt x="0" y="7"/>
                  </a:moveTo>
                  <a:lnTo>
                    <a:pt x="1" y="7"/>
                  </a:lnTo>
                  <a:lnTo>
                    <a:pt x="3" y="6"/>
                  </a:lnTo>
                  <a:lnTo>
                    <a:pt x="4" y="6"/>
                  </a:lnTo>
                  <a:lnTo>
                    <a:pt x="5" y="6"/>
                  </a:lnTo>
                  <a:lnTo>
                    <a:pt x="6" y="5"/>
                  </a:lnTo>
                  <a:lnTo>
                    <a:pt x="7" y="4"/>
                  </a:lnTo>
                  <a:lnTo>
                    <a:pt x="8" y="7"/>
                  </a:lnTo>
                  <a:lnTo>
                    <a:pt x="50" y="0"/>
                  </a:lnTo>
                  <a:lnTo>
                    <a:pt x="51" y="0"/>
                  </a:lnTo>
                  <a:lnTo>
                    <a:pt x="53" y="2"/>
                  </a:lnTo>
                  <a:lnTo>
                    <a:pt x="53" y="3"/>
                  </a:lnTo>
                  <a:lnTo>
                    <a:pt x="54" y="3"/>
                  </a:lnTo>
                  <a:lnTo>
                    <a:pt x="54" y="4"/>
                  </a:lnTo>
                  <a:lnTo>
                    <a:pt x="54" y="5"/>
                  </a:lnTo>
                  <a:lnTo>
                    <a:pt x="55" y="5"/>
                  </a:lnTo>
                  <a:lnTo>
                    <a:pt x="55" y="6"/>
                  </a:lnTo>
                  <a:lnTo>
                    <a:pt x="56" y="6"/>
                  </a:lnTo>
                  <a:lnTo>
                    <a:pt x="56" y="7"/>
                  </a:lnTo>
                  <a:lnTo>
                    <a:pt x="57" y="8"/>
                  </a:lnTo>
                  <a:lnTo>
                    <a:pt x="58" y="8"/>
                  </a:lnTo>
                  <a:lnTo>
                    <a:pt x="58" y="9"/>
                  </a:lnTo>
                  <a:lnTo>
                    <a:pt x="59" y="9"/>
                  </a:lnTo>
                  <a:lnTo>
                    <a:pt x="59" y="10"/>
                  </a:lnTo>
                  <a:lnTo>
                    <a:pt x="59" y="12"/>
                  </a:lnTo>
                  <a:lnTo>
                    <a:pt x="58" y="13"/>
                  </a:lnTo>
                  <a:lnTo>
                    <a:pt x="58" y="15"/>
                  </a:lnTo>
                  <a:lnTo>
                    <a:pt x="59" y="15"/>
                  </a:lnTo>
                  <a:lnTo>
                    <a:pt x="59" y="17"/>
                  </a:lnTo>
                  <a:lnTo>
                    <a:pt x="59" y="18"/>
                  </a:lnTo>
                  <a:lnTo>
                    <a:pt x="60" y="18"/>
                  </a:lnTo>
                  <a:lnTo>
                    <a:pt x="61" y="19"/>
                  </a:lnTo>
                  <a:lnTo>
                    <a:pt x="63" y="21"/>
                  </a:lnTo>
                  <a:lnTo>
                    <a:pt x="62" y="22"/>
                  </a:lnTo>
                  <a:lnTo>
                    <a:pt x="61" y="23"/>
                  </a:lnTo>
                  <a:lnTo>
                    <a:pt x="60" y="24"/>
                  </a:lnTo>
                  <a:lnTo>
                    <a:pt x="59" y="26"/>
                  </a:lnTo>
                  <a:lnTo>
                    <a:pt x="58" y="26"/>
                  </a:lnTo>
                  <a:lnTo>
                    <a:pt x="58" y="27"/>
                  </a:lnTo>
                  <a:lnTo>
                    <a:pt x="57" y="28"/>
                  </a:lnTo>
                  <a:lnTo>
                    <a:pt x="56" y="28"/>
                  </a:lnTo>
                  <a:lnTo>
                    <a:pt x="56" y="29"/>
                  </a:lnTo>
                  <a:lnTo>
                    <a:pt x="55" y="29"/>
                  </a:lnTo>
                  <a:lnTo>
                    <a:pt x="6" y="40"/>
                  </a:lnTo>
                  <a:lnTo>
                    <a:pt x="0" y="7"/>
                  </a:lnTo>
                </a:path>
              </a:pathLst>
            </a:custGeom>
            <a:solidFill>
              <a:srgbClr val="FFFFFF"/>
            </a:solidFill>
            <a:ln w="0">
              <a:solidFill>
                <a:srgbClr val="25221E"/>
              </a:solidFill>
              <a:round/>
              <a:headEnd/>
              <a:tailEnd/>
            </a:ln>
          </p:spPr>
          <p:txBody>
            <a:bodyPr/>
            <a:lstStyle/>
            <a:p>
              <a:endParaRPr lang="en-US"/>
            </a:p>
          </p:txBody>
        </p:sp>
        <p:sp>
          <p:nvSpPr>
            <p:cNvPr id="79" name="Freeform 76"/>
            <p:cNvSpPr>
              <a:spLocks noChangeAspect="1"/>
            </p:cNvSpPr>
            <p:nvPr/>
          </p:nvSpPr>
          <p:spPr bwMode="auto">
            <a:xfrm>
              <a:off x="6156684" y="3075802"/>
              <a:ext cx="127728" cy="251251"/>
            </a:xfrm>
            <a:custGeom>
              <a:avLst/>
              <a:gdLst>
                <a:gd name="T0" fmla="*/ 2147483647 w 17"/>
                <a:gd name="T1" fmla="*/ 2147483647 h 32"/>
                <a:gd name="T2" fmla="*/ 2147483647 w 17"/>
                <a:gd name="T3" fmla="*/ 2147483647 h 32"/>
                <a:gd name="T4" fmla="*/ 2147483647 w 17"/>
                <a:gd name="T5" fmla="*/ 2147483647 h 32"/>
                <a:gd name="T6" fmla="*/ 2147483647 w 17"/>
                <a:gd name="T7" fmla="*/ 2147483647 h 32"/>
                <a:gd name="T8" fmla="*/ 2147483647 w 17"/>
                <a:gd name="T9" fmla="*/ 2147483647 h 32"/>
                <a:gd name="T10" fmla="*/ 2147483647 w 17"/>
                <a:gd name="T11" fmla="*/ 2147483647 h 32"/>
                <a:gd name="T12" fmla="*/ 2147483647 w 17"/>
                <a:gd name="T13" fmla="*/ 2147483647 h 32"/>
                <a:gd name="T14" fmla="*/ 2147483647 w 17"/>
                <a:gd name="T15" fmla="*/ 2147483647 h 32"/>
                <a:gd name="T16" fmla="*/ 2147483647 w 17"/>
                <a:gd name="T17" fmla="*/ 2147483647 h 32"/>
                <a:gd name="T18" fmla="*/ 2147483647 w 17"/>
                <a:gd name="T19" fmla="*/ 2147483647 h 32"/>
                <a:gd name="T20" fmla="*/ 2147483647 w 17"/>
                <a:gd name="T21" fmla="*/ 2147483647 h 32"/>
                <a:gd name="T22" fmla="*/ 2147483647 w 17"/>
                <a:gd name="T23" fmla="*/ 2147483647 h 32"/>
                <a:gd name="T24" fmla="*/ 2147483647 w 17"/>
                <a:gd name="T25" fmla="*/ 2147483647 h 32"/>
                <a:gd name="T26" fmla="*/ 2147483647 w 17"/>
                <a:gd name="T27" fmla="*/ 2147483647 h 32"/>
                <a:gd name="T28" fmla="*/ 2147483647 w 17"/>
                <a:gd name="T29" fmla="*/ 2147483647 h 32"/>
                <a:gd name="T30" fmla="*/ 2147483647 w 17"/>
                <a:gd name="T31" fmla="*/ 2147483647 h 32"/>
                <a:gd name="T32" fmla="*/ 2147483647 w 17"/>
                <a:gd name="T33" fmla="*/ 2147483647 h 32"/>
                <a:gd name="T34" fmla="*/ 2147483647 w 17"/>
                <a:gd name="T35" fmla="*/ 2147483647 h 32"/>
                <a:gd name="T36" fmla="*/ 2147483647 w 17"/>
                <a:gd name="T37" fmla="*/ 2147483647 h 32"/>
                <a:gd name="T38" fmla="*/ 2147483647 w 17"/>
                <a:gd name="T39" fmla="*/ 2147483647 h 32"/>
                <a:gd name="T40" fmla="*/ 2147483647 w 17"/>
                <a:gd name="T41" fmla="*/ 2147483647 h 32"/>
                <a:gd name="T42" fmla="*/ 2147483647 w 17"/>
                <a:gd name="T43" fmla="*/ 2147483647 h 32"/>
                <a:gd name="T44" fmla="*/ 2147483647 w 17"/>
                <a:gd name="T45" fmla="*/ 2147483647 h 32"/>
                <a:gd name="T46" fmla="*/ 2147483647 w 17"/>
                <a:gd name="T47" fmla="*/ 2147483647 h 32"/>
                <a:gd name="T48" fmla="*/ 2147483647 w 17"/>
                <a:gd name="T49" fmla="*/ 2147483647 h 32"/>
                <a:gd name="T50" fmla="*/ 0 w 17"/>
                <a:gd name="T51" fmla="*/ 2147483647 h 32"/>
                <a:gd name="T52" fmla="*/ 0 w 17"/>
                <a:gd name="T53" fmla="*/ 2147483647 h 32"/>
                <a:gd name="T54" fmla="*/ 0 w 17"/>
                <a:gd name="T55" fmla="*/ 2147483647 h 32"/>
                <a:gd name="T56" fmla="*/ 0 w 17"/>
                <a:gd name="T57" fmla="*/ 2147483647 h 32"/>
                <a:gd name="T58" fmla="*/ 2147483647 w 17"/>
                <a:gd name="T59" fmla="*/ 2147483647 h 32"/>
                <a:gd name="T60" fmla="*/ 2147483647 w 17"/>
                <a:gd name="T61" fmla="*/ 2147483647 h 32"/>
                <a:gd name="T62" fmla="*/ 2147483647 w 17"/>
                <a:gd name="T63" fmla="*/ 2147483647 h 32"/>
                <a:gd name="T64" fmla="*/ 2147483647 w 17"/>
                <a:gd name="T65" fmla="*/ 2147483647 h 32"/>
                <a:gd name="T66" fmla="*/ 2147483647 w 17"/>
                <a:gd name="T67" fmla="*/ 2147483647 h 32"/>
                <a:gd name="T68" fmla="*/ 2147483647 w 17"/>
                <a:gd name="T69" fmla="*/ 2147483647 h 32"/>
                <a:gd name="T70" fmla="*/ 2147483647 w 17"/>
                <a:gd name="T71" fmla="*/ 2147483647 h 32"/>
                <a:gd name="T72" fmla="*/ 2147483647 w 17"/>
                <a:gd name="T73" fmla="*/ 2147483647 h 32"/>
                <a:gd name="T74" fmla="*/ 2147483647 w 17"/>
                <a:gd name="T75" fmla="*/ 2147483647 h 32"/>
                <a:gd name="T76" fmla="*/ 2147483647 w 17"/>
                <a:gd name="T77" fmla="*/ 2147483647 h 32"/>
                <a:gd name="T78" fmla="*/ 2147483647 w 17"/>
                <a:gd name="T79" fmla="*/ 2147483647 h 32"/>
                <a:gd name="T80" fmla="*/ 2147483647 w 17"/>
                <a:gd name="T81" fmla="*/ 2147483647 h 32"/>
                <a:gd name="T82" fmla="*/ 2147483647 w 17"/>
                <a:gd name="T83" fmla="*/ 2147483647 h 32"/>
                <a:gd name="T84" fmla="*/ 2147483647 w 17"/>
                <a:gd name="T85" fmla="*/ 2147483647 h 32"/>
                <a:gd name="T86" fmla="*/ 2147483647 w 17"/>
                <a:gd name="T87" fmla="*/ 2147483647 h 32"/>
                <a:gd name="T88" fmla="*/ 2147483647 w 17"/>
                <a:gd name="T89" fmla="*/ 2147483647 h 32"/>
                <a:gd name="T90" fmla="*/ 2147483647 w 17"/>
                <a:gd name="T91" fmla="*/ 2147483647 h 32"/>
                <a:gd name="T92" fmla="*/ 2147483647 w 17"/>
                <a:gd name="T93" fmla="*/ 0 h 32"/>
                <a:gd name="T94" fmla="*/ 2147483647 w 17"/>
                <a:gd name="T95" fmla="*/ 0 h 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
                <a:gd name="T145" fmla="*/ 0 h 32"/>
                <a:gd name="T146" fmla="*/ 17 w 17"/>
                <a:gd name="T147" fmla="*/ 32 h 3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 h="32">
                  <a:moveTo>
                    <a:pt x="2" y="0"/>
                  </a:moveTo>
                  <a:lnTo>
                    <a:pt x="10" y="2"/>
                  </a:lnTo>
                  <a:lnTo>
                    <a:pt x="10" y="3"/>
                  </a:lnTo>
                  <a:lnTo>
                    <a:pt x="11" y="4"/>
                  </a:lnTo>
                  <a:lnTo>
                    <a:pt x="11" y="5"/>
                  </a:lnTo>
                  <a:lnTo>
                    <a:pt x="10" y="5"/>
                  </a:lnTo>
                  <a:lnTo>
                    <a:pt x="10" y="6"/>
                  </a:lnTo>
                  <a:lnTo>
                    <a:pt x="11" y="6"/>
                  </a:lnTo>
                  <a:lnTo>
                    <a:pt x="12" y="6"/>
                  </a:lnTo>
                  <a:lnTo>
                    <a:pt x="13" y="6"/>
                  </a:lnTo>
                  <a:lnTo>
                    <a:pt x="14" y="7"/>
                  </a:lnTo>
                  <a:lnTo>
                    <a:pt x="15" y="9"/>
                  </a:lnTo>
                  <a:lnTo>
                    <a:pt x="16" y="11"/>
                  </a:lnTo>
                  <a:lnTo>
                    <a:pt x="17" y="14"/>
                  </a:lnTo>
                  <a:lnTo>
                    <a:pt x="17" y="15"/>
                  </a:lnTo>
                  <a:lnTo>
                    <a:pt x="17" y="18"/>
                  </a:lnTo>
                  <a:lnTo>
                    <a:pt x="17" y="19"/>
                  </a:lnTo>
                  <a:lnTo>
                    <a:pt x="16" y="20"/>
                  </a:lnTo>
                  <a:lnTo>
                    <a:pt x="15" y="21"/>
                  </a:lnTo>
                  <a:lnTo>
                    <a:pt x="14" y="23"/>
                  </a:lnTo>
                  <a:lnTo>
                    <a:pt x="12" y="26"/>
                  </a:lnTo>
                  <a:lnTo>
                    <a:pt x="11" y="26"/>
                  </a:lnTo>
                  <a:lnTo>
                    <a:pt x="10" y="28"/>
                  </a:lnTo>
                  <a:lnTo>
                    <a:pt x="9" y="29"/>
                  </a:lnTo>
                  <a:lnTo>
                    <a:pt x="8" y="30"/>
                  </a:lnTo>
                  <a:lnTo>
                    <a:pt x="8" y="31"/>
                  </a:lnTo>
                  <a:lnTo>
                    <a:pt x="8" y="32"/>
                  </a:lnTo>
                  <a:lnTo>
                    <a:pt x="7" y="32"/>
                  </a:lnTo>
                  <a:lnTo>
                    <a:pt x="7" y="31"/>
                  </a:lnTo>
                  <a:lnTo>
                    <a:pt x="7" y="30"/>
                  </a:lnTo>
                  <a:lnTo>
                    <a:pt x="7" y="29"/>
                  </a:lnTo>
                  <a:lnTo>
                    <a:pt x="6" y="28"/>
                  </a:lnTo>
                  <a:lnTo>
                    <a:pt x="5" y="28"/>
                  </a:lnTo>
                  <a:lnTo>
                    <a:pt x="5" y="27"/>
                  </a:lnTo>
                  <a:lnTo>
                    <a:pt x="3" y="26"/>
                  </a:lnTo>
                  <a:lnTo>
                    <a:pt x="2" y="23"/>
                  </a:lnTo>
                  <a:lnTo>
                    <a:pt x="1" y="22"/>
                  </a:lnTo>
                  <a:lnTo>
                    <a:pt x="1" y="21"/>
                  </a:lnTo>
                  <a:lnTo>
                    <a:pt x="0" y="21"/>
                  </a:lnTo>
                  <a:lnTo>
                    <a:pt x="0" y="20"/>
                  </a:lnTo>
                  <a:lnTo>
                    <a:pt x="0" y="19"/>
                  </a:lnTo>
                  <a:lnTo>
                    <a:pt x="1" y="18"/>
                  </a:lnTo>
                  <a:lnTo>
                    <a:pt x="1" y="17"/>
                  </a:lnTo>
                  <a:lnTo>
                    <a:pt x="2" y="17"/>
                  </a:lnTo>
                  <a:lnTo>
                    <a:pt x="2" y="16"/>
                  </a:lnTo>
                  <a:lnTo>
                    <a:pt x="3" y="16"/>
                  </a:lnTo>
                  <a:lnTo>
                    <a:pt x="4" y="14"/>
                  </a:lnTo>
                  <a:lnTo>
                    <a:pt x="5" y="13"/>
                  </a:lnTo>
                  <a:lnTo>
                    <a:pt x="6" y="12"/>
                  </a:lnTo>
                  <a:lnTo>
                    <a:pt x="4" y="11"/>
                  </a:lnTo>
                  <a:lnTo>
                    <a:pt x="4" y="10"/>
                  </a:lnTo>
                  <a:lnTo>
                    <a:pt x="3" y="9"/>
                  </a:lnTo>
                  <a:lnTo>
                    <a:pt x="2" y="9"/>
                  </a:lnTo>
                  <a:lnTo>
                    <a:pt x="2" y="8"/>
                  </a:lnTo>
                  <a:lnTo>
                    <a:pt x="2" y="7"/>
                  </a:lnTo>
                  <a:lnTo>
                    <a:pt x="1" y="6"/>
                  </a:lnTo>
                  <a:lnTo>
                    <a:pt x="1" y="4"/>
                  </a:lnTo>
                  <a:lnTo>
                    <a:pt x="2" y="3"/>
                  </a:lnTo>
                  <a:lnTo>
                    <a:pt x="2" y="2"/>
                  </a:lnTo>
                  <a:lnTo>
                    <a:pt x="2" y="1"/>
                  </a:lnTo>
                  <a:lnTo>
                    <a:pt x="2" y="0"/>
                  </a:lnTo>
                </a:path>
              </a:pathLst>
            </a:custGeom>
            <a:solidFill>
              <a:srgbClr val="FFFFFF"/>
            </a:solidFill>
            <a:ln w="0">
              <a:solidFill>
                <a:srgbClr val="25221E"/>
              </a:solidFill>
              <a:round/>
              <a:headEnd/>
              <a:tailEnd/>
            </a:ln>
          </p:spPr>
          <p:txBody>
            <a:bodyPr/>
            <a:lstStyle/>
            <a:p>
              <a:endParaRPr lang="en-US"/>
            </a:p>
          </p:txBody>
        </p:sp>
        <p:sp>
          <p:nvSpPr>
            <p:cNvPr id="80" name="Freeform 77"/>
            <p:cNvSpPr>
              <a:spLocks noChangeAspect="1"/>
            </p:cNvSpPr>
            <p:nvPr/>
          </p:nvSpPr>
          <p:spPr bwMode="auto">
            <a:xfrm>
              <a:off x="6140612" y="3225147"/>
              <a:ext cx="76129" cy="134410"/>
            </a:xfrm>
            <a:custGeom>
              <a:avLst/>
              <a:gdLst>
                <a:gd name="T0" fmla="*/ 2147483647 w 10"/>
                <a:gd name="T1" fmla="*/ 0 h 17"/>
                <a:gd name="T2" fmla="*/ 2147483647 w 10"/>
                <a:gd name="T3" fmla="*/ 0 h 17"/>
                <a:gd name="T4" fmla="*/ 2147483647 w 10"/>
                <a:gd name="T5" fmla="*/ 0 h 17"/>
                <a:gd name="T6" fmla="*/ 0 w 10"/>
                <a:gd name="T7" fmla="*/ 2147483647 h 17"/>
                <a:gd name="T8" fmla="*/ 2147483647 w 10"/>
                <a:gd name="T9" fmla="*/ 2147483647 h 17"/>
                <a:gd name="T10" fmla="*/ 2147483647 w 10"/>
                <a:gd name="T11" fmla="*/ 2147483647 h 17"/>
                <a:gd name="T12" fmla="*/ 2147483647 w 10"/>
                <a:gd name="T13" fmla="*/ 2147483647 h 17"/>
                <a:gd name="T14" fmla="*/ 2147483647 w 10"/>
                <a:gd name="T15" fmla="*/ 2147483647 h 17"/>
                <a:gd name="T16" fmla="*/ 2147483647 w 10"/>
                <a:gd name="T17" fmla="*/ 2147483647 h 17"/>
                <a:gd name="T18" fmla="*/ 2147483647 w 10"/>
                <a:gd name="T19" fmla="*/ 2147483647 h 17"/>
                <a:gd name="T20" fmla="*/ 2147483647 w 10"/>
                <a:gd name="T21" fmla="*/ 2147483647 h 17"/>
                <a:gd name="T22" fmla="*/ 2147483647 w 10"/>
                <a:gd name="T23" fmla="*/ 2147483647 h 17"/>
                <a:gd name="T24" fmla="*/ 2147483647 w 10"/>
                <a:gd name="T25" fmla="*/ 2147483647 h 17"/>
                <a:gd name="T26" fmla="*/ 2147483647 w 10"/>
                <a:gd name="T27" fmla="*/ 2147483647 h 17"/>
                <a:gd name="T28" fmla="*/ 2147483647 w 10"/>
                <a:gd name="T29" fmla="*/ 2147483647 h 17"/>
                <a:gd name="T30" fmla="*/ 2147483647 w 10"/>
                <a:gd name="T31" fmla="*/ 2147483647 h 17"/>
                <a:gd name="T32" fmla="*/ 2147483647 w 10"/>
                <a:gd name="T33" fmla="*/ 2147483647 h 17"/>
                <a:gd name="T34" fmla="*/ 2147483647 w 10"/>
                <a:gd name="T35" fmla="*/ 2147483647 h 17"/>
                <a:gd name="T36" fmla="*/ 2147483647 w 10"/>
                <a:gd name="T37" fmla="*/ 2147483647 h 17"/>
                <a:gd name="T38" fmla="*/ 2147483647 w 10"/>
                <a:gd name="T39" fmla="*/ 2147483647 h 17"/>
                <a:gd name="T40" fmla="*/ 2147483647 w 10"/>
                <a:gd name="T41" fmla="*/ 2147483647 h 17"/>
                <a:gd name="T42" fmla="*/ 2147483647 w 10"/>
                <a:gd name="T43" fmla="*/ 2147483647 h 17"/>
                <a:gd name="T44" fmla="*/ 2147483647 w 10"/>
                <a:gd name="T45" fmla="*/ 2147483647 h 17"/>
                <a:gd name="T46" fmla="*/ 2147483647 w 10"/>
                <a:gd name="T47" fmla="*/ 2147483647 h 17"/>
                <a:gd name="T48" fmla="*/ 2147483647 w 10"/>
                <a:gd name="T49" fmla="*/ 0 h 17"/>
                <a:gd name="T50" fmla="*/ 2147483647 w 10"/>
                <a:gd name="T51" fmla="*/ 0 h 17"/>
                <a:gd name="T52" fmla="*/ 2147483647 w 10"/>
                <a:gd name="T53" fmla="*/ 0 h 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
                <a:gd name="T82" fmla="*/ 0 h 17"/>
                <a:gd name="T83" fmla="*/ 10 w 10"/>
                <a:gd name="T84" fmla="*/ 17 h 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 h="17">
                  <a:moveTo>
                    <a:pt x="2" y="0"/>
                  </a:moveTo>
                  <a:lnTo>
                    <a:pt x="1" y="0"/>
                  </a:lnTo>
                  <a:lnTo>
                    <a:pt x="0" y="1"/>
                  </a:lnTo>
                  <a:lnTo>
                    <a:pt x="3" y="17"/>
                  </a:lnTo>
                  <a:lnTo>
                    <a:pt x="10" y="17"/>
                  </a:lnTo>
                  <a:lnTo>
                    <a:pt x="9" y="15"/>
                  </a:lnTo>
                  <a:lnTo>
                    <a:pt x="9" y="14"/>
                  </a:lnTo>
                  <a:lnTo>
                    <a:pt x="8" y="14"/>
                  </a:lnTo>
                  <a:lnTo>
                    <a:pt x="7" y="12"/>
                  </a:lnTo>
                  <a:lnTo>
                    <a:pt x="6" y="11"/>
                  </a:lnTo>
                  <a:lnTo>
                    <a:pt x="5" y="9"/>
                  </a:lnTo>
                  <a:lnTo>
                    <a:pt x="5" y="8"/>
                  </a:lnTo>
                  <a:lnTo>
                    <a:pt x="4" y="6"/>
                  </a:lnTo>
                  <a:lnTo>
                    <a:pt x="3" y="5"/>
                  </a:lnTo>
                  <a:lnTo>
                    <a:pt x="3" y="4"/>
                  </a:lnTo>
                  <a:lnTo>
                    <a:pt x="2" y="3"/>
                  </a:lnTo>
                  <a:lnTo>
                    <a:pt x="2" y="2"/>
                  </a:lnTo>
                  <a:lnTo>
                    <a:pt x="2" y="1"/>
                  </a:lnTo>
                  <a:lnTo>
                    <a:pt x="2" y="0"/>
                  </a:lnTo>
                </a:path>
              </a:pathLst>
            </a:custGeom>
            <a:solidFill>
              <a:srgbClr val="FFFFFF"/>
            </a:solidFill>
            <a:ln w="0">
              <a:solidFill>
                <a:srgbClr val="25221E"/>
              </a:solidFill>
              <a:round/>
              <a:headEnd/>
              <a:tailEnd/>
            </a:ln>
          </p:spPr>
          <p:txBody>
            <a:bodyPr/>
            <a:lstStyle/>
            <a:p>
              <a:endParaRPr lang="en-US"/>
            </a:p>
          </p:txBody>
        </p:sp>
        <p:sp>
          <p:nvSpPr>
            <p:cNvPr id="81" name="Freeform 78"/>
            <p:cNvSpPr>
              <a:spLocks noChangeAspect="1"/>
            </p:cNvSpPr>
            <p:nvPr/>
          </p:nvSpPr>
          <p:spPr bwMode="auto">
            <a:xfrm>
              <a:off x="5853013" y="3233053"/>
              <a:ext cx="363728" cy="196784"/>
            </a:xfrm>
            <a:custGeom>
              <a:avLst/>
              <a:gdLst>
                <a:gd name="T0" fmla="*/ 2147483647 w 48"/>
                <a:gd name="T1" fmla="*/ 0 h 25"/>
                <a:gd name="T2" fmla="*/ 2147483647 w 48"/>
                <a:gd name="T3" fmla="*/ 2147483647 h 25"/>
                <a:gd name="T4" fmla="*/ 2147483647 w 48"/>
                <a:gd name="T5" fmla="*/ 2147483647 h 25"/>
                <a:gd name="T6" fmla="*/ 2147483647 w 48"/>
                <a:gd name="T7" fmla="*/ 2147483647 h 25"/>
                <a:gd name="T8" fmla="*/ 2147483647 w 48"/>
                <a:gd name="T9" fmla="*/ 2147483647 h 25"/>
                <a:gd name="T10" fmla="*/ 2147483647 w 48"/>
                <a:gd name="T11" fmla="*/ 2147483647 h 25"/>
                <a:gd name="T12" fmla="*/ 2147483647 w 48"/>
                <a:gd name="T13" fmla="*/ 2147483647 h 25"/>
                <a:gd name="T14" fmla="*/ 2147483647 w 48"/>
                <a:gd name="T15" fmla="*/ 2147483647 h 25"/>
                <a:gd name="T16" fmla="*/ 2147483647 w 48"/>
                <a:gd name="T17" fmla="*/ 2147483647 h 25"/>
                <a:gd name="T18" fmla="*/ 2147483647 w 48"/>
                <a:gd name="T19" fmla="*/ 2147483647 h 25"/>
                <a:gd name="T20" fmla="*/ 2147483647 w 48"/>
                <a:gd name="T21" fmla="*/ 2147483647 h 25"/>
                <a:gd name="T22" fmla="*/ 2147483647 w 48"/>
                <a:gd name="T23" fmla="*/ 2147483647 h 25"/>
                <a:gd name="T24" fmla="*/ 2147483647 w 48"/>
                <a:gd name="T25" fmla="*/ 2147483647 h 25"/>
                <a:gd name="T26" fmla="*/ 2147483647 w 48"/>
                <a:gd name="T27" fmla="*/ 2147483647 h 25"/>
                <a:gd name="T28" fmla="*/ 2147483647 w 48"/>
                <a:gd name="T29" fmla="*/ 2147483647 h 25"/>
                <a:gd name="T30" fmla="*/ 2147483647 w 48"/>
                <a:gd name="T31" fmla="*/ 2147483647 h 25"/>
                <a:gd name="T32" fmla="*/ 2147483647 w 48"/>
                <a:gd name="T33" fmla="*/ 2147483647 h 25"/>
                <a:gd name="T34" fmla="*/ 2147483647 w 48"/>
                <a:gd name="T35" fmla="*/ 2147483647 h 25"/>
                <a:gd name="T36" fmla="*/ 2147483647 w 48"/>
                <a:gd name="T37" fmla="*/ 2147483647 h 25"/>
                <a:gd name="T38" fmla="*/ 2147483647 w 48"/>
                <a:gd name="T39" fmla="*/ 2147483647 h 25"/>
                <a:gd name="T40" fmla="*/ 2147483647 w 48"/>
                <a:gd name="T41" fmla="*/ 2147483647 h 25"/>
                <a:gd name="T42" fmla="*/ 2147483647 w 48"/>
                <a:gd name="T43" fmla="*/ 2147483647 h 25"/>
                <a:gd name="T44" fmla="*/ 2147483647 w 48"/>
                <a:gd name="T45" fmla="*/ 2147483647 h 25"/>
                <a:gd name="T46" fmla="*/ 2147483647 w 48"/>
                <a:gd name="T47" fmla="*/ 2147483647 h 25"/>
                <a:gd name="T48" fmla="*/ 2147483647 w 48"/>
                <a:gd name="T49" fmla="*/ 2147483647 h 25"/>
                <a:gd name="T50" fmla="*/ 2147483647 w 48"/>
                <a:gd name="T51" fmla="*/ 2147483647 h 25"/>
                <a:gd name="T52" fmla="*/ 2147483647 w 48"/>
                <a:gd name="T53" fmla="*/ 2147483647 h 25"/>
                <a:gd name="T54" fmla="*/ 2147483647 w 48"/>
                <a:gd name="T55" fmla="*/ 2147483647 h 25"/>
                <a:gd name="T56" fmla="*/ 2147483647 w 48"/>
                <a:gd name="T57" fmla="*/ 2147483647 h 25"/>
                <a:gd name="T58" fmla="*/ 2147483647 w 48"/>
                <a:gd name="T59" fmla="*/ 2147483647 h 25"/>
                <a:gd name="T60" fmla="*/ 2147483647 w 48"/>
                <a:gd name="T61" fmla="*/ 2147483647 h 25"/>
                <a:gd name="T62" fmla="*/ 2147483647 w 48"/>
                <a:gd name="T63" fmla="*/ 2147483647 h 25"/>
                <a:gd name="T64" fmla="*/ 2147483647 w 48"/>
                <a:gd name="T65" fmla="*/ 2147483647 h 25"/>
                <a:gd name="T66" fmla="*/ 2147483647 w 48"/>
                <a:gd name="T67" fmla="*/ 2147483647 h 25"/>
                <a:gd name="T68" fmla="*/ 2147483647 w 48"/>
                <a:gd name="T69" fmla="*/ 2147483647 h 25"/>
                <a:gd name="T70" fmla="*/ 2147483647 w 48"/>
                <a:gd name="T71" fmla="*/ 2147483647 h 25"/>
                <a:gd name="T72" fmla="*/ 2147483647 w 48"/>
                <a:gd name="T73" fmla="*/ 2147483647 h 25"/>
                <a:gd name="T74" fmla="*/ 2147483647 w 48"/>
                <a:gd name="T75" fmla="*/ 2147483647 h 25"/>
                <a:gd name="T76" fmla="*/ 2147483647 w 48"/>
                <a:gd name="T77" fmla="*/ 2147483647 h 25"/>
                <a:gd name="T78" fmla="*/ 2147483647 w 48"/>
                <a:gd name="T79" fmla="*/ 2147483647 h 25"/>
                <a:gd name="T80" fmla="*/ 2147483647 w 48"/>
                <a:gd name="T81" fmla="*/ 2147483647 h 25"/>
                <a:gd name="T82" fmla="*/ 2147483647 w 48"/>
                <a:gd name="T83" fmla="*/ 2147483647 h 25"/>
                <a:gd name="T84" fmla="*/ 2147483647 w 48"/>
                <a:gd name="T85" fmla="*/ 2147483647 h 25"/>
                <a:gd name="T86" fmla="*/ 2147483647 w 48"/>
                <a:gd name="T87" fmla="*/ 2147483647 h 25"/>
                <a:gd name="T88" fmla="*/ 2147483647 w 48"/>
                <a:gd name="T89" fmla="*/ 2147483647 h 25"/>
                <a:gd name="T90" fmla="*/ 2147483647 w 48"/>
                <a:gd name="T91" fmla="*/ 2147483647 h 25"/>
                <a:gd name="T92" fmla="*/ 2147483647 w 48"/>
                <a:gd name="T93" fmla="*/ 2147483647 h 25"/>
                <a:gd name="T94" fmla="*/ 2147483647 w 48"/>
                <a:gd name="T95" fmla="*/ 2147483647 h 25"/>
                <a:gd name="T96" fmla="*/ 2147483647 w 48"/>
                <a:gd name="T97" fmla="*/ 2147483647 h 25"/>
                <a:gd name="T98" fmla="*/ 2147483647 w 48"/>
                <a:gd name="T99" fmla="*/ 2147483647 h 25"/>
                <a:gd name="T100" fmla="*/ 2147483647 w 48"/>
                <a:gd name="T101" fmla="*/ 2147483647 h 25"/>
                <a:gd name="T102" fmla="*/ 2147483647 w 48"/>
                <a:gd name="T103" fmla="*/ 2147483647 h 25"/>
                <a:gd name="T104" fmla="*/ 2147483647 w 48"/>
                <a:gd name="T105" fmla="*/ 2147483647 h 25"/>
                <a:gd name="T106" fmla="*/ 2147483647 w 48"/>
                <a:gd name="T107" fmla="*/ 2147483647 h 25"/>
                <a:gd name="T108" fmla="*/ 2147483647 w 48"/>
                <a:gd name="T109" fmla="*/ 2147483647 h 25"/>
                <a:gd name="T110" fmla="*/ 2147483647 w 48"/>
                <a:gd name="T111" fmla="*/ 2147483647 h 25"/>
                <a:gd name="T112" fmla="*/ 2147483647 w 48"/>
                <a:gd name="T113" fmla="*/ 2147483647 h 25"/>
                <a:gd name="T114" fmla="*/ 2147483647 w 48"/>
                <a:gd name="T115" fmla="*/ 2147483647 h 25"/>
                <a:gd name="T116" fmla="*/ 2147483647 w 48"/>
                <a:gd name="T117" fmla="*/ 2147483647 h 25"/>
                <a:gd name="T118" fmla="*/ 0 w 48"/>
                <a:gd name="T119" fmla="*/ 2147483647 h 25"/>
                <a:gd name="T120" fmla="*/ 0 w 48"/>
                <a:gd name="T121" fmla="*/ 2147483647 h 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8"/>
                <a:gd name="T184" fmla="*/ 0 h 25"/>
                <a:gd name="T185" fmla="*/ 48 w 48"/>
                <a:gd name="T186" fmla="*/ 25 h 2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8" h="25">
                  <a:moveTo>
                    <a:pt x="0" y="9"/>
                  </a:moveTo>
                  <a:lnTo>
                    <a:pt x="38" y="0"/>
                  </a:lnTo>
                  <a:lnTo>
                    <a:pt x="41" y="16"/>
                  </a:lnTo>
                  <a:lnTo>
                    <a:pt x="48" y="16"/>
                  </a:lnTo>
                  <a:lnTo>
                    <a:pt x="47" y="19"/>
                  </a:lnTo>
                  <a:lnTo>
                    <a:pt x="47" y="20"/>
                  </a:lnTo>
                  <a:lnTo>
                    <a:pt x="47" y="21"/>
                  </a:lnTo>
                  <a:lnTo>
                    <a:pt x="47" y="22"/>
                  </a:lnTo>
                  <a:lnTo>
                    <a:pt x="47" y="23"/>
                  </a:lnTo>
                  <a:lnTo>
                    <a:pt x="47" y="24"/>
                  </a:lnTo>
                  <a:lnTo>
                    <a:pt x="43" y="25"/>
                  </a:lnTo>
                  <a:lnTo>
                    <a:pt x="43" y="23"/>
                  </a:lnTo>
                  <a:lnTo>
                    <a:pt x="42" y="22"/>
                  </a:lnTo>
                  <a:lnTo>
                    <a:pt x="41" y="22"/>
                  </a:lnTo>
                  <a:lnTo>
                    <a:pt x="41" y="21"/>
                  </a:lnTo>
                  <a:lnTo>
                    <a:pt x="41" y="20"/>
                  </a:lnTo>
                  <a:lnTo>
                    <a:pt x="41" y="19"/>
                  </a:lnTo>
                  <a:lnTo>
                    <a:pt x="42" y="18"/>
                  </a:lnTo>
                  <a:lnTo>
                    <a:pt x="41" y="18"/>
                  </a:lnTo>
                  <a:lnTo>
                    <a:pt x="41" y="16"/>
                  </a:lnTo>
                  <a:lnTo>
                    <a:pt x="40" y="15"/>
                  </a:lnTo>
                  <a:lnTo>
                    <a:pt x="38" y="14"/>
                  </a:lnTo>
                  <a:lnTo>
                    <a:pt x="37" y="12"/>
                  </a:lnTo>
                  <a:lnTo>
                    <a:pt x="37" y="11"/>
                  </a:lnTo>
                  <a:lnTo>
                    <a:pt x="36" y="10"/>
                  </a:lnTo>
                  <a:lnTo>
                    <a:pt x="35" y="9"/>
                  </a:lnTo>
                  <a:lnTo>
                    <a:pt x="35" y="7"/>
                  </a:lnTo>
                  <a:lnTo>
                    <a:pt x="35" y="6"/>
                  </a:lnTo>
                  <a:lnTo>
                    <a:pt x="35" y="5"/>
                  </a:lnTo>
                  <a:lnTo>
                    <a:pt x="35" y="4"/>
                  </a:lnTo>
                  <a:lnTo>
                    <a:pt x="35" y="3"/>
                  </a:lnTo>
                  <a:lnTo>
                    <a:pt x="34" y="2"/>
                  </a:lnTo>
                  <a:lnTo>
                    <a:pt x="33" y="3"/>
                  </a:lnTo>
                  <a:lnTo>
                    <a:pt x="32" y="5"/>
                  </a:lnTo>
                  <a:lnTo>
                    <a:pt x="33" y="6"/>
                  </a:lnTo>
                  <a:lnTo>
                    <a:pt x="33" y="7"/>
                  </a:lnTo>
                  <a:lnTo>
                    <a:pt x="32" y="7"/>
                  </a:lnTo>
                  <a:lnTo>
                    <a:pt x="32" y="8"/>
                  </a:lnTo>
                  <a:lnTo>
                    <a:pt x="33" y="9"/>
                  </a:lnTo>
                  <a:lnTo>
                    <a:pt x="34" y="10"/>
                  </a:lnTo>
                  <a:lnTo>
                    <a:pt x="33" y="10"/>
                  </a:lnTo>
                  <a:lnTo>
                    <a:pt x="33" y="11"/>
                  </a:lnTo>
                  <a:lnTo>
                    <a:pt x="34" y="12"/>
                  </a:lnTo>
                  <a:lnTo>
                    <a:pt x="34" y="13"/>
                  </a:lnTo>
                  <a:lnTo>
                    <a:pt x="34" y="14"/>
                  </a:lnTo>
                  <a:lnTo>
                    <a:pt x="35" y="15"/>
                  </a:lnTo>
                  <a:lnTo>
                    <a:pt x="35" y="17"/>
                  </a:lnTo>
                  <a:lnTo>
                    <a:pt x="37" y="18"/>
                  </a:lnTo>
                  <a:lnTo>
                    <a:pt x="37" y="19"/>
                  </a:lnTo>
                  <a:lnTo>
                    <a:pt x="36" y="19"/>
                  </a:lnTo>
                  <a:lnTo>
                    <a:pt x="35" y="18"/>
                  </a:lnTo>
                  <a:lnTo>
                    <a:pt x="33" y="18"/>
                  </a:lnTo>
                  <a:lnTo>
                    <a:pt x="32" y="18"/>
                  </a:lnTo>
                  <a:lnTo>
                    <a:pt x="32" y="17"/>
                  </a:lnTo>
                  <a:lnTo>
                    <a:pt x="31" y="17"/>
                  </a:lnTo>
                  <a:lnTo>
                    <a:pt x="31" y="16"/>
                  </a:lnTo>
                  <a:lnTo>
                    <a:pt x="32" y="16"/>
                  </a:lnTo>
                  <a:lnTo>
                    <a:pt x="31" y="15"/>
                  </a:lnTo>
                  <a:lnTo>
                    <a:pt x="30" y="14"/>
                  </a:lnTo>
                  <a:lnTo>
                    <a:pt x="29" y="14"/>
                  </a:lnTo>
                  <a:lnTo>
                    <a:pt x="28" y="14"/>
                  </a:lnTo>
                  <a:lnTo>
                    <a:pt x="28" y="15"/>
                  </a:lnTo>
                  <a:lnTo>
                    <a:pt x="27" y="17"/>
                  </a:lnTo>
                  <a:lnTo>
                    <a:pt x="19" y="11"/>
                  </a:lnTo>
                  <a:lnTo>
                    <a:pt x="18" y="11"/>
                  </a:lnTo>
                  <a:lnTo>
                    <a:pt x="17" y="10"/>
                  </a:lnTo>
                  <a:lnTo>
                    <a:pt x="16" y="10"/>
                  </a:lnTo>
                  <a:lnTo>
                    <a:pt x="15" y="10"/>
                  </a:lnTo>
                  <a:lnTo>
                    <a:pt x="15" y="9"/>
                  </a:lnTo>
                  <a:lnTo>
                    <a:pt x="14" y="9"/>
                  </a:lnTo>
                  <a:lnTo>
                    <a:pt x="13" y="9"/>
                  </a:lnTo>
                  <a:lnTo>
                    <a:pt x="13" y="8"/>
                  </a:lnTo>
                  <a:lnTo>
                    <a:pt x="12" y="8"/>
                  </a:lnTo>
                  <a:lnTo>
                    <a:pt x="11" y="8"/>
                  </a:lnTo>
                  <a:lnTo>
                    <a:pt x="11" y="7"/>
                  </a:lnTo>
                  <a:lnTo>
                    <a:pt x="10" y="7"/>
                  </a:lnTo>
                  <a:lnTo>
                    <a:pt x="9" y="7"/>
                  </a:lnTo>
                  <a:lnTo>
                    <a:pt x="9" y="8"/>
                  </a:lnTo>
                  <a:lnTo>
                    <a:pt x="8" y="8"/>
                  </a:lnTo>
                  <a:lnTo>
                    <a:pt x="8" y="9"/>
                  </a:lnTo>
                  <a:lnTo>
                    <a:pt x="7" y="10"/>
                  </a:lnTo>
                  <a:lnTo>
                    <a:pt x="6" y="11"/>
                  </a:lnTo>
                  <a:lnTo>
                    <a:pt x="5" y="11"/>
                  </a:lnTo>
                  <a:lnTo>
                    <a:pt x="4" y="11"/>
                  </a:lnTo>
                  <a:lnTo>
                    <a:pt x="5" y="12"/>
                  </a:lnTo>
                  <a:lnTo>
                    <a:pt x="4" y="13"/>
                  </a:lnTo>
                  <a:lnTo>
                    <a:pt x="3" y="14"/>
                  </a:lnTo>
                  <a:lnTo>
                    <a:pt x="3" y="15"/>
                  </a:lnTo>
                  <a:lnTo>
                    <a:pt x="2" y="16"/>
                  </a:lnTo>
                  <a:lnTo>
                    <a:pt x="0" y="18"/>
                  </a:lnTo>
                  <a:lnTo>
                    <a:pt x="0" y="9"/>
                  </a:lnTo>
                </a:path>
              </a:pathLst>
            </a:custGeom>
            <a:solidFill>
              <a:srgbClr val="FFFFFF"/>
            </a:solidFill>
            <a:ln w="0">
              <a:solidFill>
                <a:srgbClr val="25221E"/>
              </a:solidFill>
              <a:round/>
              <a:headEnd/>
              <a:tailEnd/>
            </a:ln>
          </p:spPr>
          <p:txBody>
            <a:bodyPr/>
            <a:lstStyle/>
            <a:p>
              <a:endParaRPr lang="en-US"/>
            </a:p>
          </p:txBody>
        </p:sp>
        <p:sp>
          <p:nvSpPr>
            <p:cNvPr id="82" name="Freeform 79"/>
            <p:cNvSpPr>
              <a:spLocks noChangeAspect="1"/>
            </p:cNvSpPr>
            <p:nvPr/>
          </p:nvSpPr>
          <p:spPr bwMode="auto">
            <a:xfrm>
              <a:off x="6179523" y="3421931"/>
              <a:ext cx="29606" cy="70280"/>
            </a:xfrm>
            <a:custGeom>
              <a:avLst/>
              <a:gdLst>
                <a:gd name="T0" fmla="*/ 0 w 4"/>
                <a:gd name="T1" fmla="*/ 2147483647 h 9"/>
                <a:gd name="T2" fmla="*/ 0 w 4"/>
                <a:gd name="T3" fmla="*/ 2147483647 h 9"/>
                <a:gd name="T4" fmla="*/ 2147483647 w 4"/>
                <a:gd name="T5" fmla="*/ 2147483647 h 9"/>
                <a:gd name="T6" fmla="*/ 2147483647 w 4"/>
                <a:gd name="T7" fmla="*/ 2147483647 h 9"/>
                <a:gd name="T8" fmla="*/ 2147483647 w 4"/>
                <a:gd name="T9" fmla="*/ 2147483647 h 9"/>
                <a:gd name="T10" fmla="*/ 2147483647 w 4"/>
                <a:gd name="T11" fmla="*/ 2147483647 h 9"/>
                <a:gd name="T12" fmla="*/ 2147483647 w 4"/>
                <a:gd name="T13" fmla="*/ 2147483647 h 9"/>
                <a:gd name="T14" fmla="*/ 2147483647 w 4"/>
                <a:gd name="T15" fmla="*/ 2147483647 h 9"/>
                <a:gd name="T16" fmla="*/ 2147483647 w 4"/>
                <a:gd name="T17" fmla="*/ 2147483647 h 9"/>
                <a:gd name="T18" fmla="*/ 2147483647 w 4"/>
                <a:gd name="T19" fmla="*/ 2147483647 h 9"/>
                <a:gd name="T20" fmla="*/ 2147483647 w 4"/>
                <a:gd name="T21" fmla="*/ 2147483647 h 9"/>
                <a:gd name="T22" fmla="*/ 2147483647 w 4"/>
                <a:gd name="T23" fmla="*/ 0 h 9"/>
                <a:gd name="T24" fmla="*/ 2147483647 w 4"/>
                <a:gd name="T25" fmla="*/ 0 h 9"/>
                <a:gd name="T26" fmla="*/ 0 w 4"/>
                <a:gd name="T27" fmla="*/ 2147483647 h 9"/>
                <a:gd name="T28" fmla="*/ 0 w 4"/>
                <a:gd name="T29" fmla="*/ 2147483647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
                <a:gd name="T46" fmla="*/ 0 h 9"/>
                <a:gd name="T47" fmla="*/ 4 w 4"/>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 h="9">
                  <a:moveTo>
                    <a:pt x="0" y="1"/>
                  </a:moveTo>
                  <a:lnTo>
                    <a:pt x="0" y="3"/>
                  </a:lnTo>
                  <a:lnTo>
                    <a:pt x="1" y="7"/>
                  </a:lnTo>
                  <a:lnTo>
                    <a:pt x="1" y="8"/>
                  </a:lnTo>
                  <a:lnTo>
                    <a:pt x="2" y="9"/>
                  </a:lnTo>
                  <a:lnTo>
                    <a:pt x="3" y="8"/>
                  </a:lnTo>
                  <a:lnTo>
                    <a:pt x="3" y="7"/>
                  </a:lnTo>
                  <a:lnTo>
                    <a:pt x="4" y="7"/>
                  </a:lnTo>
                  <a:lnTo>
                    <a:pt x="4" y="5"/>
                  </a:lnTo>
                  <a:lnTo>
                    <a:pt x="4" y="3"/>
                  </a:lnTo>
                  <a:lnTo>
                    <a:pt x="4" y="0"/>
                  </a:lnTo>
                  <a:lnTo>
                    <a:pt x="0" y="1"/>
                  </a:lnTo>
                </a:path>
              </a:pathLst>
            </a:custGeom>
            <a:solidFill>
              <a:srgbClr val="FFFFFF"/>
            </a:solidFill>
            <a:ln w="0">
              <a:solidFill>
                <a:srgbClr val="25221E"/>
              </a:solidFill>
              <a:round/>
              <a:headEnd/>
              <a:tailEnd/>
            </a:ln>
          </p:spPr>
          <p:txBody>
            <a:bodyPr/>
            <a:lstStyle/>
            <a:p>
              <a:endParaRPr lang="en-US"/>
            </a:p>
          </p:txBody>
        </p:sp>
        <p:sp>
          <p:nvSpPr>
            <p:cNvPr id="83" name="Freeform 80"/>
            <p:cNvSpPr>
              <a:spLocks noChangeAspect="1"/>
            </p:cNvSpPr>
            <p:nvPr/>
          </p:nvSpPr>
          <p:spPr bwMode="auto">
            <a:xfrm>
              <a:off x="5617859" y="3209334"/>
              <a:ext cx="379800" cy="417287"/>
            </a:xfrm>
            <a:custGeom>
              <a:avLst/>
              <a:gdLst>
                <a:gd name="T0" fmla="*/ 2147483647 w 50"/>
                <a:gd name="T1" fmla="*/ 2147483647 h 53"/>
                <a:gd name="T2" fmla="*/ 2147483647 w 50"/>
                <a:gd name="T3" fmla="*/ 2147483647 h 53"/>
                <a:gd name="T4" fmla="*/ 2147483647 w 50"/>
                <a:gd name="T5" fmla="*/ 2147483647 h 53"/>
                <a:gd name="T6" fmla="*/ 2147483647 w 50"/>
                <a:gd name="T7" fmla="*/ 2147483647 h 53"/>
                <a:gd name="T8" fmla="*/ 2147483647 w 50"/>
                <a:gd name="T9" fmla="*/ 2147483647 h 53"/>
                <a:gd name="T10" fmla="*/ 2147483647 w 50"/>
                <a:gd name="T11" fmla="*/ 2147483647 h 53"/>
                <a:gd name="T12" fmla="*/ 2147483647 w 50"/>
                <a:gd name="T13" fmla="*/ 2147483647 h 53"/>
                <a:gd name="T14" fmla="*/ 2147483647 w 50"/>
                <a:gd name="T15" fmla="*/ 2147483647 h 53"/>
                <a:gd name="T16" fmla="*/ 2147483647 w 50"/>
                <a:gd name="T17" fmla="*/ 2147483647 h 53"/>
                <a:gd name="T18" fmla="*/ 2147483647 w 50"/>
                <a:gd name="T19" fmla="*/ 2147483647 h 53"/>
                <a:gd name="T20" fmla="*/ 2147483647 w 50"/>
                <a:gd name="T21" fmla="*/ 2147483647 h 53"/>
                <a:gd name="T22" fmla="*/ 2147483647 w 50"/>
                <a:gd name="T23" fmla="*/ 2147483647 h 53"/>
                <a:gd name="T24" fmla="*/ 2147483647 w 50"/>
                <a:gd name="T25" fmla="*/ 2147483647 h 53"/>
                <a:gd name="T26" fmla="*/ 2147483647 w 50"/>
                <a:gd name="T27" fmla="*/ 2147483647 h 53"/>
                <a:gd name="T28" fmla="*/ 2147483647 w 50"/>
                <a:gd name="T29" fmla="*/ 2147483647 h 53"/>
                <a:gd name="T30" fmla="*/ 2147483647 w 50"/>
                <a:gd name="T31" fmla="*/ 2147483647 h 53"/>
                <a:gd name="T32" fmla="*/ 2147483647 w 50"/>
                <a:gd name="T33" fmla="*/ 2147483647 h 53"/>
                <a:gd name="T34" fmla="*/ 2147483647 w 50"/>
                <a:gd name="T35" fmla="*/ 2147483647 h 53"/>
                <a:gd name="T36" fmla="*/ 2147483647 w 50"/>
                <a:gd name="T37" fmla="*/ 2147483647 h 53"/>
                <a:gd name="T38" fmla="*/ 2147483647 w 50"/>
                <a:gd name="T39" fmla="*/ 2147483647 h 53"/>
                <a:gd name="T40" fmla="*/ 2147483647 w 50"/>
                <a:gd name="T41" fmla="*/ 2147483647 h 53"/>
                <a:gd name="T42" fmla="*/ 2147483647 w 50"/>
                <a:gd name="T43" fmla="*/ 2147483647 h 53"/>
                <a:gd name="T44" fmla="*/ 2147483647 w 50"/>
                <a:gd name="T45" fmla="*/ 2147483647 h 53"/>
                <a:gd name="T46" fmla="*/ 2147483647 w 50"/>
                <a:gd name="T47" fmla="*/ 2147483647 h 53"/>
                <a:gd name="T48" fmla="*/ 2147483647 w 50"/>
                <a:gd name="T49" fmla="*/ 2147483647 h 53"/>
                <a:gd name="T50" fmla="*/ 2147483647 w 50"/>
                <a:gd name="T51" fmla="*/ 2147483647 h 53"/>
                <a:gd name="T52" fmla="*/ 2147483647 w 50"/>
                <a:gd name="T53" fmla="*/ 2147483647 h 53"/>
                <a:gd name="T54" fmla="*/ 2147483647 w 50"/>
                <a:gd name="T55" fmla="*/ 2147483647 h 53"/>
                <a:gd name="T56" fmla="*/ 2147483647 w 50"/>
                <a:gd name="T57" fmla="*/ 2147483647 h 53"/>
                <a:gd name="T58" fmla="*/ 2147483647 w 50"/>
                <a:gd name="T59" fmla="*/ 2147483647 h 53"/>
                <a:gd name="T60" fmla="*/ 2147483647 w 50"/>
                <a:gd name="T61" fmla="*/ 2147483647 h 53"/>
                <a:gd name="T62" fmla="*/ 2147483647 w 50"/>
                <a:gd name="T63" fmla="*/ 2147483647 h 53"/>
                <a:gd name="T64" fmla="*/ 2147483647 w 50"/>
                <a:gd name="T65" fmla="*/ 2147483647 h 53"/>
                <a:gd name="T66" fmla="*/ 2147483647 w 50"/>
                <a:gd name="T67" fmla="*/ 2147483647 h 53"/>
                <a:gd name="T68" fmla="*/ 2147483647 w 50"/>
                <a:gd name="T69" fmla="*/ 2147483647 h 53"/>
                <a:gd name="T70" fmla="*/ 2147483647 w 50"/>
                <a:gd name="T71" fmla="*/ 2147483647 h 53"/>
                <a:gd name="T72" fmla="*/ 2147483647 w 50"/>
                <a:gd name="T73" fmla="*/ 2147483647 h 53"/>
                <a:gd name="T74" fmla="*/ 2147483647 w 50"/>
                <a:gd name="T75" fmla="*/ 2147483647 h 53"/>
                <a:gd name="T76" fmla="*/ 2147483647 w 50"/>
                <a:gd name="T77" fmla="*/ 2147483647 h 53"/>
                <a:gd name="T78" fmla="*/ 2147483647 w 50"/>
                <a:gd name="T79" fmla="*/ 2147483647 h 53"/>
                <a:gd name="T80" fmla="*/ 2147483647 w 50"/>
                <a:gd name="T81" fmla="*/ 2147483647 h 53"/>
                <a:gd name="T82" fmla="*/ 2147483647 w 50"/>
                <a:gd name="T83" fmla="*/ 2147483647 h 53"/>
                <a:gd name="T84" fmla="*/ 2147483647 w 50"/>
                <a:gd name="T85" fmla="*/ 2147483647 h 53"/>
                <a:gd name="T86" fmla="*/ 2147483647 w 50"/>
                <a:gd name="T87" fmla="*/ 2147483647 h 53"/>
                <a:gd name="T88" fmla="*/ 2147483647 w 50"/>
                <a:gd name="T89" fmla="*/ 2147483647 h 53"/>
                <a:gd name="T90" fmla="*/ 2147483647 w 50"/>
                <a:gd name="T91" fmla="*/ 2147483647 h 53"/>
                <a:gd name="T92" fmla="*/ 2147483647 w 50"/>
                <a:gd name="T93" fmla="*/ 2147483647 h 53"/>
                <a:gd name="T94" fmla="*/ 2147483647 w 50"/>
                <a:gd name="T95" fmla="*/ 2147483647 h 53"/>
                <a:gd name="T96" fmla="*/ 2147483647 w 50"/>
                <a:gd name="T97" fmla="*/ 2147483647 h 53"/>
                <a:gd name="T98" fmla="*/ 2147483647 w 50"/>
                <a:gd name="T99" fmla="*/ 2147483647 h 53"/>
                <a:gd name="T100" fmla="*/ 2147483647 w 50"/>
                <a:gd name="T101" fmla="*/ 2147483647 h 53"/>
                <a:gd name="T102" fmla="*/ 2147483647 w 50"/>
                <a:gd name="T103" fmla="*/ 2147483647 h 53"/>
                <a:gd name="T104" fmla="*/ 2147483647 w 50"/>
                <a:gd name="T105" fmla="*/ 2147483647 h 53"/>
                <a:gd name="T106" fmla="*/ 2147483647 w 50"/>
                <a:gd name="T107" fmla="*/ 2147483647 h 53"/>
                <a:gd name="T108" fmla="*/ 2147483647 w 50"/>
                <a:gd name="T109" fmla="*/ 2147483647 h 53"/>
                <a:gd name="T110" fmla="*/ 2147483647 w 50"/>
                <a:gd name="T111" fmla="*/ 2147483647 h 53"/>
                <a:gd name="T112" fmla="*/ 2147483647 w 50"/>
                <a:gd name="T113" fmla="*/ 2147483647 h 53"/>
                <a:gd name="T114" fmla="*/ 2147483647 w 50"/>
                <a:gd name="T115" fmla="*/ 2147483647 h 53"/>
                <a:gd name="T116" fmla="*/ 2147483647 w 50"/>
                <a:gd name="T117" fmla="*/ 2147483647 h 53"/>
                <a:gd name="T118" fmla="*/ 2147483647 w 50"/>
                <a:gd name="T119" fmla="*/ 2147483647 h 53"/>
                <a:gd name="T120" fmla="*/ 2147483647 w 50"/>
                <a:gd name="T121" fmla="*/ 2147483647 h 53"/>
                <a:gd name="T122" fmla="*/ 2147483647 w 50"/>
                <a:gd name="T123" fmla="*/ 2147483647 h 53"/>
                <a:gd name="T124" fmla="*/ 2147483647 w 50"/>
                <a:gd name="T125" fmla="*/ 0 h 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0"/>
                <a:gd name="T190" fmla="*/ 0 h 53"/>
                <a:gd name="T191" fmla="*/ 50 w 50"/>
                <a:gd name="T192" fmla="*/ 53 h 5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0" h="53">
                  <a:moveTo>
                    <a:pt x="18" y="0"/>
                  </a:moveTo>
                  <a:lnTo>
                    <a:pt x="20" y="14"/>
                  </a:lnTo>
                  <a:lnTo>
                    <a:pt x="31" y="12"/>
                  </a:lnTo>
                  <a:lnTo>
                    <a:pt x="31" y="21"/>
                  </a:lnTo>
                  <a:lnTo>
                    <a:pt x="32" y="20"/>
                  </a:lnTo>
                  <a:lnTo>
                    <a:pt x="33" y="19"/>
                  </a:lnTo>
                  <a:lnTo>
                    <a:pt x="34" y="18"/>
                  </a:lnTo>
                  <a:lnTo>
                    <a:pt x="34" y="17"/>
                  </a:lnTo>
                  <a:lnTo>
                    <a:pt x="35" y="16"/>
                  </a:lnTo>
                  <a:lnTo>
                    <a:pt x="35" y="15"/>
                  </a:lnTo>
                  <a:lnTo>
                    <a:pt x="35" y="14"/>
                  </a:lnTo>
                  <a:lnTo>
                    <a:pt x="36" y="14"/>
                  </a:lnTo>
                  <a:lnTo>
                    <a:pt x="37" y="14"/>
                  </a:lnTo>
                  <a:lnTo>
                    <a:pt x="38" y="13"/>
                  </a:lnTo>
                  <a:lnTo>
                    <a:pt x="39" y="13"/>
                  </a:lnTo>
                  <a:lnTo>
                    <a:pt x="39" y="12"/>
                  </a:lnTo>
                  <a:lnTo>
                    <a:pt x="40" y="11"/>
                  </a:lnTo>
                  <a:lnTo>
                    <a:pt x="40" y="10"/>
                  </a:lnTo>
                  <a:lnTo>
                    <a:pt x="41" y="10"/>
                  </a:lnTo>
                  <a:lnTo>
                    <a:pt x="42" y="11"/>
                  </a:lnTo>
                  <a:lnTo>
                    <a:pt x="43" y="11"/>
                  </a:lnTo>
                  <a:lnTo>
                    <a:pt x="44" y="11"/>
                  </a:lnTo>
                  <a:lnTo>
                    <a:pt x="45" y="12"/>
                  </a:lnTo>
                  <a:lnTo>
                    <a:pt x="46" y="12"/>
                  </a:lnTo>
                  <a:lnTo>
                    <a:pt x="46" y="13"/>
                  </a:lnTo>
                  <a:lnTo>
                    <a:pt x="47" y="13"/>
                  </a:lnTo>
                  <a:lnTo>
                    <a:pt x="48" y="14"/>
                  </a:lnTo>
                  <a:lnTo>
                    <a:pt x="49" y="14"/>
                  </a:lnTo>
                  <a:lnTo>
                    <a:pt x="50" y="14"/>
                  </a:lnTo>
                  <a:lnTo>
                    <a:pt x="50" y="15"/>
                  </a:lnTo>
                  <a:lnTo>
                    <a:pt x="49" y="17"/>
                  </a:lnTo>
                  <a:lnTo>
                    <a:pt x="47" y="18"/>
                  </a:lnTo>
                  <a:lnTo>
                    <a:pt x="46" y="21"/>
                  </a:lnTo>
                  <a:lnTo>
                    <a:pt x="45" y="21"/>
                  </a:lnTo>
                  <a:lnTo>
                    <a:pt x="44" y="22"/>
                  </a:lnTo>
                  <a:lnTo>
                    <a:pt x="42" y="25"/>
                  </a:lnTo>
                  <a:lnTo>
                    <a:pt x="41" y="25"/>
                  </a:lnTo>
                  <a:lnTo>
                    <a:pt x="40" y="26"/>
                  </a:lnTo>
                  <a:lnTo>
                    <a:pt x="39" y="29"/>
                  </a:lnTo>
                  <a:lnTo>
                    <a:pt x="38" y="31"/>
                  </a:lnTo>
                  <a:lnTo>
                    <a:pt x="37" y="32"/>
                  </a:lnTo>
                  <a:lnTo>
                    <a:pt x="36" y="32"/>
                  </a:lnTo>
                  <a:lnTo>
                    <a:pt x="36" y="31"/>
                  </a:lnTo>
                  <a:lnTo>
                    <a:pt x="35" y="30"/>
                  </a:lnTo>
                  <a:lnTo>
                    <a:pt x="34" y="29"/>
                  </a:lnTo>
                  <a:lnTo>
                    <a:pt x="34" y="28"/>
                  </a:lnTo>
                  <a:lnTo>
                    <a:pt x="33" y="28"/>
                  </a:lnTo>
                  <a:lnTo>
                    <a:pt x="33" y="30"/>
                  </a:lnTo>
                  <a:lnTo>
                    <a:pt x="33" y="31"/>
                  </a:lnTo>
                  <a:lnTo>
                    <a:pt x="32" y="34"/>
                  </a:lnTo>
                  <a:lnTo>
                    <a:pt x="32" y="36"/>
                  </a:lnTo>
                  <a:lnTo>
                    <a:pt x="31" y="37"/>
                  </a:lnTo>
                  <a:lnTo>
                    <a:pt x="30" y="39"/>
                  </a:lnTo>
                  <a:lnTo>
                    <a:pt x="29" y="40"/>
                  </a:lnTo>
                  <a:lnTo>
                    <a:pt x="29" y="41"/>
                  </a:lnTo>
                  <a:lnTo>
                    <a:pt x="29" y="42"/>
                  </a:lnTo>
                  <a:lnTo>
                    <a:pt x="29" y="43"/>
                  </a:lnTo>
                  <a:lnTo>
                    <a:pt x="30" y="44"/>
                  </a:lnTo>
                  <a:lnTo>
                    <a:pt x="28" y="46"/>
                  </a:lnTo>
                  <a:lnTo>
                    <a:pt x="26" y="48"/>
                  </a:lnTo>
                  <a:lnTo>
                    <a:pt x="25" y="48"/>
                  </a:lnTo>
                  <a:lnTo>
                    <a:pt x="23" y="48"/>
                  </a:lnTo>
                  <a:lnTo>
                    <a:pt x="22" y="48"/>
                  </a:lnTo>
                  <a:lnTo>
                    <a:pt x="21" y="49"/>
                  </a:lnTo>
                  <a:lnTo>
                    <a:pt x="21" y="50"/>
                  </a:lnTo>
                  <a:lnTo>
                    <a:pt x="19" y="51"/>
                  </a:lnTo>
                  <a:lnTo>
                    <a:pt x="17" y="52"/>
                  </a:lnTo>
                  <a:lnTo>
                    <a:pt x="15" y="51"/>
                  </a:lnTo>
                  <a:lnTo>
                    <a:pt x="14" y="51"/>
                  </a:lnTo>
                  <a:lnTo>
                    <a:pt x="14" y="52"/>
                  </a:lnTo>
                  <a:lnTo>
                    <a:pt x="12" y="52"/>
                  </a:lnTo>
                  <a:lnTo>
                    <a:pt x="11" y="53"/>
                  </a:lnTo>
                  <a:lnTo>
                    <a:pt x="10" y="52"/>
                  </a:lnTo>
                  <a:lnTo>
                    <a:pt x="9" y="51"/>
                  </a:lnTo>
                  <a:lnTo>
                    <a:pt x="8" y="50"/>
                  </a:lnTo>
                  <a:lnTo>
                    <a:pt x="7" y="49"/>
                  </a:lnTo>
                  <a:lnTo>
                    <a:pt x="7" y="47"/>
                  </a:lnTo>
                  <a:lnTo>
                    <a:pt x="6" y="45"/>
                  </a:lnTo>
                  <a:lnTo>
                    <a:pt x="5" y="43"/>
                  </a:lnTo>
                  <a:lnTo>
                    <a:pt x="5" y="42"/>
                  </a:lnTo>
                  <a:lnTo>
                    <a:pt x="4" y="41"/>
                  </a:lnTo>
                  <a:lnTo>
                    <a:pt x="4" y="40"/>
                  </a:lnTo>
                  <a:lnTo>
                    <a:pt x="3" y="40"/>
                  </a:lnTo>
                  <a:lnTo>
                    <a:pt x="2" y="39"/>
                  </a:lnTo>
                  <a:lnTo>
                    <a:pt x="2" y="38"/>
                  </a:lnTo>
                  <a:lnTo>
                    <a:pt x="2" y="37"/>
                  </a:lnTo>
                  <a:lnTo>
                    <a:pt x="1" y="37"/>
                  </a:lnTo>
                  <a:lnTo>
                    <a:pt x="0" y="37"/>
                  </a:lnTo>
                  <a:lnTo>
                    <a:pt x="0" y="36"/>
                  </a:lnTo>
                  <a:lnTo>
                    <a:pt x="1" y="36"/>
                  </a:lnTo>
                  <a:lnTo>
                    <a:pt x="1" y="35"/>
                  </a:lnTo>
                  <a:lnTo>
                    <a:pt x="2" y="35"/>
                  </a:lnTo>
                  <a:lnTo>
                    <a:pt x="2" y="34"/>
                  </a:lnTo>
                  <a:lnTo>
                    <a:pt x="3" y="33"/>
                  </a:lnTo>
                  <a:lnTo>
                    <a:pt x="3" y="32"/>
                  </a:lnTo>
                  <a:lnTo>
                    <a:pt x="3" y="31"/>
                  </a:lnTo>
                  <a:lnTo>
                    <a:pt x="4" y="30"/>
                  </a:lnTo>
                  <a:lnTo>
                    <a:pt x="5" y="31"/>
                  </a:lnTo>
                  <a:lnTo>
                    <a:pt x="5" y="32"/>
                  </a:lnTo>
                  <a:lnTo>
                    <a:pt x="5" y="31"/>
                  </a:lnTo>
                  <a:lnTo>
                    <a:pt x="6" y="31"/>
                  </a:lnTo>
                  <a:lnTo>
                    <a:pt x="5" y="30"/>
                  </a:lnTo>
                  <a:lnTo>
                    <a:pt x="5" y="29"/>
                  </a:lnTo>
                  <a:lnTo>
                    <a:pt x="5" y="28"/>
                  </a:lnTo>
                  <a:lnTo>
                    <a:pt x="6" y="28"/>
                  </a:lnTo>
                  <a:lnTo>
                    <a:pt x="7" y="28"/>
                  </a:lnTo>
                  <a:lnTo>
                    <a:pt x="7" y="27"/>
                  </a:lnTo>
                  <a:lnTo>
                    <a:pt x="7" y="26"/>
                  </a:lnTo>
                  <a:lnTo>
                    <a:pt x="7" y="25"/>
                  </a:lnTo>
                  <a:lnTo>
                    <a:pt x="8" y="23"/>
                  </a:lnTo>
                  <a:lnTo>
                    <a:pt x="9" y="22"/>
                  </a:lnTo>
                  <a:lnTo>
                    <a:pt x="10" y="22"/>
                  </a:lnTo>
                  <a:lnTo>
                    <a:pt x="11" y="22"/>
                  </a:lnTo>
                  <a:lnTo>
                    <a:pt x="12" y="22"/>
                  </a:lnTo>
                  <a:lnTo>
                    <a:pt x="12" y="21"/>
                  </a:lnTo>
                  <a:lnTo>
                    <a:pt x="12" y="20"/>
                  </a:lnTo>
                  <a:lnTo>
                    <a:pt x="12" y="19"/>
                  </a:lnTo>
                  <a:lnTo>
                    <a:pt x="12" y="18"/>
                  </a:lnTo>
                  <a:lnTo>
                    <a:pt x="13" y="18"/>
                  </a:lnTo>
                  <a:lnTo>
                    <a:pt x="13" y="17"/>
                  </a:lnTo>
                  <a:lnTo>
                    <a:pt x="15" y="11"/>
                  </a:lnTo>
                  <a:lnTo>
                    <a:pt x="16" y="8"/>
                  </a:lnTo>
                  <a:lnTo>
                    <a:pt x="16" y="7"/>
                  </a:lnTo>
                  <a:lnTo>
                    <a:pt x="16" y="6"/>
                  </a:lnTo>
                  <a:lnTo>
                    <a:pt x="17" y="6"/>
                  </a:lnTo>
                  <a:lnTo>
                    <a:pt x="17" y="5"/>
                  </a:lnTo>
                  <a:lnTo>
                    <a:pt x="17" y="4"/>
                  </a:lnTo>
                  <a:lnTo>
                    <a:pt x="16" y="3"/>
                  </a:lnTo>
                  <a:lnTo>
                    <a:pt x="16" y="2"/>
                  </a:lnTo>
                  <a:lnTo>
                    <a:pt x="16" y="1"/>
                  </a:lnTo>
                  <a:lnTo>
                    <a:pt x="17" y="1"/>
                  </a:lnTo>
                  <a:lnTo>
                    <a:pt x="17" y="0"/>
                  </a:lnTo>
                  <a:lnTo>
                    <a:pt x="18" y="0"/>
                  </a:lnTo>
                </a:path>
              </a:pathLst>
            </a:custGeom>
            <a:solidFill>
              <a:srgbClr val="FFFFFF"/>
            </a:solidFill>
            <a:ln w="0">
              <a:solidFill>
                <a:srgbClr val="25221E"/>
              </a:solidFill>
              <a:round/>
              <a:headEnd/>
              <a:tailEnd/>
            </a:ln>
          </p:spPr>
          <p:txBody>
            <a:bodyPr/>
            <a:lstStyle/>
            <a:p>
              <a:endParaRPr lang="en-US"/>
            </a:p>
          </p:txBody>
        </p:sp>
        <p:sp>
          <p:nvSpPr>
            <p:cNvPr id="84" name="Freeform 81"/>
            <p:cNvSpPr>
              <a:spLocks noChangeAspect="1"/>
            </p:cNvSpPr>
            <p:nvPr/>
          </p:nvSpPr>
          <p:spPr bwMode="auto">
            <a:xfrm>
              <a:off x="5633085" y="4280225"/>
              <a:ext cx="15226" cy="0"/>
            </a:xfrm>
            <a:custGeom>
              <a:avLst/>
              <a:gdLst>
                <a:gd name="T0" fmla="*/ 0 w 2"/>
                <a:gd name="T1" fmla="*/ 2147483647 w 2"/>
                <a:gd name="T2" fmla="*/ 0 w 2"/>
                <a:gd name="T3" fmla="*/ 0 60000 65536"/>
                <a:gd name="T4" fmla="*/ 0 60000 65536"/>
                <a:gd name="T5" fmla="*/ 0 60000 65536"/>
                <a:gd name="T6" fmla="*/ 0 w 2"/>
                <a:gd name="T7" fmla="*/ 2 w 2"/>
              </a:gdLst>
              <a:ahLst/>
              <a:cxnLst>
                <a:cxn ang="T3">
                  <a:pos x="T0" y="0"/>
                </a:cxn>
                <a:cxn ang="T4">
                  <a:pos x="T1" y="0"/>
                </a:cxn>
                <a:cxn ang="T5">
                  <a:pos x="T2" y="0"/>
                </a:cxn>
              </a:cxnLst>
              <a:rect l="T6" t="0" r="T7" b="0"/>
              <a:pathLst>
                <a:path w="2">
                  <a:moveTo>
                    <a:pt x="0" y="0"/>
                  </a:moveTo>
                  <a:cubicBezTo>
                    <a:pt x="1" y="0"/>
                    <a:pt x="1" y="0"/>
                    <a:pt x="2" y="0"/>
                  </a:cubicBezTo>
                  <a:lnTo>
                    <a:pt x="0" y="0"/>
                  </a:lnTo>
                </a:path>
              </a:pathLst>
            </a:custGeom>
            <a:solidFill>
              <a:srgbClr val="0066FF"/>
            </a:solidFill>
            <a:ln w="0">
              <a:solidFill>
                <a:srgbClr val="25221E"/>
              </a:solidFill>
              <a:round/>
              <a:headEnd/>
              <a:tailEnd/>
            </a:ln>
          </p:spPr>
          <p:txBody>
            <a:bodyPr/>
            <a:lstStyle/>
            <a:p>
              <a:endParaRPr lang="en-US"/>
            </a:p>
          </p:txBody>
        </p:sp>
        <p:sp>
          <p:nvSpPr>
            <p:cNvPr id="85" name="Freeform 82"/>
            <p:cNvSpPr>
              <a:spLocks noChangeAspect="1"/>
            </p:cNvSpPr>
            <p:nvPr/>
          </p:nvSpPr>
          <p:spPr bwMode="auto">
            <a:xfrm>
              <a:off x="5633085" y="4280225"/>
              <a:ext cx="15226" cy="0"/>
            </a:xfrm>
            <a:custGeom>
              <a:avLst/>
              <a:gdLst>
                <a:gd name="T0" fmla="*/ 0 w 2"/>
                <a:gd name="T1" fmla="*/ 2147483647 w 2"/>
                <a:gd name="T2" fmla="*/ 0 60000 65536"/>
                <a:gd name="T3" fmla="*/ 0 60000 65536"/>
                <a:gd name="T4" fmla="*/ 0 w 2"/>
                <a:gd name="T5" fmla="*/ 2 w 2"/>
              </a:gdLst>
              <a:ahLst/>
              <a:cxnLst>
                <a:cxn ang="T2">
                  <a:pos x="T0" y="0"/>
                </a:cxn>
                <a:cxn ang="T3">
                  <a:pos x="T1" y="0"/>
                </a:cxn>
              </a:cxnLst>
              <a:rect l="T4" t="0" r="T5" b="0"/>
              <a:pathLst>
                <a:path w="2">
                  <a:moveTo>
                    <a:pt x="0" y="0"/>
                  </a:moveTo>
                  <a:cubicBezTo>
                    <a:pt x="1" y="0"/>
                    <a:pt x="1" y="0"/>
                    <a:pt x="2" y="0"/>
                  </a:cubicBezTo>
                </a:path>
              </a:pathLst>
            </a:custGeom>
            <a:solidFill>
              <a:srgbClr val="0066FF"/>
            </a:solidFill>
            <a:ln w="0">
              <a:solidFill>
                <a:srgbClr val="25221E"/>
              </a:solidFill>
              <a:round/>
              <a:headEnd/>
              <a:tailEnd/>
            </a:ln>
          </p:spPr>
          <p:txBody>
            <a:bodyPr/>
            <a:lstStyle/>
            <a:p>
              <a:endParaRPr lang="en-US"/>
            </a:p>
          </p:txBody>
        </p:sp>
        <p:sp>
          <p:nvSpPr>
            <p:cNvPr id="86" name="Freeform 83"/>
            <p:cNvSpPr>
              <a:spLocks noChangeAspect="1"/>
            </p:cNvSpPr>
            <p:nvPr/>
          </p:nvSpPr>
          <p:spPr bwMode="auto">
            <a:xfrm>
              <a:off x="2965181" y="3933218"/>
              <a:ext cx="7613" cy="878"/>
            </a:xfrm>
            <a:custGeom>
              <a:avLst/>
              <a:gdLst>
                <a:gd name="T0" fmla="*/ 0 w 1"/>
                <a:gd name="T1" fmla="*/ 0 h 1587"/>
                <a:gd name="T2" fmla="*/ 2147483647 w 1"/>
                <a:gd name="T3" fmla="*/ 0 h 1587"/>
                <a:gd name="T4" fmla="*/ 2147483647 w 1"/>
                <a:gd name="T5" fmla="*/ 0 h 1587"/>
                <a:gd name="T6" fmla="*/ 0 w 1"/>
                <a:gd name="T7" fmla="*/ 0 h 1587"/>
                <a:gd name="T8" fmla="*/ 0 60000 65536"/>
                <a:gd name="T9" fmla="*/ 0 60000 65536"/>
                <a:gd name="T10" fmla="*/ 0 60000 65536"/>
                <a:gd name="T11" fmla="*/ 0 60000 65536"/>
                <a:gd name="T12" fmla="*/ 0 w 1"/>
                <a:gd name="T13" fmla="*/ 0 h 1587"/>
                <a:gd name="T14" fmla="*/ 1 w 1"/>
                <a:gd name="T15" fmla="*/ 1587 h 1587"/>
              </a:gdLst>
              <a:ahLst/>
              <a:cxnLst>
                <a:cxn ang="T8">
                  <a:pos x="T0" y="T1"/>
                </a:cxn>
                <a:cxn ang="T9">
                  <a:pos x="T2" y="T3"/>
                </a:cxn>
                <a:cxn ang="T10">
                  <a:pos x="T4" y="T5"/>
                </a:cxn>
                <a:cxn ang="T11">
                  <a:pos x="T6" y="T7"/>
                </a:cxn>
              </a:cxnLst>
              <a:rect l="T12" t="T13" r="T14" b="T15"/>
              <a:pathLst>
                <a:path w="1" h="1587">
                  <a:moveTo>
                    <a:pt x="0" y="0"/>
                  </a:moveTo>
                  <a:cubicBezTo>
                    <a:pt x="0" y="0"/>
                    <a:pt x="1" y="0"/>
                    <a:pt x="1" y="0"/>
                  </a:cubicBezTo>
                  <a:cubicBezTo>
                    <a:pt x="1" y="0"/>
                    <a:pt x="1" y="0"/>
                    <a:pt x="1" y="0"/>
                  </a:cubicBezTo>
                  <a:cubicBezTo>
                    <a:pt x="1" y="0"/>
                    <a:pt x="0" y="0"/>
                    <a:pt x="0" y="0"/>
                  </a:cubicBezTo>
                </a:path>
              </a:pathLst>
            </a:custGeom>
            <a:solidFill>
              <a:srgbClr val="0066FF"/>
            </a:solidFill>
            <a:ln w="0">
              <a:solidFill>
                <a:srgbClr val="25221E"/>
              </a:solidFill>
              <a:round/>
              <a:headEnd/>
              <a:tailEnd/>
            </a:ln>
          </p:spPr>
          <p:txBody>
            <a:bodyPr/>
            <a:lstStyle/>
            <a:p>
              <a:endParaRPr lang="en-US"/>
            </a:p>
          </p:txBody>
        </p:sp>
        <p:sp>
          <p:nvSpPr>
            <p:cNvPr id="87" name="Freeform 84"/>
            <p:cNvSpPr>
              <a:spLocks noChangeAspect="1"/>
            </p:cNvSpPr>
            <p:nvPr/>
          </p:nvSpPr>
          <p:spPr bwMode="auto">
            <a:xfrm>
              <a:off x="5041815" y="3240960"/>
              <a:ext cx="7613" cy="878"/>
            </a:xfrm>
            <a:custGeom>
              <a:avLst/>
              <a:gdLst>
                <a:gd name="T0" fmla="*/ 0 w 10"/>
                <a:gd name="T1" fmla="*/ 0 h 1587"/>
                <a:gd name="T2" fmla="*/ 2147483647 w 10"/>
                <a:gd name="T3" fmla="*/ 0 h 1587"/>
                <a:gd name="T4" fmla="*/ 2147483647 w 10"/>
                <a:gd name="T5" fmla="*/ 0 h 1587"/>
                <a:gd name="T6" fmla="*/ 0 w 10"/>
                <a:gd name="T7" fmla="*/ 0 h 1587"/>
                <a:gd name="T8" fmla="*/ 0 w 10"/>
                <a:gd name="T9" fmla="*/ 0 h 1587"/>
                <a:gd name="T10" fmla="*/ 0 w 10"/>
                <a:gd name="T11" fmla="*/ 0 h 1587"/>
                <a:gd name="T12" fmla="*/ 0 60000 65536"/>
                <a:gd name="T13" fmla="*/ 0 60000 65536"/>
                <a:gd name="T14" fmla="*/ 0 60000 65536"/>
                <a:gd name="T15" fmla="*/ 0 60000 65536"/>
                <a:gd name="T16" fmla="*/ 0 60000 65536"/>
                <a:gd name="T17" fmla="*/ 0 60000 65536"/>
                <a:gd name="T18" fmla="*/ 0 w 10"/>
                <a:gd name="T19" fmla="*/ 0 h 1587"/>
                <a:gd name="T20" fmla="*/ 10 w 10"/>
                <a:gd name="T21" fmla="*/ 1587 h 1587"/>
              </a:gdLst>
              <a:ahLst/>
              <a:cxnLst>
                <a:cxn ang="T12">
                  <a:pos x="T0" y="T1"/>
                </a:cxn>
                <a:cxn ang="T13">
                  <a:pos x="T2" y="T3"/>
                </a:cxn>
                <a:cxn ang="T14">
                  <a:pos x="T4" y="T5"/>
                </a:cxn>
                <a:cxn ang="T15">
                  <a:pos x="T6" y="T7"/>
                </a:cxn>
                <a:cxn ang="T16">
                  <a:pos x="T8" y="T9"/>
                </a:cxn>
                <a:cxn ang="T17">
                  <a:pos x="T10" y="T11"/>
                </a:cxn>
              </a:cxnLst>
              <a:rect l="T18" t="T19" r="T20" b="T21"/>
              <a:pathLst>
                <a:path w="10" h="1587">
                  <a:moveTo>
                    <a:pt x="0" y="0"/>
                  </a:moveTo>
                  <a:lnTo>
                    <a:pt x="10" y="0"/>
                  </a:lnTo>
                  <a:lnTo>
                    <a:pt x="0" y="0"/>
                  </a:lnTo>
                  <a:close/>
                </a:path>
              </a:pathLst>
            </a:custGeom>
            <a:solidFill>
              <a:srgbClr val="25221E"/>
            </a:solidFill>
            <a:ln w="9525">
              <a:noFill/>
              <a:round/>
              <a:headEnd/>
              <a:tailEnd/>
            </a:ln>
          </p:spPr>
          <p:txBody>
            <a:bodyPr/>
            <a:lstStyle/>
            <a:p>
              <a:endParaRPr lang="en-US"/>
            </a:p>
          </p:txBody>
        </p:sp>
        <p:sp>
          <p:nvSpPr>
            <p:cNvPr id="88" name="Freeform 85"/>
            <p:cNvSpPr>
              <a:spLocks noChangeAspect="1"/>
            </p:cNvSpPr>
            <p:nvPr/>
          </p:nvSpPr>
          <p:spPr bwMode="auto">
            <a:xfrm>
              <a:off x="5110331" y="3146082"/>
              <a:ext cx="6767" cy="878"/>
            </a:xfrm>
            <a:custGeom>
              <a:avLst/>
              <a:gdLst>
                <a:gd name="T0" fmla="*/ 2147483647 w 10"/>
                <a:gd name="T1" fmla="*/ 0 h 1587"/>
                <a:gd name="T2" fmla="*/ 2147483647 w 10"/>
                <a:gd name="T3" fmla="*/ 0 h 1587"/>
                <a:gd name="T4" fmla="*/ 2147483647 w 10"/>
                <a:gd name="T5" fmla="*/ 0 h 1587"/>
                <a:gd name="T6" fmla="*/ 2147483647 w 10"/>
                <a:gd name="T7" fmla="*/ 0 h 1587"/>
                <a:gd name="T8" fmla="*/ 2147483647 w 10"/>
                <a:gd name="T9" fmla="*/ 0 h 1587"/>
                <a:gd name="T10" fmla="*/ 2147483647 w 10"/>
                <a:gd name="T11" fmla="*/ 0 h 1587"/>
                <a:gd name="T12" fmla="*/ 2147483647 w 10"/>
                <a:gd name="T13" fmla="*/ 0 h 1587"/>
                <a:gd name="T14" fmla="*/ 2147483647 w 10"/>
                <a:gd name="T15" fmla="*/ 0 h 1587"/>
                <a:gd name="T16" fmla="*/ 2147483647 w 10"/>
                <a:gd name="T17" fmla="*/ 0 h 1587"/>
                <a:gd name="T18" fmla="*/ 2147483647 w 10"/>
                <a:gd name="T19" fmla="*/ 0 h 1587"/>
                <a:gd name="T20" fmla="*/ 0 w 10"/>
                <a:gd name="T21" fmla="*/ 0 h 1587"/>
                <a:gd name="T22" fmla="*/ 0 w 10"/>
                <a:gd name="T23" fmla="*/ 0 h 1587"/>
                <a:gd name="T24" fmla="*/ 0 w 10"/>
                <a:gd name="T25" fmla="*/ 0 h 1587"/>
                <a:gd name="T26" fmla="*/ 0 w 10"/>
                <a:gd name="T27" fmla="*/ 0 h 1587"/>
                <a:gd name="T28" fmla="*/ 0 w 10"/>
                <a:gd name="T29" fmla="*/ 0 h 1587"/>
                <a:gd name="T30" fmla="*/ 0 w 10"/>
                <a:gd name="T31" fmla="*/ 0 h 1587"/>
                <a:gd name="T32" fmla="*/ 0 w 10"/>
                <a:gd name="T33" fmla="*/ 0 h 1587"/>
                <a:gd name="T34" fmla="*/ 0 w 10"/>
                <a:gd name="T35" fmla="*/ 0 h 1587"/>
                <a:gd name="T36" fmla="*/ 0 w 10"/>
                <a:gd name="T37" fmla="*/ 0 h 1587"/>
                <a:gd name="T38" fmla="*/ 0 w 10"/>
                <a:gd name="T39" fmla="*/ 0 h 1587"/>
                <a:gd name="T40" fmla="*/ 2147483647 w 10"/>
                <a:gd name="T41" fmla="*/ 0 h 15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1587"/>
                <a:gd name="T65" fmla="*/ 10 w 10"/>
                <a:gd name="T66" fmla="*/ 1587 h 158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1587">
                  <a:moveTo>
                    <a:pt x="10" y="0"/>
                  </a:moveTo>
                  <a:lnTo>
                    <a:pt x="10" y="0"/>
                  </a:lnTo>
                  <a:lnTo>
                    <a:pt x="0" y="0"/>
                  </a:lnTo>
                  <a:lnTo>
                    <a:pt x="10" y="0"/>
                  </a:lnTo>
                  <a:close/>
                </a:path>
              </a:pathLst>
            </a:custGeom>
            <a:solidFill>
              <a:srgbClr val="25221E"/>
            </a:solidFill>
            <a:ln w="9525">
              <a:noFill/>
              <a:round/>
              <a:headEnd/>
              <a:tailEnd/>
            </a:ln>
          </p:spPr>
          <p:txBody>
            <a:bodyPr/>
            <a:lstStyle/>
            <a:p>
              <a:endParaRPr lang="en-US"/>
            </a:p>
          </p:txBody>
        </p:sp>
        <p:sp>
          <p:nvSpPr>
            <p:cNvPr id="89" name="Freeform 86"/>
            <p:cNvSpPr>
              <a:spLocks noChangeAspect="1"/>
            </p:cNvSpPr>
            <p:nvPr/>
          </p:nvSpPr>
          <p:spPr bwMode="auto">
            <a:xfrm>
              <a:off x="4898861" y="3029242"/>
              <a:ext cx="533750" cy="221382"/>
            </a:xfrm>
            <a:custGeom>
              <a:avLst/>
              <a:gdLst>
                <a:gd name="T0" fmla="*/ 0 w 708"/>
                <a:gd name="T1" fmla="*/ 2147483647 h 282"/>
                <a:gd name="T2" fmla="*/ 2147483647 w 708"/>
                <a:gd name="T3" fmla="*/ 2147483647 h 282"/>
                <a:gd name="T4" fmla="*/ 2147483647 w 708"/>
                <a:gd name="T5" fmla="*/ 2147483647 h 282"/>
                <a:gd name="T6" fmla="*/ 2147483647 w 708"/>
                <a:gd name="T7" fmla="*/ 0 h 282"/>
                <a:gd name="T8" fmla="*/ 2147483647 w 708"/>
                <a:gd name="T9" fmla="*/ 2147483647 h 282"/>
                <a:gd name="T10" fmla="*/ 2147483647 w 708"/>
                <a:gd name="T11" fmla="*/ 2147483647 h 282"/>
                <a:gd name="T12" fmla="*/ 2147483647 w 708"/>
                <a:gd name="T13" fmla="*/ 2147483647 h 282"/>
                <a:gd name="T14" fmla="*/ 2147483647 w 708"/>
                <a:gd name="T15" fmla="*/ 2147483647 h 282"/>
                <a:gd name="T16" fmla="*/ 0 60000 65536"/>
                <a:gd name="T17" fmla="*/ 0 60000 65536"/>
                <a:gd name="T18" fmla="*/ 0 60000 65536"/>
                <a:gd name="T19" fmla="*/ 0 60000 65536"/>
                <a:gd name="T20" fmla="*/ 0 60000 65536"/>
                <a:gd name="T21" fmla="*/ 0 60000 65536"/>
                <a:gd name="T22" fmla="*/ 0 60000 65536"/>
                <a:gd name="T23" fmla="*/ 0 60000 65536"/>
                <a:gd name="T24" fmla="*/ 0 w 708"/>
                <a:gd name="T25" fmla="*/ 0 h 282"/>
                <a:gd name="T26" fmla="*/ 708 w 708"/>
                <a:gd name="T27" fmla="*/ 282 h 2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8" h="282">
                  <a:moveTo>
                    <a:pt x="0" y="162"/>
                  </a:moveTo>
                  <a:cubicBezTo>
                    <a:pt x="63" y="183"/>
                    <a:pt x="149" y="165"/>
                    <a:pt x="204" y="126"/>
                  </a:cubicBezTo>
                  <a:cubicBezTo>
                    <a:pt x="225" y="111"/>
                    <a:pt x="232" y="87"/>
                    <a:pt x="252" y="72"/>
                  </a:cubicBezTo>
                  <a:cubicBezTo>
                    <a:pt x="296" y="38"/>
                    <a:pt x="355" y="11"/>
                    <a:pt x="408" y="0"/>
                  </a:cubicBezTo>
                  <a:cubicBezTo>
                    <a:pt x="482" y="7"/>
                    <a:pt x="473" y="11"/>
                    <a:pt x="528" y="48"/>
                  </a:cubicBezTo>
                  <a:cubicBezTo>
                    <a:pt x="554" y="87"/>
                    <a:pt x="561" y="136"/>
                    <a:pt x="576" y="180"/>
                  </a:cubicBezTo>
                  <a:cubicBezTo>
                    <a:pt x="578" y="194"/>
                    <a:pt x="578" y="208"/>
                    <a:pt x="582" y="222"/>
                  </a:cubicBezTo>
                  <a:cubicBezTo>
                    <a:pt x="594" y="261"/>
                    <a:pt x="673" y="265"/>
                    <a:pt x="708" y="282"/>
                  </a:cubicBezTo>
                </a:path>
              </a:pathLst>
            </a:custGeom>
            <a:solidFill>
              <a:srgbClr val="DDDDDD"/>
            </a:solidFill>
            <a:ln w="9525">
              <a:solidFill>
                <a:schemeClr val="accent2"/>
              </a:solidFill>
              <a:round/>
              <a:headEnd/>
              <a:tailEnd/>
            </a:ln>
          </p:spPr>
          <p:txBody>
            <a:bodyPr wrap="none" anchor="ctr"/>
            <a:lstStyle/>
            <a:p>
              <a:endParaRPr lang="en-US"/>
            </a:p>
          </p:txBody>
        </p:sp>
        <p:sp>
          <p:nvSpPr>
            <p:cNvPr id="90" name="Freeform 87"/>
            <p:cNvSpPr>
              <a:spLocks noChangeAspect="1"/>
            </p:cNvSpPr>
            <p:nvPr/>
          </p:nvSpPr>
          <p:spPr bwMode="auto">
            <a:xfrm>
              <a:off x="3715476" y="2469638"/>
              <a:ext cx="1781422" cy="1668270"/>
            </a:xfrm>
            <a:custGeom>
              <a:avLst/>
              <a:gdLst>
                <a:gd name="T0" fmla="*/ 2147483647 w 235"/>
                <a:gd name="T1" fmla="*/ 2147483647 h 212"/>
                <a:gd name="T2" fmla="*/ 2147483647 w 235"/>
                <a:gd name="T3" fmla="*/ 2147483647 h 212"/>
                <a:gd name="T4" fmla="*/ 2147483647 w 235"/>
                <a:gd name="T5" fmla="*/ 2147483647 h 212"/>
                <a:gd name="T6" fmla="*/ 2147483647 w 235"/>
                <a:gd name="T7" fmla="*/ 2147483647 h 212"/>
                <a:gd name="T8" fmla="*/ 2147483647 w 235"/>
                <a:gd name="T9" fmla="*/ 2147483647 h 212"/>
                <a:gd name="T10" fmla="*/ 2147483647 w 235"/>
                <a:gd name="T11" fmla="*/ 2147483647 h 212"/>
                <a:gd name="T12" fmla="*/ 2147483647 w 235"/>
                <a:gd name="T13" fmla="*/ 2147483647 h 212"/>
                <a:gd name="T14" fmla="*/ 2147483647 w 235"/>
                <a:gd name="T15" fmla="*/ 2147483647 h 212"/>
                <a:gd name="T16" fmla="*/ 2147483647 w 235"/>
                <a:gd name="T17" fmla="*/ 2147483647 h 212"/>
                <a:gd name="T18" fmla="*/ 2147483647 w 235"/>
                <a:gd name="T19" fmla="*/ 2147483647 h 212"/>
                <a:gd name="T20" fmla="*/ 2147483647 w 235"/>
                <a:gd name="T21" fmla="*/ 2147483647 h 212"/>
                <a:gd name="T22" fmla="*/ 2147483647 w 235"/>
                <a:gd name="T23" fmla="*/ 2147483647 h 212"/>
                <a:gd name="T24" fmla="*/ 2147483647 w 235"/>
                <a:gd name="T25" fmla="*/ 2147483647 h 212"/>
                <a:gd name="T26" fmla="*/ 2147483647 w 235"/>
                <a:gd name="T27" fmla="*/ 2147483647 h 212"/>
                <a:gd name="T28" fmla="*/ 2147483647 w 235"/>
                <a:gd name="T29" fmla="*/ 2147483647 h 212"/>
                <a:gd name="T30" fmla="*/ 2147483647 w 235"/>
                <a:gd name="T31" fmla="*/ 2147483647 h 212"/>
                <a:gd name="T32" fmla="*/ 2147483647 w 235"/>
                <a:gd name="T33" fmla="*/ 2147483647 h 212"/>
                <a:gd name="T34" fmla="*/ 2147483647 w 235"/>
                <a:gd name="T35" fmla="*/ 2147483647 h 212"/>
                <a:gd name="T36" fmla="*/ 2147483647 w 235"/>
                <a:gd name="T37" fmla="*/ 2147483647 h 212"/>
                <a:gd name="T38" fmla="*/ 2147483647 w 235"/>
                <a:gd name="T39" fmla="*/ 2147483647 h 212"/>
                <a:gd name="T40" fmla="*/ 2147483647 w 235"/>
                <a:gd name="T41" fmla="*/ 2147483647 h 212"/>
                <a:gd name="T42" fmla="*/ 2147483647 w 235"/>
                <a:gd name="T43" fmla="*/ 2147483647 h 212"/>
                <a:gd name="T44" fmla="*/ 2147483647 w 235"/>
                <a:gd name="T45" fmla="*/ 2147483647 h 212"/>
                <a:gd name="T46" fmla="*/ 2147483647 w 235"/>
                <a:gd name="T47" fmla="*/ 2147483647 h 212"/>
                <a:gd name="T48" fmla="*/ 2147483647 w 235"/>
                <a:gd name="T49" fmla="*/ 2147483647 h 212"/>
                <a:gd name="T50" fmla="*/ 2147483647 w 235"/>
                <a:gd name="T51" fmla="*/ 2147483647 h 212"/>
                <a:gd name="T52" fmla="*/ 2147483647 w 235"/>
                <a:gd name="T53" fmla="*/ 2147483647 h 212"/>
                <a:gd name="T54" fmla="*/ 2147483647 w 235"/>
                <a:gd name="T55" fmla="*/ 2147483647 h 212"/>
                <a:gd name="T56" fmla="*/ 2147483647 w 235"/>
                <a:gd name="T57" fmla="*/ 2147483647 h 212"/>
                <a:gd name="T58" fmla="*/ 2147483647 w 235"/>
                <a:gd name="T59" fmla="*/ 2147483647 h 212"/>
                <a:gd name="T60" fmla="*/ 2147483647 w 235"/>
                <a:gd name="T61" fmla="*/ 2147483647 h 212"/>
                <a:gd name="T62" fmla="*/ 2147483647 w 235"/>
                <a:gd name="T63" fmla="*/ 2147483647 h 212"/>
                <a:gd name="T64" fmla="*/ 2147483647 w 235"/>
                <a:gd name="T65" fmla="*/ 2147483647 h 212"/>
                <a:gd name="T66" fmla="*/ 2147483647 w 235"/>
                <a:gd name="T67" fmla="*/ 2147483647 h 212"/>
                <a:gd name="T68" fmla="*/ 2147483647 w 235"/>
                <a:gd name="T69" fmla="*/ 2147483647 h 212"/>
                <a:gd name="T70" fmla="*/ 2147483647 w 235"/>
                <a:gd name="T71" fmla="*/ 2147483647 h 212"/>
                <a:gd name="T72" fmla="*/ 2147483647 w 235"/>
                <a:gd name="T73" fmla="*/ 2147483647 h 212"/>
                <a:gd name="T74" fmla="*/ 2147483647 w 235"/>
                <a:gd name="T75" fmla="*/ 2147483647 h 212"/>
                <a:gd name="T76" fmla="*/ 2147483647 w 235"/>
                <a:gd name="T77" fmla="*/ 2147483647 h 212"/>
                <a:gd name="T78" fmla="*/ 2147483647 w 235"/>
                <a:gd name="T79" fmla="*/ 2147483647 h 212"/>
                <a:gd name="T80" fmla="*/ 2147483647 w 235"/>
                <a:gd name="T81" fmla="*/ 2147483647 h 212"/>
                <a:gd name="T82" fmla="*/ 2147483647 w 235"/>
                <a:gd name="T83" fmla="*/ 2147483647 h 212"/>
                <a:gd name="T84" fmla="*/ 2147483647 w 235"/>
                <a:gd name="T85" fmla="*/ 2147483647 h 212"/>
                <a:gd name="T86" fmla="*/ 2147483647 w 235"/>
                <a:gd name="T87" fmla="*/ 2147483647 h 212"/>
                <a:gd name="T88" fmla="*/ 2147483647 w 235"/>
                <a:gd name="T89" fmla="*/ 2147483647 h 212"/>
                <a:gd name="T90" fmla="*/ 2147483647 w 235"/>
                <a:gd name="T91" fmla="*/ 2147483647 h 212"/>
                <a:gd name="T92" fmla="*/ 2147483647 w 235"/>
                <a:gd name="T93" fmla="*/ 2147483647 h 212"/>
                <a:gd name="T94" fmla="*/ 2147483647 w 235"/>
                <a:gd name="T95" fmla="*/ 2147483647 h 212"/>
                <a:gd name="T96" fmla="*/ 2147483647 w 235"/>
                <a:gd name="T97" fmla="*/ 2147483647 h 212"/>
                <a:gd name="T98" fmla="*/ 2147483647 w 235"/>
                <a:gd name="T99" fmla="*/ 2147483647 h 212"/>
                <a:gd name="T100" fmla="*/ 2147483647 w 235"/>
                <a:gd name="T101" fmla="*/ 2147483647 h 212"/>
                <a:gd name="T102" fmla="*/ 2147483647 w 235"/>
                <a:gd name="T103" fmla="*/ 2147483647 h 212"/>
                <a:gd name="T104" fmla="*/ 2147483647 w 235"/>
                <a:gd name="T105" fmla="*/ 2147483647 h 212"/>
                <a:gd name="T106" fmla="*/ 2147483647 w 235"/>
                <a:gd name="T107" fmla="*/ 2147483647 h 212"/>
                <a:gd name="T108" fmla="*/ 2147483647 w 235"/>
                <a:gd name="T109" fmla="*/ 2147483647 h 212"/>
                <a:gd name="T110" fmla="*/ 2147483647 w 235"/>
                <a:gd name="T111" fmla="*/ 2147483647 h 212"/>
                <a:gd name="T112" fmla="*/ 2147483647 w 235"/>
                <a:gd name="T113" fmla="*/ 2147483647 h 212"/>
                <a:gd name="T114" fmla="*/ 2147483647 w 235"/>
                <a:gd name="T115" fmla="*/ 2147483647 h 21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5"/>
                <a:gd name="T175" fmla="*/ 0 h 212"/>
                <a:gd name="T176" fmla="*/ 235 w 235"/>
                <a:gd name="T177" fmla="*/ 212 h 21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5" h="212">
                  <a:moveTo>
                    <a:pt x="63" y="205"/>
                  </a:moveTo>
                  <a:cubicBezTo>
                    <a:pt x="62" y="205"/>
                    <a:pt x="63" y="206"/>
                    <a:pt x="63" y="207"/>
                  </a:cubicBezTo>
                  <a:cubicBezTo>
                    <a:pt x="62" y="207"/>
                    <a:pt x="56" y="209"/>
                    <a:pt x="55" y="209"/>
                  </a:cubicBezTo>
                  <a:cubicBezTo>
                    <a:pt x="55" y="209"/>
                    <a:pt x="51" y="209"/>
                    <a:pt x="51" y="209"/>
                  </a:cubicBezTo>
                  <a:cubicBezTo>
                    <a:pt x="50" y="210"/>
                    <a:pt x="50" y="212"/>
                    <a:pt x="50" y="212"/>
                  </a:cubicBezTo>
                  <a:cubicBezTo>
                    <a:pt x="50" y="212"/>
                    <a:pt x="49" y="212"/>
                    <a:pt x="49" y="212"/>
                  </a:cubicBezTo>
                  <a:cubicBezTo>
                    <a:pt x="48" y="212"/>
                    <a:pt x="48" y="210"/>
                    <a:pt x="49" y="208"/>
                  </a:cubicBezTo>
                  <a:cubicBezTo>
                    <a:pt x="49" y="208"/>
                    <a:pt x="48" y="208"/>
                    <a:pt x="48" y="207"/>
                  </a:cubicBezTo>
                  <a:cubicBezTo>
                    <a:pt x="48" y="207"/>
                    <a:pt x="47" y="208"/>
                    <a:pt x="47" y="207"/>
                  </a:cubicBezTo>
                  <a:cubicBezTo>
                    <a:pt x="46" y="208"/>
                    <a:pt x="46" y="208"/>
                    <a:pt x="45" y="208"/>
                  </a:cubicBezTo>
                  <a:cubicBezTo>
                    <a:pt x="45" y="208"/>
                    <a:pt x="45" y="208"/>
                    <a:pt x="45" y="208"/>
                  </a:cubicBezTo>
                  <a:cubicBezTo>
                    <a:pt x="45" y="208"/>
                    <a:pt x="45" y="208"/>
                    <a:pt x="45" y="208"/>
                  </a:cubicBezTo>
                  <a:cubicBezTo>
                    <a:pt x="45" y="208"/>
                    <a:pt x="44" y="208"/>
                    <a:pt x="44" y="208"/>
                  </a:cubicBezTo>
                  <a:cubicBezTo>
                    <a:pt x="44" y="209"/>
                    <a:pt x="43" y="208"/>
                    <a:pt x="42" y="208"/>
                  </a:cubicBezTo>
                  <a:cubicBezTo>
                    <a:pt x="42" y="208"/>
                    <a:pt x="42" y="208"/>
                    <a:pt x="41" y="208"/>
                  </a:cubicBezTo>
                  <a:cubicBezTo>
                    <a:pt x="41" y="208"/>
                    <a:pt x="41" y="208"/>
                    <a:pt x="41" y="208"/>
                  </a:cubicBezTo>
                  <a:cubicBezTo>
                    <a:pt x="41" y="208"/>
                    <a:pt x="41" y="208"/>
                    <a:pt x="41" y="208"/>
                  </a:cubicBezTo>
                  <a:cubicBezTo>
                    <a:pt x="40" y="208"/>
                    <a:pt x="39" y="208"/>
                    <a:pt x="38" y="209"/>
                  </a:cubicBezTo>
                  <a:cubicBezTo>
                    <a:pt x="38" y="209"/>
                    <a:pt x="36" y="208"/>
                    <a:pt x="36" y="208"/>
                  </a:cubicBezTo>
                  <a:cubicBezTo>
                    <a:pt x="36" y="209"/>
                    <a:pt x="34" y="210"/>
                    <a:pt x="34" y="210"/>
                  </a:cubicBezTo>
                  <a:cubicBezTo>
                    <a:pt x="33" y="209"/>
                    <a:pt x="32" y="209"/>
                    <a:pt x="32" y="208"/>
                  </a:cubicBezTo>
                  <a:cubicBezTo>
                    <a:pt x="32" y="208"/>
                    <a:pt x="34" y="206"/>
                    <a:pt x="35" y="206"/>
                  </a:cubicBezTo>
                  <a:cubicBezTo>
                    <a:pt x="35" y="206"/>
                    <a:pt x="35" y="205"/>
                    <a:pt x="35" y="204"/>
                  </a:cubicBezTo>
                  <a:cubicBezTo>
                    <a:pt x="35" y="204"/>
                    <a:pt x="28" y="207"/>
                    <a:pt x="28" y="208"/>
                  </a:cubicBezTo>
                  <a:cubicBezTo>
                    <a:pt x="28" y="208"/>
                    <a:pt x="27" y="209"/>
                    <a:pt x="27" y="209"/>
                  </a:cubicBezTo>
                  <a:cubicBezTo>
                    <a:pt x="26" y="209"/>
                    <a:pt x="25" y="210"/>
                    <a:pt x="25" y="211"/>
                  </a:cubicBezTo>
                  <a:cubicBezTo>
                    <a:pt x="25" y="211"/>
                    <a:pt x="24" y="211"/>
                    <a:pt x="23" y="211"/>
                  </a:cubicBezTo>
                  <a:cubicBezTo>
                    <a:pt x="23" y="211"/>
                    <a:pt x="23" y="210"/>
                    <a:pt x="24" y="209"/>
                  </a:cubicBezTo>
                  <a:cubicBezTo>
                    <a:pt x="24" y="209"/>
                    <a:pt x="24" y="208"/>
                    <a:pt x="23" y="208"/>
                  </a:cubicBezTo>
                  <a:cubicBezTo>
                    <a:pt x="23" y="208"/>
                    <a:pt x="23" y="208"/>
                    <a:pt x="23" y="208"/>
                  </a:cubicBezTo>
                  <a:cubicBezTo>
                    <a:pt x="24" y="208"/>
                    <a:pt x="25" y="206"/>
                    <a:pt x="24" y="206"/>
                  </a:cubicBezTo>
                  <a:cubicBezTo>
                    <a:pt x="23" y="205"/>
                    <a:pt x="22" y="208"/>
                    <a:pt x="22" y="208"/>
                  </a:cubicBezTo>
                  <a:cubicBezTo>
                    <a:pt x="21" y="210"/>
                    <a:pt x="19" y="209"/>
                    <a:pt x="19" y="207"/>
                  </a:cubicBezTo>
                  <a:cubicBezTo>
                    <a:pt x="19" y="207"/>
                    <a:pt x="18" y="207"/>
                    <a:pt x="18" y="207"/>
                  </a:cubicBezTo>
                  <a:cubicBezTo>
                    <a:pt x="17" y="207"/>
                    <a:pt x="14" y="209"/>
                    <a:pt x="14" y="209"/>
                  </a:cubicBezTo>
                  <a:cubicBezTo>
                    <a:pt x="13" y="209"/>
                    <a:pt x="10" y="208"/>
                    <a:pt x="9" y="207"/>
                  </a:cubicBezTo>
                  <a:cubicBezTo>
                    <a:pt x="6" y="206"/>
                    <a:pt x="5" y="210"/>
                    <a:pt x="3" y="209"/>
                  </a:cubicBezTo>
                  <a:cubicBezTo>
                    <a:pt x="2" y="209"/>
                    <a:pt x="0" y="207"/>
                    <a:pt x="0" y="206"/>
                  </a:cubicBezTo>
                  <a:cubicBezTo>
                    <a:pt x="2" y="203"/>
                    <a:pt x="5" y="202"/>
                    <a:pt x="8" y="201"/>
                  </a:cubicBezTo>
                  <a:cubicBezTo>
                    <a:pt x="8" y="201"/>
                    <a:pt x="12" y="203"/>
                    <a:pt x="13" y="203"/>
                  </a:cubicBezTo>
                  <a:cubicBezTo>
                    <a:pt x="15" y="204"/>
                    <a:pt x="15" y="205"/>
                    <a:pt x="15" y="207"/>
                  </a:cubicBezTo>
                  <a:cubicBezTo>
                    <a:pt x="15" y="207"/>
                    <a:pt x="16" y="207"/>
                    <a:pt x="16" y="207"/>
                  </a:cubicBezTo>
                  <a:cubicBezTo>
                    <a:pt x="16" y="207"/>
                    <a:pt x="16" y="206"/>
                    <a:pt x="16" y="206"/>
                  </a:cubicBezTo>
                  <a:cubicBezTo>
                    <a:pt x="17" y="206"/>
                    <a:pt x="18" y="206"/>
                    <a:pt x="18" y="205"/>
                  </a:cubicBezTo>
                  <a:cubicBezTo>
                    <a:pt x="18" y="205"/>
                    <a:pt x="17" y="205"/>
                    <a:pt x="17" y="205"/>
                  </a:cubicBezTo>
                  <a:cubicBezTo>
                    <a:pt x="17" y="204"/>
                    <a:pt x="18" y="204"/>
                    <a:pt x="18" y="204"/>
                  </a:cubicBezTo>
                  <a:cubicBezTo>
                    <a:pt x="19" y="204"/>
                    <a:pt x="20" y="204"/>
                    <a:pt x="20" y="204"/>
                  </a:cubicBezTo>
                  <a:cubicBezTo>
                    <a:pt x="21" y="203"/>
                    <a:pt x="23" y="203"/>
                    <a:pt x="23" y="203"/>
                  </a:cubicBezTo>
                  <a:cubicBezTo>
                    <a:pt x="23" y="202"/>
                    <a:pt x="25" y="204"/>
                    <a:pt x="25" y="204"/>
                  </a:cubicBezTo>
                  <a:cubicBezTo>
                    <a:pt x="26" y="202"/>
                    <a:pt x="31" y="199"/>
                    <a:pt x="32" y="200"/>
                  </a:cubicBezTo>
                  <a:cubicBezTo>
                    <a:pt x="33" y="200"/>
                    <a:pt x="37" y="199"/>
                    <a:pt x="39" y="199"/>
                  </a:cubicBezTo>
                  <a:cubicBezTo>
                    <a:pt x="39" y="199"/>
                    <a:pt x="41" y="200"/>
                    <a:pt x="42" y="201"/>
                  </a:cubicBezTo>
                  <a:cubicBezTo>
                    <a:pt x="42" y="201"/>
                    <a:pt x="42" y="201"/>
                    <a:pt x="42" y="201"/>
                  </a:cubicBezTo>
                  <a:cubicBezTo>
                    <a:pt x="41" y="202"/>
                    <a:pt x="41" y="203"/>
                    <a:pt x="40" y="203"/>
                  </a:cubicBezTo>
                  <a:cubicBezTo>
                    <a:pt x="40" y="203"/>
                    <a:pt x="41" y="205"/>
                    <a:pt x="42" y="204"/>
                  </a:cubicBezTo>
                  <a:cubicBezTo>
                    <a:pt x="41" y="204"/>
                    <a:pt x="42" y="203"/>
                    <a:pt x="42" y="203"/>
                  </a:cubicBezTo>
                  <a:cubicBezTo>
                    <a:pt x="43" y="203"/>
                    <a:pt x="44" y="206"/>
                    <a:pt x="44" y="206"/>
                  </a:cubicBezTo>
                  <a:cubicBezTo>
                    <a:pt x="44" y="206"/>
                    <a:pt x="45" y="205"/>
                    <a:pt x="45" y="205"/>
                  </a:cubicBezTo>
                  <a:cubicBezTo>
                    <a:pt x="41" y="203"/>
                    <a:pt x="50" y="198"/>
                    <a:pt x="50" y="198"/>
                  </a:cubicBezTo>
                  <a:cubicBezTo>
                    <a:pt x="51" y="197"/>
                    <a:pt x="61" y="196"/>
                    <a:pt x="61" y="196"/>
                  </a:cubicBezTo>
                  <a:cubicBezTo>
                    <a:pt x="62" y="197"/>
                    <a:pt x="63" y="197"/>
                    <a:pt x="64" y="198"/>
                  </a:cubicBezTo>
                  <a:cubicBezTo>
                    <a:pt x="64" y="197"/>
                    <a:pt x="65" y="195"/>
                    <a:pt x="65" y="195"/>
                  </a:cubicBezTo>
                  <a:cubicBezTo>
                    <a:pt x="66" y="193"/>
                    <a:pt x="71" y="191"/>
                    <a:pt x="73" y="191"/>
                  </a:cubicBezTo>
                  <a:cubicBezTo>
                    <a:pt x="73" y="191"/>
                    <a:pt x="77" y="191"/>
                    <a:pt x="77" y="191"/>
                  </a:cubicBezTo>
                  <a:cubicBezTo>
                    <a:pt x="77" y="191"/>
                    <a:pt x="76" y="189"/>
                    <a:pt x="76" y="189"/>
                  </a:cubicBezTo>
                  <a:cubicBezTo>
                    <a:pt x="76" y="189"/>
                    <a:pt x="78" y="188"/>
                    <a:pt x="78" y="189"/>
                  </a:cubicBezTo>
                  <a:cubicBezTo>
                    <a:pt x="79" y="189"/>
                    <a:pt x="79" y="187"/>
                    <a:pt x="79" y="186"/>
                  </a:cubicBezTo>
                  <a:cubicBezTo>
                    <a:pt x="79" y="186"/>
                    <a:pt x="82" y="181"/>
                    <a:pt x="82" y="181"/>
                  </a:cubicBezTo>
                  <a:cubicBezTo>
                    <a:pt x="82" y="180"/>
                    <a:pt x="83" y="180"/>
                    <a:pt x="83" y="180"/>
                  </a:cubicBezTo>
                  <a:cubicBezTo>
                    <a:pt x="86" y="181"/>
                    <a:pt x="88" y="176"/>
                    <a:pt x="89" y="174"/>
                  </a:cubicBezTo>
                  <a:cubicBezTo>
                    <a:pt x="85" y="175"/>
                    <a:pt x="83" y="175"/>
                    <a:pt x="78" y="174"/>
                  </a:cubicBezTo>
                  <a:cubicBezTo>
                    <a:pt x="78" y="174"/>
                    <a:pt x="78" y="173"/>
                    <a:pt x="78" y="173"/>
                  </a:cubicBezTo>
                  <a:cubicBezTo>
                    <a:pt x="78" y="173"/>
                    <a:pt x="76" y="171"/>
                    <a:pt x="77" y="170"/>
                  </a:cubicBezTo>
                  <a:cubicBezTo>
                    <a:pt x="77" y="170"/>
                    <a:pt x="79" y="168"/>
                    <a:pt x="79" y="168"/>
                  </a:cubicBezTo>
                  <a:cubicBezTo>
                    <a:pt x="79" y="168"/>
                    <a:pt x="80" y="168"/>
                    <a:pt x="81" y="169"/>
                  </a:cubicBezTo>
                  <a:cubicBezTo>
                    <a:pt x="81" y="166"/>
                    <a:pt x="75" y="167"/>
                    <a:pt x="74" y="168"/>
                  </a:cubicBezTo>
                  <a:cubicBezTo>
                    <a:pt x="74" y="168"/>
                    <a:pt x="73" y="170"/>
                    <a:pt x="73" y="170"/>
                  </a:cubicBezTo>
                  <a:cubicBezTo>
                    <a:pt x="73" y="170"/>
                    <a:pt x="74" y="170"/>
                    <a:pt x="74" y="170"/>
                  </a:cubicBezTo>
                  <a:cubicBezTo>
                    <a:pt x="73" y="171"/>
                    <a:pt x="74" y="172"/>
                    <a:pt x="74" y="172"/>
                  </a:cubicBezTo>
                  <a:cubicBezTo>
                    <a:pt x="73" y="174"/>
                    <a:pt x="71" y="174"/>
                    <a:pt x="71" y="174"/>
                  </a:cubicBezTo>
                  <a:cubicBezTo>
                    <a:pt x="71" y="172"/>
                    <a:pt x="69" y="170"/>
                    <a:pt x="69" y="169"/>
                  </a:cubicBezTo>
                  <a:cubicBezTo>
                    <a:pt x="69" y="169"/>
                    <a:pt x="68" y="167"/>
                    <a:pt x="69" y="166"/>
                  </a:cubicBezTo>
                  <a:cubicBezTo>
                    <a:pt x="68" y="166"/>
                    <a:pt x="67" y="164"/>
                    <a:pt x="65" y="164"/>
                  </a:cubicBezTo>
                  <a:cubicBezTo>
                    <a:pt x="66" y="163"/>
                    <a:pt x="66" y="161"/>
                    <a:pt x="66" y="161"/>
                  </a:cubicBezTo>
                  <a:cubicBezTo>
                    <a:pt x="65" y="161"/>
                    <a:pt x="58" y="163"/>
                    <a:pt x="57" y="163"/>
                  </a:cubicBezTo>
                  <a:cubicBezTo>
                    <a:pt x="56" y="162"/>
                    <a:pt x="53" y="163"/>
                    <a:pt x="51" y="163"/>
                  </a:cubicBezTo>
                  <a:cubicBezTo>
                    <a:pt x="51" y="163"/>
                    <a:pt x="53" y="160"/>
                    <a:pt x="51" y="160"/>
                  </a:cubicBezTo>
                  <a:cubicBezTo>
                    <a:pt x="51" y="160"/>
                    <a:pt x="50" y="160"/>
                    <a:pt x="50" y="160"/>
                  </a:cubicBezTo>
                  <a:cubicBezTo>
                    <a:pt x="50" y="160"/>
                    <a:pt x="50" y="159"/>
                    <a:pt x="50" y="159"/>
                  </a:cubicBezTo>
                  <a:cubicBezTo>
                    <a:pt x="51" y="159"/>
                    <a:pt x="52" y="159"/>
                    <a:pt x="53" y="160"/>
                  </a:cubicBezTo>
                  <a:cubicBezTo>
                    <a:pt x="54" y="160"/>
                    <a:pt x="54" y="157"/>
                    <a:pt x="54" y="157"/>
                  </a:cubicBezTo>
                  <a:cubicBezTo>
                    <a:pt x="55" y="157"/>
                    <a:pt x="56" y="157"/>
                    <a:pt x="56" y="157"/>
                  </a:cubicBezTo>
                  <a:cubicBezTo>
                    <a:pt x="57" y="158"/>
                    <a:pt x="57" y="156"/>
                    <a:pt x="57" y="155"/>
                  </a:cubicBezTo>
                  <a:cubicBezTo>
                    <a:pt x="57" y="155"/>
                    <a:pt x="55" y="155"/>
                    <a:pt x="54" y="156"/>
                  </a:cubicBezTo>
                  <a:cubicBezTo>
                    <a:pt x="54" y="154"/>
                    <a:pt x="56" y="151"/>
                    <a:pt x="57" y="152"/>
                  </a:cubicBezTo>
                  <a:cubicBezTo>
                    <a:pt x="57" y="152"/>
                    <a:pt x="57" y="152"/>
                    <a:pt x="57" y="151"/>
                  </a:cubicBezTo>
                  <a:cubicBezTo>
                    <a:pt x="58" y="150"/>
                    <a:pt x="59" y="148"/>
                    <a:pt x="59" y="147"/>
                  </a:cubicBezTo>
                  <a:cubicBezTo>
                    <a:pt x="59" y="147"/>
                    <a:pt x="58" y="145"/>
                    <a:pt x="58" y="145"/>
                  </a:cubicBezTo>
                  <a:cubicBezTo>
                    <a:pt x="58" y="145"/>
                    <a:pt x="59" y="141"/>
                    <a:pt x="59" y="141"/>
                  </a:cubicBezTo>
                  <a:cubicBezTo>
                    <a:pt x="59" y="141"/>
                    <a:pt x="59" y="141"/>
                    <a:pt x="59" y="141"/>
                  </a:cubicBezTo>
                  <a:cubicBezTo>
                    <a:pt x="60" y="139"/>
                    <a:pt x="61" y="137"/>
                    <a:pt x="61" y="136"/>
                  </a:cubicBezTo>
                  <a:cubicBezTo>
                    <a:pt x="62" y="135"/>
                    <a:pt x="64" y="135"/>
                    <a:pt x="65" y="134"/>
                  </a:cubicBezTo>
                  <a:cubicBezTo>
                    <a:pt x="65" y="134"/>
                    <a:pt x="65" y="133"/>
                    <a:pt x="65" y="133"/>
                  </a:cubicBezTo>
                  <a:cubicBezTo>
                    <a:pt x="63" y="132"/>
                    <a:pt x="58" y="138"/>
                    <a:pt x="58" y="139"/>
                  </a:cubicBezTo>
                  <a:cubicBezTo>
                    <a:pt x="58" y="140"/>
                    <a:pt x="52" y="140"/>
                    <a:pt x="51" y="140"/>
                  </a:cubicBezTo>
                  <a:cubicBezTo>
                    <a:pt x="50" y="139"/>
                    <a:pt x="44" y="136"/>
                    <a:pt x="45" y="135"/>
                  </a:cubicBezTo>
                  <a:cubicBezTo>
                    <a:pt x="45" y="135"/>
                    <a:pt x="46" y="134"/>
                    <a:pt x="46" y="134"/>
                  </a:cubicBezTo>
                  <a:cubicBezTo>
                    <a:pt x="46" y="133"/>
                    <a:pt x="44" y="127"/>
                    <a:pt x="43" y="126"/>
                  </a:cubicBezTo>
                  <a:cubicBezTo>
                    <a:pt x="43" y="126"/>
                    <a:pt x="43" y="126"/>
                    <a:pt x="41" y="125"/>
                  </a:cubicBezTo>
                  <a:cubicBezTo>
                    <a:pt x="41" y="125"/>
                    <a:pt x="41" y="125"/>
                    <a:pt x="42" y="125"/>
                  </a:cubicBezTo>
                  <a:cubicBezTo>
                    <a:pt x="45" y="127"/>
                    <a:pt x="47" y="121"/>
                    <a:pt x="48" y="121"/>
                  </a:cubicBezTo>
                  <a:cubicBezTo>
                    <a:pt x="48" y="121"/>
                    <a:pt x="51" y="123"/>
                    <a:pt x="51" y="123"/>
                  </a:cubicBezTo>
                  <a:cubicBezTo>
                    <a:pt x="51" y="123"/>
                    <a:pt x="50" y="126"/>
                    <a:pt x="49" y="125"/>
                  </a:cubicBezTo>
                  <a:cubicBezTo>
                    <a:pt x="48" y="125"/>
                    <a:pt x="48" y="125"/>
                    <a:pt x="48" y="125"/>
                  </a:cubicBezTo>
                  <a:cubicBezTo>
                    <a:pt x="50" y="125"/>
                    <a:pt x="52" y="126"/>
                    <a:pt x="52" y="127"/>
                  </a:cubicBezTo>
                  <a:cubicBezTo>
                    <a:pt x="52" y="127"/>
                    <a:pt x="54" y="133"/>
                    <a:pt x="57" y="127"/>
                  </a:cubicBezTo>
                  <a:cubicBezTo>
                    <a:pt x="57" y="126"/>
                    <a:pt x="59" y="127"/>
                    <a:pt x="59" y="126"/>
                  </a:cubicBezTo>
                  <a:cubicBezTo>
                    <a:pt x="59" y="126"/>
                    <a:pt x="56" y="125"/>
                    <a:pt x="56" y="125"/>
                  </a:cubicBezTo>
                  <a:cubicBezTo>
                    <a:pt x="56" y="124"/>
                    <a:pt x="57" y="124"/>
                    <a:pt x="57" y="124"/>
                  </a:cubicBezTo>
                  <a:cubicBezTo>
                    <a:pt x="57" y="124"/>
                    <a:pt x="58" y="123"/>
                    <a:pt x="58" y="122"/>
                  </a:cubicBezTo>
                  <a:cubicBezTo>
                    <a:pt x="58" y="122"/>
                    <a:pt x="57" y="122"/>
                    <a:pt x="57" y="122"/>
                  </a:cubicBezTo>
                  <a:cubicBezTo>
                    <a:pt x="56" y="123"/>
                    <a:pt x="54" y="123"/>
                    <a:pt x="54" y="123"/>
                  </a:cubicBezTo>
                  <a:cubicBezTo>
                    <a:pt x="53" y="122"/>
                    <a:pt x="51" y="121"/>
                    <a:pt x="50" y="121"/>
                  </a:cubicBezTo>
                  <a:cubicBezTo>
                    <a:pt x="50" y="121"/>
                    <a:pt x="50" y="120"/>
                    <a:pt x="50" y="120"/>
                  </a:cubicBezTo>
                  <a:cubicBezTo>
                    <a:pt x="49" y="119"/>
                    <a:pt x="47" y="118"/>
                    <a:pt x="48" y="117"/>
                  </a:cubicBezTo>
                  <a:cubicBezTo>
                    <a:pt x="48" y="117"/>
                    <a:pt x="49" y="118"/>
                    <a:pt x="49" y="118"/>
                  </a:cubicBezTo>
                  <a:cubicBezTo>
                    <a:pt x="50" y="118"/>
                    <a:pt x="50" y="116"/>
                    <a:pt x="50" y="116"/>
                  </a:cubicBezTo>
                  <a:cubicBezTo>
                    <a:pt x="50" y="116"/>
                    <a:pt x="48" y="117"/>
                    <a:pt x="48" y="117"/>
                  </a:cubicBezTo>
                  <a:cubicBezTo>
                    <a:pt x="48" y="116"/>
                    <a:pt x="48" y="115"/>
                    <a:pt x="47" y="115"/>
                  </a:cubicBezTo>
                  <a:cubicBezTo>
                    <a:pt x="47" y="115"/>
                    <a:pt x="47" y="116"/>
                    <a:pt x="46" y="116"/>
                  </a:cubicBezTo>
                  <a:cubicBezTo>
                    <a:pt x="46" y="114"/>
                    <a:pt x="47" y="113"/>
                    <a:pt x="46" y="112"/>
                  </a:cubicBezTo>
                  <a:cubicBezTo>
                    <a:pt x="45" y="111"/>
                    <a:pt x="45" y="110"/>
                    <a:pt x="45" y="109"/>
                  </a:cubicBezTo>
                  <a:cubicBezTo>
                    <a:pt x="46" y="109"/>
                    <a:pt x="47" y="108"/>
                    <a:pt x="45" y="107"/>
                  </a:cubicBezTo>
                  <a:cubicBezTo>
                    <a:pt x="45" y="107"/>
                    <a:pt x="46" y="106"/>
                    <a:pt x="46" y="106"/>
                  </a:cubicBezTo>
                  <a:cubicBezTo>
                    <a:pt x="46" y="105"/>
                    <a:pt x="47" y="106"/>
                    <a:pt x="48" y="106"/>
                  </a:cubicBezTo>
                  <a:cubicBezTo>
                    <a:pt x="48" y="105"/>
                    <a:pt x="48" y="105"/>
                    <a:pt x="48" y="104"/>
                  </a:cubicBezTo>
                  <a:cubicBezTo>
                    <a:pt x="48" y="104"/>
                    <a:pt x="49" y="104"/>
                    <a:pt x="49" y="104"/>
                  </a:cubicBezTo>
                  <a:cubicBezTo>
                    <a:pt x="50" y="104"/>
                    <a:pt x="54" y="101"/>
                    <a:pt x="55" y="101"/>
                  </a:cubicBezTo>
                  <a:cubicBezTo>
                    <a:pt x="55" y="101"/>
                    <a:pt x="59" y="100"/>
                    <a:pt x="60" y="99"/>
                  </a:cubicBezTo>
                  <a:cubicBezTo>
                    <a:pt x="60" y="99"/>
                    <a:pt x="62" y="100"/>
                    <a:pt x="62" y="99"/>
                  </a:cubicBezTo>
                  <a:cubicBezTo>
                    <a:pt x="62" y="99"/>
                    <a:pt x="62" y="99"/>
                    <a:pt x="62" y="99"/>
                  </a:cubicBezTo>
                  <a:cubicBezTo>
                    <a:pt x="62" y="99"/>
                    <a:pt x="63" y="99"/>
                    <a:pt x="63" y="99"/>
                  </a:cubicBezTo>
                  <a:cubicBezTo>
                    <a:pt x="63" y="98"/>
                    <a:pt x="63" y="98"/>
                    <a:pt x="62" y="97"/>
                  </a:cubicBezTo>
                  <a:cubicBezTo>
                    <a:pt x="63" y="96"/>
                    <a:pt x="63" y="95"/>
                    <a:pt x="65" y="92"/>
                  </a:cubicBezTo>
                  <a:cubicBezTo>
                    <a:pt x="65" y="92"/>
                    <a:pt x="66" y="93"/>
                    <a:pt x="67" y="94"/>
                  </a:cubicBezTo>
                  <a:cubicBezTo>
                    <a:pt x="67" y="94"/>
                    <a:pt x="67" y="93"/>
                    <a:pt x="67" y="93"/>
                  </a:cubicBezTo>
                  <a:cubicBezTo>
                    <a:pt x="66" y="91"/>
                    <a:pt x="69" y="91"/>
                    <a:pt x="71" y="92"/>
                  </a:cubicBezTo>
                  <a:cubicBezTo>
                    <a:pt x="72" y="92"/>
                    <a:pt x="71" y="94"/>
                    <a:pt x="72" y="95"/>
                  </a:cubicBezTo>
                  <a:cubicBezTo>
                    <a:pt x="72" y="95"/>
                    <a:pt x="73" y="95"/>
                    <a:pt x="73" y="95"/>
                  </a:cubicBezTo>
                  <a:cubicBezTo>
                    <a:pt x="73" y="96"/>
                    <a:pt x="72" y="96"/>
                    <a:pt x="71" y="96"/>
                  </a:cubicBezTo>
                  <a:cubicBezTo>
                    <a:pt x="72" y="96"/>
                    <a:pt x="78" y="97"/>
                    <a:pt x="79" y="97"/>
                  </a:cubicBezTo>
                  <a:cubicBezTo>
                    <a:pt x="80" y="97"/>
                    <a:pt x="82" y="93"/>
                    <a:pt x="84" y="94"/>
                  </a:cubicBezTo>
                  <a:cubicBezTo>
                    <a:pt x="86" y="95"/>
                    <a:pt x="91" y="100"/>
                    <a:pt x="93" y="97"/>
                  </a:cubicBezTo>
                  <a:cubicBezTo>
                    <a:pt x="93" y="97"/>
                    <a:pt x="94" y="94"/>
                    <a:pt x="95" y="93"/>
                  </a:cubicBezTo>
                  <a:cubicBezTo>
                    <a:pt x="93" y="92"/>
                    <a:pt x="95" y="89"/>
                    <a:pt x="95" y="88"/>
                  </a:cubicBezTo>
                  <a:cubicBezTo>
                    <a:pt x="95" y="88"/>
                    <a:pt x="94" y="86"/>
                    <a:pt x="94" y="85"/>
                  </a:cubicBezTo>
                  <a:cubicBezTo>
                    <a:pt x="94" y="85"/>
                    <a:pt x="93" y="85"/>
                    <a:pt x="93" y="84"/>
                  </a:cubicBezTo>
                  <a:cubicBezTo>
                    <a:pt x="94" y="85"/>
                    <a:pt x="96" y="85"/>
                    <a:pt x="97" y="84"/>
                  </a:cubicBezTo>
                  <a:cubicBezTo>
                    <a:pt x="97" y="84"/>
                    <a:pt x="98" y="84"/>
                    <a:pt x="98" y="84"/>
                  </a:cubicBezTo>
                  <a:cubicBezTo>
                    <a:pt x="99" y="82"/>
                    <a:pt x="99" y="81"/>
                    <a:pt x="98" y="80"/>
                  </a:cubicBezTo>
                  <a:cubicBezTo>
                    <a:pt x="97" y="80"/>
                    <a:pt x="94" y="80"/>
                    <a:pt x="94" y="80"/>
                  </a:cubicBezTo>
                  <a:cubicBezTo>
                    <a:pt x="93" y="79"/>
                    <a:pt x="92" y="80"/>
                    <a:pt x="92" y="80"/>
                  </a:cubicBezTo>
                  <a:cubicBezTo>
                    <a:pt x="89" y="79"/>
                    <a:pt x="86" y="82"/>
                    <a:pt x="84" y="81"/>
                  </a:cubicBezTo>
                  <a:cubicBezTo>
                    <a:pt x="84" y="81"/>
                    <a:pt x="85" y="77"/>
                    <a:pt x="84" y="77"/>
                  </a:cubicBezTo>
                  <a:cubicBezTo>
                    <a:pt x="84" y="77"/>
                    <a:pt x="84" y="79"/>
                    <a:pt x="83" y="79"/>
                  </a:cubicBezTo>
                  <a:cubicBezTo>
                    <a:pt x="83" y="79"/>
                    <a:pt x="82" y="78"/>
                    <a:pt x="83" y="77"/>
                  </a:cubicBezTo>
                  <a:cubicBezTo>
                    <a:pt x="74" y="76"/>
                    <a:pt x="75" y="74"/>
                    <a:pt x="71" y="69"/>
                  </a:cubicBezTo>
                  <a:cubicBezTo>
                    <a:pt x="71" y="69"/>
                    <a:pt x="70" y="69"/>
                    <a:pt x="70" y="69"/>
                  </a:cubicBezTo>
                  <a:cubicBezTo>
                    <a:pt x="67" y="66"/>
                    <a:pt x="66" y="64"/>
                    <a:pt x="68" y="60"/>
                  </a:cubicBezTo>
                  <a:cubicBezTo>
                    <a:pt x="68" y="60"/>
                    <a:pt x="67" y="57"/>
                    <a:pt x="67" y="57"/>
                  </a:cubicBezTo>
                  <a:cubicBezTo>
                    <a:pt x="67" y="57"/>
                    <a:pt x="68" y="57"/>
                    <a:pt x="68" y="57"/>
                  </a:cubicBezTo>
                  <a:cubicBezTo>
                    <a:pt x="68" y="57"/>
                    <a:pt x="69" y="59"/>
                    <a:pt x="69" y="59"/>
                  </a:cubicBezTo>
                  <a:cubicBezTo>
                    <a:pt x="70" y="58"/>
                    <a:pt x="71" y="60"/>
                    <a:pt x="73" y="59"/>
                  </a:cubicBezTo>
                  <a:cubicBezTo>
                    <a:pt x="75" y="59"/>
                    <a:pt x="72" y="57"/>
                    <a:pt x="72" y="57"/>
                  </a:cubicBezTo>
                  <a:cubicBezTo>
                    <a:pt x="72" y="57"/>
                    <a:pt x="72" y="56"/>
                    <a:pt x="72" y="56"/>
                  </a:cubicBezTo>
                  <a:cubicBezTo>
                    <a:pt x="70" y="55"/>
                    <a:pt x="65" y="52"/>
                    <a:pt x="66" y="49"/>
                  </a:cubicBezTo>
                  <a:cubicBezTo>
                    <a:pt x="66" y="49"/>
                    <a:pt x="67" y="47"/>
                    <a:pt x="67" y="46"/>
                  </a:cubicBezTo>
                  <a:cubicBezTo>
                    <a:pt x="67" y="46"/>
                    <a:pt x="69" y="47"/>
                    <a:pt x="68" y="47"/>
                  </a:cubicBezTo>
                  <a:cubicBezTo>
                    <a:pt x="68" y="48"/>
                    <a:pt x="67" y="48"/>
                    <a:pt x="67" y="48"/>
                  </a:cubicBezTo>
                  <a:cubicBezTo>
                    <a:pt x="67" y="49"/>
                    <a:pt x="68" y="49"/>
                    <a:pt x="68" y="49"/>
                  </a:cubicBezTo>
                  <a:cubicBezTo>
                    <a:pt x="70" y="49"/>
                    <a:pt x="71" y="49"/>
                    <a:pt x="72" y="47"/>
                  </a:cubicBezTo>
                  <a:cubicBezTo>
                    <a:pt x="72" y="47"/>
                    <a:pt x="79" y="49"/>
                    <a:pt x="80" y="47"/>
                  </a:cubicBezTo>
                  <a:cubicBezTo>
                    <a:pt x="81" y="47"/>
                    <a:pt x="82" y="47"/>
                    <a:pt x="82" y="48"/>
                  </a:cubicBezTo>
                  <a:cubicBezTo>
                    <a:pt x="81" y="49"/>
                    <a:pt x="83" y="50"/>
                    <a:pt x="83" y="50"/>
                  </a:cubicBezTo>
                  <a:cubicBezTo>
                    <a:pt x="83" y="50"/>
                    <a:pt x="84" y="49"/>
                    <a:pt x="84" y="49"/>
                  </a:cubicBezTo>
                  <a:cubicBezTo>
                    <a:pt x="85" y="48"/>
                    <a:pt x="84" y="48"/>
                    <a:pt x="84" y="48"/>
                  </a:cubicBezTo>
                  <a:cubicBezTo>
                    <a:pt x="83" y="48"/>
                    <a:pt x="84" y="47"/>
                    <a:pt x="85" y="47"/>
                  </a:cubicBezTo>
                  <a:cubicBezTo>
                    <a:pt x="87" y="48"/>
                    <a:pt x="89" y="47"/>
                    <a:pt x="91" y="48"/>
                  </a:cubicBezTo>
                  <a:cubicBezTo>
                    <a:pt x="91" y="48"/>
                    <a:pt x="93" y="47"/>
                    <a:pt x="93" y="47"/>
                  </a:cubicBezTo>
                  <a:cubicBezTo>
                    <a:pt x="94" y="47"/>
                    <a:pt x="99" y="49"/>
                    <a:pt x="95" y="51"/>
                  </a:cubicBezTo>
                  <a:cubicBezTo>
                    <a:pt x="95" y="51"/>
                    <a:pt x="94" y="51"/>
                    <a:pt x="94" y="51"/>
                  </a:cubicBezTo>
                  <a:cubicBezTo>
                    <a:pt x="94" y="52"/>
                    <a:pt x="93" y="53"/>
                    <a:pt x="92" y="53"/>
                  </a:cubicBezTo>
                  <a:cubicBezTo>
                    <a:pt x="92" y="53"/>
                    <a:pt x="91" y="53"/>
                    <a:pt x="91" y="53"/>
                  </a:cubicBezTo>
                  <a:cubicBezTo>
                    <a:pt x="92" y="54"/>
                    <a:pt x="93" y="55"/>
                    <a:pt x="92" y="55"/>
                  </a:cubicBezTo>
                  <a:cubicBezTo>
                    <a:pt x="92" y="55"/>
                    <a:pt x="94" y="56"/>
                    <a:pt x="94" y="57"/>
                  </a:cubicBezTo>
                  <a:cubicBezTo>
                    <a:pt x="95" y="57"/>
                    <a:pt x="95" y="58"/>
                    <a:pt x="95" y="58"/>
                  </a:cubicBezTo>
                  <a:cubicBezTo>
                    <a:pt x="96" y="58"/>
                    <a:pt x="98" y="57"/>
                    <a:pt x="99" y="58"/>
                  </a:cubicBezTo>
                  <a:cubicBezTo>
                    <a:pt x="99" y="58"/>
                    <a:pt x="99" y="59"/>
                    <a:pt x="99" y="59"/>
                  </a:cubicBezTo>
                  <a:cubicBezTo>
                    <a:pt x="99" y="59"/>
                    <a:pt x="100" y="62"/>
                    <a:pt x="100" y="62"/>
                  </a:cubicBezTo>
                  <a:cubicBezTo>
                    <a:pt x="101" y="62"/>
                    <a:pt x="102" y="61"/>
                    <a:pt x="102" y="62"/>
                  </a:cubicBezTo>
                  <a:cubicBezTo>
                    <a:pt x="102" y="62"/>
                    <a:pt x="102" y="63"/>
                    <a:pt x="102" y="63"/>
                  </a:cubicBezTo>
                  <a:cubicBezTo>
                    <a:pt x="102" y="62"/>
                    <a:pt x="104" y="63"/>
                    <a:pt x="104" y="63"/>
                  </a:cubicBezTo>
                  <a:cubicBezTo>
                    <a:pt x="104" y="62"/>
                    <a:pt x="106" y="60"/>
                    <a:pt x="106" y="59"/>
                  </a:cubicBezTo>
                  <a:cubicBezTo>
                    <a:pt x="107" y="59"/>
                    <a:pt x="107" y="62"/>
                    <a:pt x="107" y="63"/>
                  </a:cubicBezTo>
                  <a:cubicBezTo>
                    <a:pt x="107" y="62"/>
                    <a:pt x="108" y="62"/>
                    <a:pt x="108" y="62"/>
                  </a:cubicBezTo>
                  <a:cubicBezTo>
                    <a:pt x="110" y="58"/>
                    <a:pt x="106" y="56"/>
                    <a:pt x="105" y="59"/>
                  </a:cubicBezTo>
                  <a:cubicBezTo>
                    <a:pt x="105" y="59"/>
                    <a:pt x="105" y="60"/>
                    <a:pt x="105" y="60"/>
                  </a:cubicBezTo>
                  <a:cubicBezTo>
                    <a:pt x="105" y="60"/>
                    <a:pt x="104" y="59"/>
                    <a:pt x="104" y="59"/>
                  </a:cubicBezTo>
                  <a:cubicBezTo>
                    <a:pt x="105" y="58"/>
                    <a:pt x="105" y="51"/>
                    <a:pt x="104" y="50"/>
                  </a:cubicBezTo>
                  <a:cubicBezTo>
                    <a:pt x="104" y="50"/>
                    <a:pt x="105" y="47"/>
                    <a:pt x="106" y="48"/>
                  </a:cubicBezTo>
                  <a:cubicBezTo>
                    <a:pt x="109" y="49"/>
                    <a:pt x="104" y="54"/>
                    <a:pt x="107" y="55"/>
                  </a:cubicBezTo>
                  <a:cubicBezTo>
                    <a:pt x="109" y="56"/>
                    <a:pt x="109" y="56"/>
                    <a:pt x="110" y="57"/>
                  </a:cubicBezTo>
                  <a:cubicBezTo>
                    <a:pt x="111" y="57"/>
                    <a:pt x="112" y="60"/>
                    <a:pt x="112" y="60"/>
                  </a:cubicBezTo>
                  <a:cubicBezTo>
                    <a:pt x="112" y="60"/>
                    <a:pt x="114" y="61"/>
                    <a:pt x="115" y="61"/>
                  </a:cubicBezTo>
                  <a:cubicBezTo>
                    <a:pt x="115" y="60"/>
                    <a:pt x="116" y="59"/>
                    <a:pt x="116" y="57"/>
                  </a:cubicBezTo>
                  <a:cubicBezTo>
                    <a:pt x="114" y="57"/>
                    <a:pt x="110" y="55"/>
                    <a:pt x="109" y="55"/>
                  </a:cubicBezTo>
                  <a:cubicBezTo>
                    <a:pt x="108" y="54"/>
                    <a:pt x="108" y="55"/>
                    <a:pt x="109" y="54"/>
                  </a:cubicBezTo>
                  <a:cubicBezTo>
                    <a:pt x="109" y="53"/>
                    <a:pt x="108" y="52"/>
                    <a:pt x="109" y="51"/>
                  </a:cubicBezTo>
                  <a:cubicBezTo>
                    <a:pt x="110" y="50"/>
                    <a:pt x="109" y="50"/>
                    <a:pt x="110" y="50"/>
                  </a:cubicBezTo>
                  <a:cubicBezTo>
                    <a:pt x="110" y="50"/>
                    <a:pt x="110" y="48"/>
                    <a:pt x="110" y="48"/>
                  </a:cubicBezTo>
                  <a:cubicBezTo>
                    <a:pt x="110" y="48"/>
                    <a:pt x="109" y="48"/>
                    <a:pt x="108" y="48"/>
                  </a:cubicBezTo>
                  <a:cubicBezTo>
                    <a:pt x="108" y="48"/>
                    <a:pt x="108" y="47"/>
                    <a:pt x="108" y="47"/>
                  </a:cubicBezTo>
                  <a:cubicBezTo>
                    <a:pt x="106" y="46"/>
                    <a:pt x="104" y="45"/>
                    <a:pt x="102" y="44"/>
                  </a:cubicBezTo>
                  <a:cubicBezTo>
                    <a:pt x="99" y="43"/>
                    <a:pt x="101" y="33"/>
                    <a:pt x="101" y="31"/>
                  </a:cubicBezTo>
                  <a:cubicBezTo>
                    <a:pt x="101" y="31"/>
                    <a:pt x="100" y="31"/>
                    <a:pt x="100" y="31"/>
                  </a:cubicBezTo>
                  <a:cubicBezTo>
                    <a:pt x="101" y="30"/>
                    <a:pt x="100" y="29"/>
                    <a:pt x="100" y="29"/>
                  </a:cubicBezTo>
                  <a:cubicBezTo>
                    <a:pt x="100" y="29"/>
                    <a:pt x="100" y="27"/>
                    <a:pt x="99" y="27"/>
                  </a:cubicBezTo>
                  <a:cubicBezTo>
                    <a:pt x="98" y="27"/>
                    <a:pt x="98" y="24"/>
                    <a:pt x="98" y="23"/>
                  </a:cubicBezTo>
                  <a:cubicBezTo>
                    <a:pt x="98" y="23"/>
                    <a:pt x="97" y="22"/>
                    <a:pt x="96" y="21"/>
                  </a:cubicBezTo>
                  <a:cubicBezTo>
                    <a:pt x="97" y="20"/>
                    <a:pt x="96" y="19"/>
                    <a:pt x="96" y="18"/>
                  </a:cubicBezTo>
                  <a:cubicBezTo>
                    <a:pt x="95" y="18"/>
                    <a:pt x="95" y="16"/>
                    <a:pt x="95" y="16"/>
                  </a:cubicBezTo>
                  <a:cubicBezTo>
                    <a:pt x="95" y="16"/>
                    <a:pt x="98" y="17"/>
                    <a:pt x="98" y="17"/>
                  </a:cubicBezTo>
                  <a:cubicBezTo>
                    <a:pt x="99" y="15"/>
                    <a:pt x="101" y="12"/>
                    <a:pt x="103" y="11"/>
                  </a:cubicBezTo>
                  <a:cubicBezTo>
                    <a:pt x="103" y="11"/>
                    <a:pt x="105" y="11"/>
                    <a:pt x="105" y="12"/>
                  </a:cubicBezTo>
                  <a:cubicBezTo>
                    <a:pt x="105" y="12"/>
                    <a:pt x="108" y="15"/>
                    <a:pt x="108" y="15"/>
                  </a:cubicBezTo>
                  <a:cubicBezTo>
                    <a:pt x="108" y="15"/>
                    <a:pt x="109" y="15"/>
                    <a:pt x="109" y="15"/>
                  </a:cubicBezTo>
                  <a:cubicBezTo>
                    <a:pt x="112" y="16"/>
                    <a:pt x="117" y="14"/>
                    <a:pt x="119" y="14"/>
                  </a:cubicBezTo>
                  <a:cubicBezTo>
                    <a:pt x="119" y="15"/>
                    <a:pt x="121" y="12"/>
                    <a:pt x="122" y="10"/>
                  </a:cubicBezTo>
                  <a:cubicBezTo>
                    <a:pt x="123" y="9"/>
                    <a:pt x="122" y="9"/>
                    <a:pt x="121" y="9"/>
                  </a:cubicBezTo>
                  <a:cubicBezTo>
                    <a:pt x="122" y="7"/>
                    <a:pt x="130" y="4"/>
                    <a:pt x="132" y="4"/>
                  </a:cubicBezTo>
                  <a:cubicBezTo>
                    <a:pt x="132" y="4"/>
                    <a:pt x="133" y="4"/>
                    <a:pt x="133" y="4"/>
                  </a:cubicBezTo>
                  <a:cubicBezTo>
                    <a:pt x="133" y="4"/>
                    <a:pt x="133" y="5"/>
                    <a:pt x="132" y="5"/>
                  </a:cubicBezTo>
                  <a:cubicBezTo>
                    <a:pt x="136" y="5"/>
                    <a:pt x="139" y="4"/>
                    <a:pt x="142" y="2"/>
                  </a:cubicBezTo>
                  <a:cubicBezTo>
                    <a:pt x="142" y="2"/>
                    <a:pt x="143" y="3"/>
                    <a:pt x="143" y="3"/>
                  </a:cubicBezTo>
                  <a:cubicBezTo>
                    <a:pt x="142" y="4"/>
                    <a:pt x="143" y="6"/>
                    <a:pt x="142" y="7"/>
                  </a:cubicBezTo>
                  <a:cubicBezTo>
                    <a:pt x="143" y="7"/>
                    <a:pt x="143" y="7"/>
                    <a:pt x="143" y="7"/>
                  </a:cubicBezTo>
                  <a:cubicBezTo>
                    <a:pt x="144" y="7"/>
                    <a:pt x="144" y="6"/>
                    <a:pt x="144" y="5"/>
                  </a:cubicBezTo>
                  <a:cubicBezTo>
                    <a:pt x="144" y="6"/>
                    <a:pt x="145" y="5"/>
                    <a:pt x="145" y="5"/>
                  </a:cubicBezTo>
                  <a:cubicBezTo>
                    <a:pt x="145" y="5"/>
                    <a:pt x="145" y="5"/>
                    <a:pt x="145" y="5"/>
                  </a:cubicBezTo>
                  <a:cubicBezTo>
                    <a:pt x="145" y="5"/>
                    <a:pt x="144" y="5"/>
                    <a:pt x="144" y="5"/>
                  </a:cubicBezTo>
                  <a:cubicBezTo>
                    <a:pt x="144" y="4"/>
                    <a:pt x="144" y="2"/>
                    <a:pt x="145" y="2"/>
                  </a:cubicBezTo>
                  <a:cubicBezTo>
                    <a:pt x="145" y="2"/>
                    <a:pt x="146" y="2"/>
                    <a:pt x="146" y="1"/>
                  </a:cubicBezTo>
                  <a:cubicBezTo>
                    <a:pt x="146" y="1"/>
                    <a:pt x="147" y="1"/>
                    <a:pt x="147" y="1"/>
                  </a:cubicBezTo>
                  <a:cubicBezTo>
                    <a:pt x="147" y="2"/>
                    <a:pt x="146" y="2"/>
                    <a:pt x="146" y="2"/>
                  </a:cubicBezTo>
                  <a:cubicBezTo>
                    <a:pt x="146" y="2"/>
                    <a:pt x="146" y="2"/>
                    <a:pt x="147" y="2"/>
                  </a:cubicBezTo>
                  <a:cubicBezTo>
                    <a:pt x="147" y="2"/>
                    <a:pt x="147" y="2"/>
                    <a:pt x="147" y="2"/>
                  </a:cubicBezTo>
                  <a:cubicBezTo>
                    <a:pt x="149" y="3"/>
                    <a:pt x="153" y="3"/>
                    <a:pt x="155" y="4"/>
                  </a:cubicBezTo>
                  <a:cubicBezTo>
                    <a:pt x="157" y="5"/>
                    <a:pt x="162" y="1"/>
                    <a:pt x="163" y="0"/>
                  </a:cubicBezTo>
                  <a:cubicBezTo>
                    <a:pt x="163" y="0"/>
                    <a:pt x="164" y="0"/>
                    <a:pt x="164" y="0"/>
                  </a:cubicBezTo>
                  <a:cubicBezTo>
                    <a:pt x="163" y="2"/>
                    <a:pt x="166" y="4"/>
                    <a:pt x="166" y="5"/>
                  </a:cubicBezTo>
                  <a:cubicBezTo>
                    <a:pt x="166" y="5"/>
                    <a:pt x="166" y="6"/>
                    <a:pt x="166" y="6"/>
                  </a:cubicBezTo>
                  <a:cubicBezTo>
                    <a:pt x="165" y="6"/>
                    <a:pt x="163" y="6"/>
                    <a:pt x="163" y="6"/>
                  </a:cubicBezTo>
                  <a:cubicBezTo>
                    <a:pt x="163" y="6"/>
                    <a:pt x="164" y="8"/>
                    <a:pt x="164" y="9"/>
                  </a:cubicBezTo>
                  <a:cubicBezTo>
                    <a:pt x="163" y="8"/>
                    <a:pt x="165" y="10"/>
                    <a:pt x="165" y="9"/>
                  </a:cubicBezTo>
                  <a:cubicBezTo>
                    <a:pt x="166" y="9"/>
                    <a:pt x="166" y="9"/>
                    <a:pt x="166" y="10"/>
                  </a:cubicBezTo>
                  <a:cubicBezTo>
                    <a:pt x="167" y="7"/>
                    <a:pt x="169" y="4"/>
                    <a:pt x="171" y="6"/>
                  </a:cubicBezTo>
                  <a:cubicBezTo>
                    <a:pt x="171" y="6"/>
                    <a:pt x="168" y="10"/>
                    <a:pt x="170" y="11"/>
                  </a:cubicBezTo>
                  <a:cubicBezTo>
                    <a:pt x="171" y="12"/>
                    <a:pt x="174" y="12"/>
                    <a:pt x="175" y="10"/>
                  </a:cubicBezTo>
                  <a:cubicBezTo>
                    <a:pt x="176" y="12"/>
                    <a:pt x="180" y="13"/>
                    <a:pt x="180" y="13"/>
                  </a:cubicBezTo>
                  <a:cubicBezTo>
                    <a:pt x="180" y="13"/>
                    <a:pt x="180" y="17"/>
                    <a:pt x="179" y="17"/>
                  </a:cubicBezTo>
                  <a:cubicBezTo>
                    <a:pt x="179" y="17"/>
                    <a:pt x="181" y="19"/>
                    <a:pt x="181" y="20"/>
                  </a:cubicBezTo>
                  <a:cubicBezTo>
                    <a:pt x="181" y="20"/>
                    <a:pt x="183" y="22"/>
                    <a:pt x="183" y="22"/>
                  </a:cubicBezTo>
                  <a:cubicBezTo>
                    <a:pt x="183" y="23"/>
                    <a:pt x="187" y="21"/>
                    <a:pt x="189" y="23"/>
                  </a:cubicBezTo>
                  <a:cubicBezTo>
                    <a:pt x="189" y="23"/>
                    <a:pt x="188" y="23"/>
                    <a:pt x="188" y="23"/>
                  </a:cubicBezTo>
                  <a:cubicBezTo>
                    <a:pt x="188" y="23"/>
                    <a:pt x="188" y="23"/>
                    <a:pt x="188" y="23"/>
                  </a:cubicBezTo>
                  <a:cubicBezTo>
                    <a:pt x="187" y="23"/>
                    <a:pt x="187" y="24"/>
                    <a:pt x="187" y="24"/>
                  </a:cubicBezTo>
                  <a:cubicBezTo>
                    <a:pt x="188" y="25"/>
                    <a:pt x="190" y="24"/>
                    <a:pt x="191" y="24"/>
                  </a:cubicBezTo>
                  <a:cubicBezTo>
                    <a:pt x="191" y="24"/>
                    <a:pt x="191" y="24"/>
                    <a:pt x="191" y="24"/>
                  </a:cubicBezTo>
                  <a:cubicBezTo>
                    <a:pt x="192" y="24"/>
                    <a:pt x="194" y="25"/>
                    <a:pt x="195" y="25"/>
                  </a:cubicBezTo>
                  <a:cubicBezTo>
                    <a:pt x="196" y="25"/>
                    <a:pt x="196" y="27"/>
                    <a:pt x="196" y="27"/>
                  </a:cubicBezTo>
                  <a:cubicBezTo>
                    <a:pt x="197" y="28"/>
                    <a:pt x="200" y="29"/>
                    <a:pt x="201" y="29"/>
                  </a:cubicBezTo>
                  <a:cubicBezTo>
                    <a:pt x="201" y="29"/>
                    <a:pt x="203" y="31"/>
                    <a:pt x="204" y="32"/>
                  </a:cubicBezTo>
                  <a:cubicBezTo>
                    <a:pt x="203" y="32"/>
                    <a:pt x="204" y="32"/>
                    <a:pt x="204" y="32"/>
                  </a:cubicBezTo>
                  <a:cubicBezTo>
                    <a:pt x="206" y="32"/>
                    <a:pt x="210" y="35"/>
                    <a:pt x="211" y="36"/>
                  </a:cubicBezTo>
                  <a:cubicBezTo>
                    <a:pt x="213" y="36"/>
                    <a:pt x="220" y="36"/>
                    <a:pt x="221" y="36"/>
                  </a:cubicBezTo>
                  <a:cubicBezTo>
                    <a:pt x="221" y="37"/>
                    <a:pt x="226" y="40"/>
                    <a:pt x="228" y="41"/>
                  </a:cubicBezTo>
                  <a:cubicBezTo>
                    <a:pt x="229" y="41"/>
                    <a:pt x="228" y="44"/>
                    <a:pt x="230" y="44"/>
                  </a:cubicBezTo>
                  <a:cubicBezTo>
                    <a:pt x="230" y="44"/>
                    <a:pt x="231" y="45"/>
                    <a:pt x="231" y="45"/>
                  </a:cubicBezTo>
                  <a:cubicBezTo>
                    <a:pt x="231" y="47"/>
                    <a:pt x="235" y="48"/>
                    <a:pt x="235" y="48"/>
                  </a:cubicBezTo>
                  <a:lnTo>
                    <a:pt x="212" y="186"/>
                  </a:lnTo>
                  <a:lnTo>
                    <a:pt x="215" y="188"/>
                  </a:lnTo>
                  <a:lnTo>
                    <a:pt x="216" y="186"/>
                  </a:lnTo>
                  <a:lnTo>
                    <a:pt x="220" y="189"/>
                  </a:lnTo>
                  <a:lnTo>
                    <a:pt x="223" y="187"/>
                  </a:lnTo>
                  <a:lnTo>
                    <a:pt x="227" y="188"/>
                  </a:lnTo>
                  <a:cubicBezTo>
                    <a:pt x="227" y="188"/>
                    <a:pt x="226" y="189"/>
                    <a:pt x="226" y="191"/>
                  </a:cubicBezTo>
                  <a:cubicBezTo>
                    <a:pt x="225" y="192"/>
                    <a:pt x="227" y="193"/>
                    <a:pt x="228" y="193"/>
                  </a:cubicBezTo>
                  <a:cubicBezTo>
                    <a:pt x="229" y="194"/>
                    <a:pt x="227" y="195"/>
                    <a:pt x="227" y="195"/>
                  </a:cubicBezTo>
                  <a:lnTo>
                    <a:pt x="232" y="202"/>
                  </a:lnTo>
                  <a:cubicBezTo>
                    <a:pt x="234" y="204"/>
                    <a:pt x="230" y="202"/>
                    <a:pt x="230" y="205"/>
                  </a:cubicBezTo>
                  <a:cubicBezTo>
                    <a:pt x="230" y="205"/>
                    <a:pt x="230" y="205"/>
                    <a:pt x="230" y="206"/>
                  </a:cubicBezTo>
                  <a:cubicBezTo>
                    <a:pt x="230" y="205"/>
                    <a:pt x="229" y="206"/>
                    <a:pt x="229" y="205"/>
                  </a:cubicBezTo>
                  <a:cubicBezTo>
                    <a:pt x="229" y="206"/>
                    <a:pt x="228" y="206"/>
                    <a:pt x="228" y="206"/>
                  </a:cubicBezTo>
                  <a:cubicBezTo>
                    <a:pt x="228" y="206"/>
                    <a:pt x="220" y="200"/>
                    <a:pt x="217" y="199"/>
                  </a:cubicBezTo>
                  <a:cubicBezTo>
                    <a:pt x="217" y="199"/>
                    <a:pt x="217" y="198"/>
                    <a:pt x="217" y="198"/>
                  </a:cubicBezTo>
                  <a:cubicBezTo>
                    <a:pt x="219" y="199"/>
                    <a:pt x="222" y="197"/>
                    <a:pt x="221" y="197"/>
                  </a:cubicBezTo>
                  <a:cubicBezTo>
                    <a:pt x="221" y="196"/>
                    <a:pt x="223" y="195"/>
                    <a:pt x="223" y="195"/>
                  </a:cubicBezTo>
                  <a:cubicBezTo>
                    <a:pt x="224" y="196"/>
                    <a:pt x="223" y="199"/>
                    <a:pt x="225" y="200"/>
                  </a:cubicBezTo>
                  <a:cubicBezTo>
                    <a:pt x="225" y="200"/>
                    <a:pt x="225" y="199"/>
                    <a:pt x="225" y="199"/>
                  </a:cubicBezTo>
                  <a:cubicBezTo>
                    <a:pt x="225" y="199"/>
                    <a:pt x="224" y="198"/>
                    <a:pt x="224" y="198"/>
                  </a:cubicBezTo>
                  <a:cubicBezTo>
                    <a:pt x="224" y="198"/>
                    <a:pt x="224" y="197"/>
                    <a:pt x="225" y="196"/>
                  </a:cubicBezTo>
                  <a:cubicBezTo>
                    <a:pt x="225" y="196"/>
                    <a:pt x="225" y="197"/>
                    <a:pt x="226" y="197"/>
                  </a:cubicBezTo>
                  <a:cubicBezTo>
                    <a:pt x="226" y="197"/>
                    <a:pt x="226" y="198"/>
                    <a:pt x="226" y="198"/>
                  </a:cubicBezTo>
                  <a:cubicBezTo>
                    <a:pt x="226" y="198"/>
                    <a:pt x="227" y="197"/>
                    <a:pt x="227" y="197"/>
                  </a:cubicBezTo>
                  <a:cubicBezTo>
                    <a:pt x="227" y="196"/>
                    <a:pt x="224" y="196"/>
                    <a:pt x="224" y="194"/>
                  </a:cubicBezTo>
                  <a:cubicBezTo>
                    <a:pt x="222" y="193"/>
                    <a:pt x="219" y="194"/>
                    <a:pt x="218" y="195"/>
                  </a:cubicBezTo>
                  <a:cubicBezTo>
                    <a:pt x="218" y="196"/>
                    <a:pt x="214" y="195"/>
                    <a:pt x="213" y="196"/>
                  </a:cubicBezTo>
                  <a:cubicBezTo>
                    <a:pt x="213" y="196"/>
                    <a:pt x="213" y="196"/>
                    <a:pt x="213" y="196"/>
                  </a:cubicBezTo>
                  <a:cubicBezTo>
                    <a:pt x="212" y="196"/>
                    <a:pt x="211" y="195"/>
                    <a:pt x="210" y="196"/>
                  </a:cubicBezTo>
                  <a:cubicBezTo>
                    <a:pt x="209" y="196"/>
                    <a:pt x="207" y="195"/>
                    <a:pt x="208" y="194"/>
                  </a:cubicBezTo>
                  <a:cubicBezTo>
                    <a:pt x="209" y="192"/>
                    <a:pt x="208" y="191"/>
                    <a:pt x="209" y="189"/>
                  </a:cubicBezTo>
                  <a:cubicBezTo>
                    <a:pt x="209" y="189"/>
                    <a:pt x="208" y="189"/>
                    <a:pt x="208" y="189"/>
                  </a:cubicBezTo>
                  <a:cubicBezTo>
                    <a:pt x="208" y="189"/>
                    <a:pt x="208" y="190"/>
                    <a:pt x="208" y="191"/>
                  </a:cubicBezTo>
                  <a:cubicBezTo>
                    <a:pt x="207" y="192"/>
                    <a:pt x="202" y="190"/>
                    <a:pt x="201" y="189"/>
                  </a:cubicBezTo>
                  <a:cubicBezTo>
                    <a:pt x="199" y="189"/>
                    <a:pt x="197" y="189"/>
                    <a:pt x="195" y="188"/>
                  </a:cubicBezTo>
                  <a:cubicBezTo>
                    <a:pt x="195" y="188"/>
                    <a:pt x="195" y="187"/>
                    <a:pt x="195" y="187"/>
                  </a:cubicBezTo>
                  <a:cubicBezTo>
                    <a:pt x="194" y="187"/>
                    <a:pt x="193" y="187"/>
                    <a:pt x="193" y="186"/>
                  </a:cubicBezTo>
                  <a:cubicBezTo>
                    <a:pt x="193" y="186"/>
                    <a:pt x="194" y="185"/>
                    <a:pt x="193" y="185"/>
                  </a:cubicBezTo>
                  <a:cubicBezTo>
                    <a:pt x="193" y="184"/>
                    <a:pt x="192" y="185"/>
                    <a:pt x="192" y="185"/>
                  </a:cubicBezTo>
                  <a:cubicBezTo>
                    <a:pt x="192" y="185"/>
                    <a:pt x="192" y="186"/>
                    <a:pt x="192" y="187"/>
                  </a:cubicBezTo>
                  <a:cubicBezTo>
                    <a:pt x="192" y="187"/>
                    <a:pt x="193" y="188"/>
                    <a:pt x="193" y="188"/>
                  </a:cubicBezTo>
                  <a:cubicBezTo>
                    <a:pt x="193" y="189"/>
                    <a:pt x="189" y="187"/>
                    <a:pt x="188" y="187"/>
                  </a:cubicBezTo>
                  <a:cubicBezTo>
                    <a:pt x="188" y="187"/>
                    <a:pt x="184" y="189"/>
                    <a:pt x="184" y="189"/>
                  </a:cubicBezTo>
                  <a:cubicBezTo>
                    <a:pt x="185" y="187"/>
                    <a:pt x="187" y="187"/>
                    <a:pt x="188" y="187"/>
                  </a:cubicBezTo>
                  <a:cubicBezTo>
                    <a:pt x="188" y="187"/>
                    <a:pt x="188" y="186"/>
                    <a:pt x="188" y="186"/>
                  </a:cubicBezTo>
                  <a:cubicBezTo>
                    <a:pt x="188" y="185"/>
                    <a:pt x="188" y="185"/>
                    <a:pt x="188" y="185"/>
                  </a:cubicBezTo>
                  <a:cubicBezTo>
                    <a:pt x="187" y="185"/>
                    <a:pt x="187" y="186"/>
                    <a:pt x="187" y="186"/>
                  </a:cubicBezTo>
                  <a:cubicBezTo>
                    <a:pt x="186" y="185"/>
                    <a:pt x="186" y="184"/>
                    <a:pt x="185" y="184"/>
                  </a:cubicBezTo>
                  <a:cubicBezTo>
                    <a:pt x="185" y="184"/>
                    <a:pt x="185" y="184"/>
                    <a:pt x="185" y="183"/>
                  </a:cubicBezTo>
                  <a:cubicBezTo>
                    <a:pt x="185" y="183"/>
                    <a:pt x="183" y="182"/>
                    <a:pt x="183" y="182"/>
                  </a:cubicBezTo>
                  <a:cubicBezTo>
                    <a:pt x="183" y="182"/>
                    <a:pt x="185" y="180"/>
                    <a:pt x="185" y="178"/>
                  </a:cubicBezTo>
                  <a:cubicBezTo>
                    <a:pt x="183" y="178"/>
                    <a:pt x="183" y="180"/>
                    <a:pt x="182" y="180"/>
                  </a:cubicBezTo>
                  <a:cubicBezTo>
                    <a:pt x="181" y="180"/>
                    <a:pt x="180" y="180"/>
                    <a:pt x="180" y="181"/>
                  </a:cubicBezTo>
                  <a:cubicBezTo>
                    <a:pt x="180" y="180"/>
                    <a:pt x="180" y="180"/>
                    <a:pt x="180" y="180"/>
                  </a:cubicBezTo>
                  <a:cubicBezTo>
                    <a:pt x="179" y="180"/>
                    <a:pt x="179" y="179"/>
                    <a:pt x="179" y="179"/>
                  </a:cubicBezTo>
                  <a:cubicBezTo>
                    <a:pt x="179" y="177"/>
                    <a:pt x="176" y="176"/>
                    <a:pt x="175" y="175"/>
                  </a:cubicBezTo>
                  <a:cubicBezTo>
                    <a:pt x="175" y="175"/>
                    <a:pt x="176" y="173"/>
                    <a:pt x="177" y="173"/>
                  </a:cubicBezTo>
                  <a:cubicBezTo>
                    <a:pt x="175" y="173"/>
                    <a:pt x="173" y="171"/>
                    <a:pt x="173" y="170"/>
                  </a:cubicBezTo>
                  <a:cubicBezTo>
                    <a:pt x="173" y="170"/>
                    <a:pt x="172" y="169"/>
                    <a:pt x="171" y="169"/>
                  </a:cubicBezTo>
                  <a:cubicBezTo>
                    <a:pt x="171" y="169"/>
                    <a:pt x="171" y="168"/>
                    <a:pt x="171" y="168"/>
                  </a:cubicBezTo>
                  <a:cubicBezTo>
                    <a:pt x="171" y="168"/>
                    <a:pt x="170" y="168"/>
                    <a:pt x="169" y="168"/>
                  </a:cubicBezTo>
                  <a:cubicBezTo>
                    <a:pt x="167" y="171"/>
                    <a:pt x="168" y="167"/>
                    <a:pt x="168" y="167"/>
                  </a:cubicBezTo>
                  <a:cubicBezTo>
                    <a:pt x="167" y="167"/>
                    <a:pt x="167" y="167"/>
                    <a:pt x="166" y="168"/>
                  </a:cubicBezTo>
                  <a:cubicBezTo>
                    <a:pt x="166" y="168"/>
                    <a:pt x="166" y="168"/>
                    <a:pt x="166" y="168"/>
                  </a:cubicBezTo>
                  <a:cubicBezTo>
                    <a:pt x="165" y="168"/>
                    <a:pt x="164" y="168"/>
                    <a:pt x="164" y="168"/>
                  </a:cubicBezTo>
                  <a:cubicBezTo>
                    <a:pt x="165" y="166"/>
                    <a:pt x="167" y="165"/>
                    <a:pt x="167" y="163"/>
                  </a:cubicBezTo>
                  <a:cubicBezTo>
                    <a:pt x="166" y="163"/>
                    <a:pt x="164" y="164"/>
                    <a:pt x="164" y="165"/>
                  </a:cubicBezTo>
                  <a:cubicBezTo>
                    <a:pt x="154" y="167"/>
                    <a:pt x="161" y="169"/>
                    <a:pt x="160" y="170"/>
                  </a:cubicBezTo>
                  <a:cubicBezTo>
                    <a:pt x="160" y="170"/>
                    <a:pt x="160" y="170"/>
                    <a:pt x="160" y="170"/>
                  </a:cubicBezTo>
                  <a:cubicBezTo>
                    <a:pt x="159" y="170"/>
                    <a:pt x="158" y="169"/>
                    <a:pt x="158" y="170"/>
                  </a:cubicBezTo>
                  <a:cubicBezTo>
                    <a:pt x="159" y="171"/>
                    <a:pt x="161" y="170"/>
                    <a:pt x="162" y="171"/>
                  </a:cubicBezTo>
                  <a:cubicBezTo>
                    <a:pt x="162" y="171"/>
                    <a:pt x="162" y="172"/>
                    <a:pt x="162" y="172"/>
                  </a:cubicBezTo>
                  <a:cubicBezTo>
                    <a:pt x="162" y="172"/>
                    <a:pt x="162" y="172"/>
                    <a:pt x="162" y="172"/>
                  </a:cubicBezTo>
                  <a:cubicBezTo>
                    <a:pt x="162" y="172"/>
                    <a:pt x="162" y="173"/>
                    <a:pt x="162" y="173"/>
                  </a:cubicBezTo>
                  <a:cubicBezTo>
                    <a:pt x="162" y="173"/>
                    <a:pt x="162" y="173"/>
                    <a:pt x="163" y="173"/>
                  </a:cubicBezTo>
                  <a:cubicBezTo>
                    <a:pt x="163" y="173"/>
                    <a:pt x="162" y="174"/>
                    <a:pt x="162" y="174"/>
                  </a:cubicBezTo>
                  <a:cubicBezTo>
                    <a:pt x="161" y="174"/>
                    <a:pt x="161" y="176"/>
                    <a:pt x="161" y="176"/>
                  </a:cubicBezTo>
                  <a:cubicBezTo>
                    <a:pt x="161" y="176"/>
                    <a:pt x="159" y="176"/>
                    <a:pt x="159" y="176"/>
                  </a:cubicBezTo>
                  <a:cubicBezTo>
                    <a:pt x="158" y="177"/>
                    <a:pt x="159" y="179"/>
                    <a:pt x="158" y="180"/>
                  </a:cubicBezTo>
                  <a:cubicBezTo>
                    <a:pt x="157" y="180"/>
                    <a:pt x="155" y="181"/>
                    <a:pt x="155" y="180"/>
                  </a:cubicBezTo>
                  <a:cubicBezTo>
                    <a:pt x="155" y="180"/>
                    <a:pt x="153" y="181"/>
                    <a:pt x="153" y="181"/>
                  </a:cubicBezTo>
                  <a:cubicBezTo>
                    <a:pt x="151" y="180"/>
                    <a:pt x="152" y="177"/>
                    <a:pt x="150" y="176"/>
                  </a:cubicBezTo>
                  <a:cubicBezTo>
                    <a:pt x="151" y="178"/>
                    <a:pt x="149" y="179"/>
                    <a:pt x="149" y="180"/>
                  </a:cubicBezTo>
                  <a:cubicBezTo>
                    <a:pt x="149" y="180"/>
                    <a:pt x="147" y="180"/>
                    <a:pt x="147" y="179"/>
                  </a:cubicBezTo>
                  <a:cubicBezTo>
                    <a:pt x="147" y="180"/>
                    <a:pt x="146" y="179"/>
                    <a:pt x="146" y="180"/>
                  </a:cubicBezTo>
                  <a:cubicBezTo>
                    <a:pt x="145" y="180"/>
                    <a:pt x="145" y="181"/>
                    <a:pt x="145" y="182"/>
                  </a:cubicBezTo>
                  <a:cubicBezTo>
                    <a:pt x="145" y="182"/>
                    <a:pt x="144" y="181"/>
                    <a:pt x="144" y="181"/>
                  </a:cubicBezTo>
                  <a:cubicBezTo>
                    <a:pt x="144" y="182"/>
                    <a:pt x="143" y="183"/>
                    <a:pt x="143" y="183"/>
                  </a:cubicBezTo>
                  <a:cubicBezTo>
                    <a:pt x="143" y="184"/>
                    <a:pt x="143" y="184"/>
                    <a:pt x="142" y="184"/>
                  </a:cubicBezTo>
                  <a:cubicBezTo>
                    <a:pt x="141" y="184"/>
                    <a:pt x="140" y="182"/>
                    <a:pt x="139" y="182"/>
                  </a:cubicBezTo>
                  <a:cubicBezTo>
                    <a:pt x="139" y="183"/>
                    <a:pt x="139" y="184"/>
                    <a:pt x="139" y="184"/>
                  </a:cubicBezTo>
                  <a:cubicBezTo>
                    <a:pt x="138" y="184"/>
                    <a:pt x="137" y="184"/>
                    <a:pt x="137" y="185"/>
                  </a:cubicBezTo>
                  <a:cubicBezTo>
                    <a:pt x="137" y="185"/>
                    <a:pt x="137" y="185"/>
                    <a:pt x="136" y="185"/>
                  </a:cubicBezTo>
                  <a:cubicBezTo>
                    <a:pt x="136" y="185"/>
                    <a:pt x="136" y="185"/>
                    <a:pt x="136" y="185"/>
                  </a:cubicBezTo>
                  <a:cubicBezTo>
                    <a:pt x="136" y="185"/>
                    <a:pt x="134" y="185"/>
                    <a:pt x="133" y="185"/>
                  </a:cubicBezTo>
                  <a:cubicBezTo>
                    <a:pt x="133" y="185"/>
                    <a:pt x="132" y="185"/>
                    <a:pt x="132" y="185"/>
                  </a:cubicBezTo>
                  <a:cubicBezTo>
                    <a:pt x="131" y="185"/>
                    <a:pt x="131" y="184"/>
                    <a:pt x="131" y="184"/>
                  </a:cubicBezTo>
                  <a:cubicBezTo>
                    <a:pt x="130" y="184"/>
                    <a:pt x="128" y="184"/>
                    <a:pt x="128" y="184"/>
                  </a:cubicBezTo>
                  <a:cubicBezTo>
                    <a:pt x="128" y="184"/>
                    <a:pt x="126" y="183"/>
                    <a:pt x="126" y="183"/>
                  </a:cubicBezTo>
                  <a:cubicBezTo>
                    <a:pt x="126" y="183"/>
                    <a:pt x="127" y="181"/>
                    <a:pt x="127" y="181"/>
                  </a:cubicBezTo>
                  <a:cubicBezTo>
                    <a:pt x="127" y="180"/>
                    <a:pt x="129" y="180"/>
                    <a:pt x="130" y="180"/>
                  </a:cubicBezTo>
                  <a:cubicBezTo>
                    <a:pt x="130" y="180"/>
                    <a:pt x="131" y="180"/>
                    <a:pt x="131" y="180"/>
                  </a:cubicBezTo>
                  <a:cubicBezTo>
                    <a:pt x="132" y="180"/>
                    <a:pt x="134" y="179"/>
                    <a:pt x="134" y="179"/>
                  </a:cubicBezTo>
                  <a:cubicBezTo>
                    <a:pt x="135" y="178"/>
                    <a:pt x="136" y="178"/>
                    <a:pt x="137" y="178"/>
                  </a:cubicBezTo>
                  <a:cubicBezTo>
                    <a:pt x="137" y="178"/>
                    <a:pt x="138" y="177"/>
                    <a:pt x="138" y="177"/>
                  </a:cubicBezTo>
                  <a:cubicBezTo>
                    <a:pt x="136" y="177"/>
                    <a:pt x="134" y="177"/>
                    <a:pt x="133" y="177"/>
                  </a:cubicBezTo>
                  <a:cubicBezTo>
                    <a:pt x="133" y="177"/>
                    <a:pt x="131" y="176"/>
                    <a:pt x="131" y="176"/>
                  </a:cubicBezTo>
                  <a:cubicBezTo>
                    <a:pt x="131" y="176"/>
                    <a:pt x="132" y="174"/>
                    <a:pt x="132" y="174"/>
                  </a:cubicBezTo>
                  <a:cubicBezTo>
                    <a:pt x="133" y="171"/>
                    <a:pt x="137" y="167"/>
                    <a:pt x="138" y="164"/>
                  </a:cubicBezTo>
                  <a:cubicBezTo>
                    <a:pt x="138" y="164"/>
                    <a:pt x="140" y="161"/>
                    <a:pt x="141" y="162"/>
                  </a:cubicBezTo>
                  <a:cubicBezTo>
                    <a:pt x="142" y="162"/>
                    <a:pt x="144" y="162"/>
                    <a:pt x="145" y="161"/>
                  </a:cubicBezTo>
                  <a:cubicBezTo>
                    <a:pt x="146" y="161"/>
                    <a:pt x="147" y="161"/>
                    <a:pt x="148" y="161"/>
                  </a:cubicBezTo>
                  <a:cubicBezTo>
                    <a:pt x="148" y="161"/>
                    <a:pt x="148" y="160"/>
                    <a:pt x="148" y="159"/>
                  </a:cubicBezTo>
                  <a:cubicBezTo>
                    <a:pt x="148" y="159"/>
                    <a:pt x="147" y="159"/>
                    <a:pt x="147" y="159"/>
                  </a:cubicBezTo>
                  <a:cubicBezTo>
                    <a:pt x="148" y="158"/>
                    <a:pt x="150" y="158"/>
                    <a:pt x="151" y="157"/>
                  </a:cubicBezTo>
                  <a:cubicBezTo>
                    <a:pt x="151" y="157"/>
                    <a:pt x="151" y="157"/>
                    <a:pt x="151" y="156"/>
                  </a:cubicBezTo>
                  <a:cubicBezTo>
                    <a:pt x="151" y="156"/>
                    <a:pt x="150" y="157"/>
                    <a:pt x="150" y="156"/>
                  </a:cubicBezTo>
                  <a:cubicBezTo>
                    <a:pt x="149" y="156"/>
                    <a:pt x="149" y="157"/>
                    <a:pt x="148" y="157"/>
                  </a:cubicBezTo>
                  <a:cubicBezTo>
                    <a:pt x="147" y="157"/>
                    <a:pt x="146" y="156"/>
                    <a:pt x="146" y="156"/>
                  </a:cubicBezTo>
                  <a:cubicBezTo>
                    <a:pt x="145" y="156"/>
                    <a:pt x="143" y="158"/>
                    <a:pt x="143" y="158"/>
                  </a:cubicBezTo>
                  <a:cubicBezTo>
                    <a:pt x="143" y="159"/>
                    <a:pt x="138" y="159"/>
                    <a:pt x="138" y="160"/>
                  </a:cubicBezTo>
                  <a:cubicBezTo>
                    <a:pt x="137" y="160"/>
                    <a:pt x="136" y="162"/>
                    <a:pt x="135" y="162"/>
                  </a:cubicBezTo>
                  <a:cubicBezTo>
                    <a:pt x="135" y="162"/>
                    <a:pt x="134" y="162"/>
                    <a:pt x="134" y="162"/>
                  </a:cubicBezTo>
                  <a:cubicBezTo>
                    <a:pt x="133" y="162"/>
                    <a:pt x="132" y="162"/>
                    <a:pt x="132" y="162"/>
                  </a:cubicBezTo>
                  <a:cubicBezTo>
                    <a:pt x="132" y="162"/>
                    <a:pt x="130" y="163"/>
                    <a:pt x="130" y="163"/>
                  </a:cubicBezTo>
                  <a:cubicBezTo>
                    <a:pt x="130" y="163"/>
                    <a:pt x="130" y="164"/>
                    <a:pt x="130" y="164"/>
                  </a:cubicBezTo>
                  <a:cubicBezTo>
                    <a:pt x="130" y="164"/>
                    <a:pt x="130" y="164"/>
                    <a:pt x="130" y="164"/>
                  </a:cubicBezTo>
                  <a:cubicBezTo>
                    <a:pt x="129" y="165"/>
                    <a:pt x="128" y="166"/>
                    <a:pt x="127" y="167"/>
                  </a:cubicBezTo>
                  <a:cubicBezTo>
                    <a:pt x="126" y="166"/>
                    <a:pt x="126" y="166"/>
                    <a:pt x="126" y="166"/>
                  </a:cubicBezTo>
                  <a:cubicBezTo>
                    <a:pt x="126" y="166"/>
                    <a:pt x="125" y="165"/>
                    <a:pt x="124" y="165"/>
                  </a:cubicBezTo>
                  <a:cubicBezTo>
                    <a:pt x="125" y="165"/>
                    <a:pt x="126" y="168"/>
                    <a:pt x="126" y="168"/>
                  </a:cubicBezTo>
                  <a:cubicBezTo>
                    <a:pt x="126" y="168"/>
                    <a:pt x="126" y="169"/>
                    <a:pt x="126" y="169"/>
                  </a:cubicBezTo>
                  <a:cubicBezTo>
                    <a:pt x="125" y="170"/>
                    <a:pt x="122" y="171"/>
                    <a:pt x="122" y="171"/>
                  </a:cubicBezTo>
                  <a:cubicBezTo>
                    <a:pt x="122" y="171"/>
                    <a:pt x="122" y="174"/>
                    <a:pt x="120" y="172"/>
                  </a:cubicBezTo>
                  <a:cubicBezTo>
                    <a:pt x="120" y="172"/>
                    <a:pt x="117" y="174"/>
                    <a:pt x="117" y="174"/>
                  </a:cubicBezTo>
                  <a:cubicBezTo>
                    <a:pt x="117" y="174"/>
                    <a:pt x="118" y="173"/>
                    <a:pt x="118" y="173"/>
                  </a:cubicBezTo>
                  <a:cubicBezTo>
                    <a:pt x="117" y="173"/>
                    <a:pt x="116" y="174"/>
                    <a:pt x="116" y="174"/>
                  </a:cubicBezTo>
                  <a:cubicBezTo>
                    <a:pt x="116" y="174"/>
                    <a:pt x="115" y="173"/>
                    <a:pt x="115" y="173"/>
                  </a:cubicBezTo>
                  <a:cubicBezTo>
                    <a:pt x="115" y="173"/>
                    <a:pt x="114" y="174"/>
                    <a:pt x="115" y="174"/>
                  </a:cubicBezTo>
                  <a:cubicBezTo>
                    <a:pt x="114" y="174"/>
                    <a:pt x="114" y="174"/>
                    <a:pt x="114" y="175"/>
                  </a:cubicBezTo>
                  <a:cubicBezTo>
                    <a:pt x="114" y="175"/>
                    <a:pt x="113" y="175"/>
                    <a:pt x="114" y="175"/>
                  </a:cubicBezTo>
                  <a:cubicBezTo>
                    <a:pt x="113" y="176"/>
                    <a:pt x="113" y="176"/>
                    <a:pt x="112" y="175"/>
                  </a:cubicBezTo>
                  <a:cubicBezTo>
                    <a:pt x="111" y="176"/>
                    <a:pt x="111" y="179"/>
                    <a:pt x="111" y="179"/>
                  </a:cubicBezTo>
                  <a:cubicBezTo>
                    <a:pt x="111" y="179"/>
                    <a:pt x="115" y="181"/>
                    <a:pt x="115" y="182"/>
                  </a:cubicBezTo>
                  <a:cubicBezTo>
                    <a:pt x="116" y="183"/>
                    <a:pt x="114" y="186"/>
                    <a:pt x="113" y="188"/>
                  </a:cubicBezTo>
                  <a:cubicBezTo>
                    <a:pt x="113" y="188"/>
                    <a:pt x="110" y="188"/>
                    <a:pt x="110" y="188"/>
                  </a:cubicBezTo>
                  <a:cubicBezTo>
                    <a:pt x="110" y="189"/>
                    <a:pt x="109" y="188"/>
                    <a:pt x="109" y="188"/>
                  </a:cubicBezTo>
                  <a:cubicBezTo>
                    <a:pt x="109" y="189"/>
                    <a:pt x="105" y="190"/>
                    <a:pt x="105" y="191"/>
                  </a:cubicBezTo>
                  <a:cubicBezTo>
                    <a:pt x="104" y="192"/>
                    <a:pt x="105" y="192"/>
                    <a:pt x="105" y="192"/>
                  </a:cubicBezTo>
                  <a:cubicBezTo>
                    <a:pt x="105" y="192"/>
                    <a:pt x="102" y="193"/>
                    <a:pt x="102" y="193"/>
                  </a:cubicBezTo>
                  <a:cubicBezTo>
                    <a:pt x="102" y="193"/>
                    <a:pt x="102" y="193"/>
                    <a:pt x="102" y="194"/>
                  </a:cubicBezTo>
                  <a:cubicBezTo>
                    <a:pt x="101" y="193"/>
                    <a:pt x="101" y="193"/>
                    <a:pt x="100" y="193"/>
                  </a:cubicBezTo>
                  <a:cubicBezTo>
                    <a:pt x="100" y="192"/>
                    <a:pt x="99" y="193"/>
                    <a:pt x="99" y="193"/>
                  </a:cubicBezTo>
                  <a:cubicBezTo>
                    <a:pt x="99" y="194"/>
                    <a:pt x="98" y="194"/>
                    <a:pt x="98" y="194"/>
                  </a:cubicBezTo>
                  <a:cubicBezTo>
                    <a:pt x="97" y="194"/>
                    <a:pt x="97" y="195"/>
                    <a:pt x="97" y="194"/>
                  </a:cubicBezTo>
                  <a:cubicBezTo>
                    <a:pt x="96" y="194"/>
                    <a:pt x="95" y="195"/>
                    <a:pt x="95" y="195"/>
                  </a:cubicBezTo>
                  <a:cubicBezTo>
                    <a:pt x="95" y="195"/>
                    <a:pt x="95" y="196"/>
                    <a:pt x="94" y="196"/>
                  </a:cubicBezTo>
                  <a:cubicBezTo>
                    <a:pt x="94" y="196"/>
                    <a:pt x="94" y="196"/>
                    <a:pt x="94" y="196"/>
                  </a:cubicBezTo>
                  <a:cubicBezTo>
                    <a:pt x="94" y="197"/>
                    <a:pt x="92" y="195"/>
                    <a:pt x="92" y="196"/>
                  </a:cubicBezTo>
                  <a:cubicBezTo>
                    <a:pt x="92" y="196"/>
                    <a:pt x="91" y="197"/>
                    <a:pt x="91" y="197"/>
                  </a:cubicBezTo>
                  <a:cubicBezTo>
                    <a:pt x="91" y="197"/>
                    <a:pt x="90" y="197"/>
                    <a:pt x="90" y="197"/>
                  </a:cubicBezTo>
                  <a:cubicBezTo>
                    <a:pt x="90" y="197"/>
                    <a:pt x="89" y="197"/>
                    <a:pt x="89" y="196"/>
                  </a:cubicBezTo>
                  <a:cubicBezTo>
                    <a:pt x="89" y="197"/>
                    <a:pt x="88" y="198"/>
                    <a:pt x="88" y="197"/>
                  </a:cubicBezTo>
                  <a:cubicBezTo>
                    <a:pt x="88" y="197"/>
                    <a:pt x="88" y="198"/>
                    <a:pt x="87" y="198"/>
                  </a:cubicBezTo>
                  <a:cubicBezTo>
                    <a:pt x="87" y="198"/>
                    <a:pt x="87" y="197"/>
                    <a:pt x="86" y="197"/>
                  </a:cubicBezTo>
                  <a:cubicBezTo>
                    <a:pt x="86" y="198"/>
                    <a:pt x="85" y="197"/>
                    <a:pt x="85" y="197"/>
                  </a:cubicBezTo>
                  <a:cubicBezTo>
                    <a:pt x="85" y="198"/>
                    <a:pt x="84" y="199"/>
                    <a:pt x="84" y="199"/>
                  </a:cubicBezTo>
                  <a:cubicBezTo>
                    <a:pt x="84" y="199"/>
                    <a:pt x="84" y="200"/>
                    <a:pt x="83" y="201"/>
                  </a:cubicBezTo>
                  <a:cubicBezTo>
                    <a:pt x="83" y="201"/>
                    <a:pt x="83" y="200"/>
                    <a:pt x="82" y="200"/>
                  </a:cubicBezTo>
                  <a:cubicBezTo>
                    <a:pt x="82" y="202"/>
                    <a:pt x="81" y="202"/>
                    <a:pt x="80" y="201"/>
                  </a:cubicBezTo>
                  <a:cubicBezTo>
                    <a:pt x="80" y="201"/>
                    <a:pt x="80" y="202"/>
                    <a:pt x="80" y="202"/>
                  </a:cubicBezTo>
                  <a:cubicBezTo>
                    <a:pt x="80" y="202"/>
                    <a:pt x="78" y="202"/>
                    <a:pt x="78" y="202"/>
                  </a:cubicBezTo>
                  <a:cubicBezTo>
                    <a:pt x="78" y="202"/>
                    <a:pt x="77" y="202"/>
                    <a:pt x="76" y="202"/>
                  </a:cubicBezTo>
                  <a:cubicBezTo>
                    <a:pt x="76" y="201"/>
                    <a:pt x="75" y="202"/>
                    <a:pt x="75" y="202"/>
                  </a:cubicBezTo>
                  <a:cubicBezTo>
                    <a:pt x="74" y="202"/>
                    <a:pt x="74" y="201"/>
                    <a:pt x="74" y="201"/>
                  </a:cubicBezTo>
                  <a:cubicBezTo>
                    <a:pt x="73" y="201"/>
                    <a:pt x="73" y="203"/>
                    <a:pt x="73" y="203"/>
                  </a:cubicBezTo>
                  <a:cubicBezTo>
                    <a:pt x="73" y="203"/>
                    <a:pt x="72" y="203"/>
                    <a:pt x="71" y="203"/>
                  </a:cubicBezTo>
                  <a:cubicBezTo>
                    <a:pt x="71" y="203"/>
                    <a:pt x="71" y="205"/>
                    <a:pt x="71" y="205"/>
                  </a:cubicBezTo>
                  <a:cubicBezTo>
                    <a:pt x="71" y="205"/>
                    <a:pt x="69" y="204"/>
                    <a:pt x="69" y="203"/>
                  </a:cubicBezTo>
                  <a:cubicBezTo>
                    <a:pt x="68" y="203"/>
                    <a:pt x="66" y="204"/>
                    <a:pt x="66" y="203"/>
                  </a:cubicBezTo>
                  <a:cubicBezTo>
                    <a:pt x="66" y="203"/>
                    <a:pt x="63" y="204"/>
                    <a:pt x="63" y="205"/>
                  </a:cubicBezTo>
                </a:path>
              </a:pathLst>
            </a:custGeom>
            <a:solidFill>
              <a:srgbClr val="0066FF"/>
            </a:solidFill>
            <a:ln w="0">
              <a:solidFill>
                <a:srgbClr val="25221E"/>
              </a:solidFill>
              <a:round/>
              <a:headEnd/>
              <a:tailEnd/>
            </a:ln>
          </p:spPr>
          <p:txBody>
            <a:bodyPr/>
            <a:lstStyle/>
            <a:p>
              <a:endParaRPr lang="en-US"/>
            </a:p>
          </p:txBody>
        </p:sp>
        <p:sp>
          <p:nvSpPr>
            <p:cNvPr id="91" name="Freeform 88"/>
            <p:cNvSpPr>
              <a:spLocks noChangeAspect="1"/>
            </p:cNvSpPr>
            <p:nvPr/>
          </p:nvSpPr>
          <p:spPr bwMode="auto">
            <a:xfrm>
              <a:off x="5853013" y="4585942"/>
              <a:ext cx="15226" cy="32505"/>
            </a:xfrm>
            <a:custGeom>
              <a:avLst/>
              <a:gdLst>
                <a:gd name="T0" fmla="*/ 2147483647 w 2"/>
                <a:gd name="T1" fmla="*/ 2147483647 h 4"/>
                <a:gd name="T2" fmla="*/ 2147483647 w 2"/>
                <a:gd name="T3" fmla="*/ 0 h 4"/>
                <a:gd name="T4" fmla="*/ 2147483647 w 2"/>
                <a:gd name="T5" fmla="*/ 2147483647 h 4"/>
                <a:gd name="T6" fmla="*/ 2147483647 w 2"/>
                <a:gd name="T7" fmla="*/ 2147483647 h 4"/>
                <a:gd name="T8" fmla="*/ 0 w 2"/>
                <a:gd name="T9" fmla="*/ 2147483647 h 4"/>
                <a:gd name="T10" fmla="*/ 2147483647 w 2"/>
                <a:gd name="T11" fmla="*/ 2147483647 h 4"/>
                <a:gd name="T12" fmla="*/ 2147483647 w 2"/>
                <a:gd name="T13" fmla="*/ 2147483647 h 4"/>
                <a:gd name="T14" fmla="*/ 2147483647 w 2"/>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4"/>
                <a:gd name="T26" fmla="*/ 2 w 2"/>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4">
                  <a:moveTo>
                    <a:pt x="2" y="2"/>
                  </a:moveTo>
                  <a:cubicBezTo>
                    <a:pt x="2" y="2"/>
                    <a:pt x="2" y="1"/>
                    <a:pt x="1" y="0"/>
                  </a:cubicBezTo>
                  <a:cubicBezTo>
                    <a:pt x="1" y="1"/>
                    <a:pt x="1" y="1"/>
                    <a:pt x="1" y="1"/>
                  </a:cubicBezTo>
                  <a:cubicBezTo>
                    <a:pt x="1" y="1"/>
                    <a:pt x="1" y="1"/>
                    <a:pt x="1" y="1"/>
                  </a:cubicBezTo>
                  <a:cubicBezTo>
                    <a:pt x="0" y="1"/>
                    <a:pt x="0" y="2"/>
                    <a:pt x="0" y="2"/>
                  </a:cubicBezTo>
                  <a:cubicBezTo>
                    <a:pt x="0" y="3"/>
                    <a:pt x="1" y="4"/>
                    <a:pt x="2" y="3"/>
                  </a:cubicBezTo>
                  <a:cubicBezTo>
                    <a:pt x="2" y="3"/>
                    <a:pt x="2" y="3"/>
                    <a:pt x="2" y="2"/>
                  </a:cubicBezTo>
                  <a:cubicBezTo>
                    <a:pt x="2" y="2"/>
                    <a:pt x="2" y="2"/>
                    <a:pt x="2" y="2"/>
                  </a:cubicBezTo>
                </a:path>
              </a:pathLst>
            </a:custGeom>
            <a:solidFill>
              <a:srgbClr val="0066FF"/>
            </a:solidFill>
            <a:ln w="0">
              <a:solidFill>
                <a:srgbClr val="25221E"/>
              </a:solidFill>
              <a:round/>
              <a:headEnd/>
              <a:tailEnd/>
            </a:ln>
          </p:spPr>
          <p:txBody>
            <a:bodyPr/>
            <a:lstStyle/>
            <a:p>
              <a:endParaRPr lang="en-US"/>
            </a:p>
          </p:txBody>
        </p:sp>
        <p:sp>
          <p:nvSpPr>
            <p:cNvPr id="92" name="Freeform 89"/>
            <p:cNvSpPr>
              <a:spLocks noChangeAspect="1"/>
            </p:cNvSpPr>
            <p:nvPr/>
          </p:nvSpPr>
          <p:spPr bwMode="auto">
            <a:xfrm>
              <a:off x="5837787" y="4499849"/>
              <a:ext cx="60903" cy="94000"/>
            </a:xfrm>
            <a:custGeom>
              <a:avLst/>
              <a:gdLst>
                <a:gd name="T0" fmla="*/ 2147483647 w 8"/>
                <a:gd name="T1" fmla="*/ 2147483647 h 12"/>
                <a:gd name="T2" fmla="*/ 2147483647 w 8"/>
                <a:gd name="T3" fmla="*/ 2147483647 h 12"/>
                <a:gd name="T4" fmla="*/ 2147483647 w 8"/>
                <a:gd name="T5" fmla="*/ 2147483647 h 12"/>
                <a:gd name="T6" fmla="*/ 2147483647 w 8"/>
                <a:gd name="T7" fmla="*/ 2147483647 h 12"/>
                <a:gd name="T8" fmla="*/ 2147483647 w 8"/>
                <a:gd name="T9" fmla="*/ 2147483647 h 12"/>
                <a:gd name="T10" fmla="*/ 2147483647 w 8"/>
                <a:gd name="T11" fmla="*/ 2147483647 h 12"/>
                <a:gd name="T12" fmla="*/ 2147483647 w 8"/>
                <a:gd name="T13" fmla="*/ 2147483647 h 12"/>
                <a:gd name="T14" fmla="*/ 2147483647 w 8"/>
                <a:gd name="T15" fmla="*/ 2147483647 h 12"/>
                <a:gd name="T16" fmla="*/ 0 w 8"/>
                <a:gd name="T17" fmla="*/ 2147483647 h 12"/>
                <a:gd name="T18" fmla="*/ 2147483647 w 8"/>
                <a:gd name="T19" fmla="*/ 2147483647 h 12"/>
                <a:gd name="T20" fmla="*/ 2147483647 w 8"/>
                <a:gd name="T21" fmla="*/ 2147483647 h 12"/>
                <a:gd name="T22" fmla="*/ 2147483647 w 8"/>
                <a:gd name="T23" fmla="*/ 214748364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2"/>
                <a:gd name="T38" fmla="*/ 8 w 8"/>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2">
                  <a:moveTo>
                    <a:pt x="3" y="8"/>
                  </a:moveTo>
                  <a:cubicBezTo>
                    <a:pt x="5" y="9"/>
                    <a:pt x="4" y="11"/>
                    <a:pt x="5" y="11"/>
                  </a:cubicBezTo>
                  <a:cubicBezTo>
                    <a:pt x="5" y="12"/>
                    <a:pt x="6" y="12"/>
                    <a:pt x="6" y="12"/>
                  </a:cubicBezTo>
                  <a:cubicBezTo>
                    <a:pt x="7" y="11"/>
                    <a:pt x="6" y="9"/>
                    <a:pt x="8" y="9"/>
                  </a:cubicBezTo>
                  <a:cubicBezTo>
                    <a:pt x="8" y="7"/>
                    <a:pt x="8" y="6"/>
                    <a:pt x="8" y="5"/>
                  </a:cubicBezTo>
                  <a:cubicBezTo>
                    <a:pt x="7" y="3"/>
                    <a:pt x="7" y="1"/>
                    <a:pt x="5" y="1"/>
                  </a:cubicBezTo>
                  <a:cubicBezTo>
                    <a:pt x="3" y="0"/>
                    <a:pt x="4" y="2"/>
                    <a:pt x="4" y="3"/>
                  </a:cubicBezTo>
                  <a:cubicBezTo>
                    <a:pt x="4" y="3"/>
                    <a:pt x="3" y="3"/>
                    <a:pt x="3" y="3"/>
                  </a:cubicBezTo>
                  <a:cubicBezTo>
                    <a:pt x="2" y="5"/>
                    <a:pt x="0" y="7"/>
                    <a:pt x="0" y="10"/>
                  </a:cubicBezTo>
                  <a:cubicBezTo>
                    <a:pt x="0" y="11"/>
                    <a:pt x="0" y="12"/>
                    <a:pt x="1" y="11"/>
                  </a:cubicBezTo>
                  <a:cubicBezTo>
                    <a:pt x="2" y="11"/>
                    <a:pt x="1" y="9"/>
                    <a:pt x="3" y="8"/>
                  </a:cubicBezTo>
                  <a:cubicBezTo>
                    <a:pt x="3" y="8"/>
                    <a:pt x="3" y="8"/>
                    <a:pt x="3" y="8"/>
                  </a:cubicBezTo>
                </a:path>
              </a:pathLst>
            </a:custGeom>
            <a:solidFill>
              <a:srgbClr val="0066FF"/>
            </a:solidFill>
            <a:ln w="0">
              <a:solidFill>
                <a:srgbClr val="25221E"/>
              </a:solidFill>
              <a:round/>
              <a:headEnd/>
              <a:tailEnd/>
            </a:ln>
          </p:spPr>
          <p:txBody>
            <a:bodyPr/>
            <a:lstStyle/>
            <a:p>
              <a:endParaRPr lang="en-US"/>
            </a:p>
          </p:txBody>
        </p:sp>
        <p:sp>
          <p:nvSpPr>
            <p:cNvPr id="93" name="Freeform 90"/>
            <p:cNvSpPr>
              <a:spLocks noChangeAspect="1"/>
            </p:cNvSpPr>
            <p:nvPr/>
          </p:nvSpPr>
          <p:spPr bwMode="auto">
            <a:xfrm>
              <a:off x="5754045" y="4601755"/>
              <a:ext cx="30452" cy="48318"/>
            </a:xfrm>
            <a:custGeom>
              <a:avLst/>
              <a:gdLst>
                <a:gd name="T0" fmla="*/ 2147483647 w 4"/>
                <a:gd name="T1" fmla="*/ 2147483647 h 6"/>
                <a:gd name="T2" fmla="*/ 0 w 4"/>
                <a:gd name="T3" fmla="*/ 0 h 6"/>
                <a:gd name="T4" fmla="*/ 0 w 4"/>
                <a:gd name="T5" fmla="*/ 2147483647 h 6"/>
                <a:gd name="T6" fmla="*/ 2147483647 w 4"/>
                <a:gd name="T7" fmla="*/ 2147483647 h 6"/>
                <a:gd name="T8" fmla="*/ 2147483647 w 4"/>
                <a:gd name="T9" fmla="*/ 2147483647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3" y="2"/>
                  </a:moveTo>
                  <a:cubicBezTo>
                    <a:pt x="2" y="1"/>
                    <a:pt x="1" y="0"/>
                    <a:pt x="0" y="0"/>
                  </a:cubicBezTo>
                  <a:cubicBezTo>
                    <a:pt x="0" y="1"/>
                    <a:pt x="1" y="2"/>
                    <a:pt x="0" y="3"/>
                  </a:cubicBezTo>
                  <a:cubicBezTo>
                    <a:pt x="1" y="4"/>
                    <a:pt x="2" y="6"/>
                    <a:pt x="3" y="5"/>
                  </a:cubicBezTo>
                  <a:cubicBezTo>
                    <a:pt x="4" y="5"/>
                    <a:pt x="3" y="4"/>
                    <a:pt x="3" y="2"/>
                  </a:cubicBezTo>
                </a:path>
              </a:pathLst>
            </a:custGeom>
            <a:solidFill>
              <a:srgbClr val="0066FF"/>
            </a:solidFill>
            <a:ln w="0">
              <a:solidFill>
                <a:srgbClr val="25221E"/>
              </a:solidFill>
              <a:round/>
              <a:headEnd/>
              <a:tailEnd/>
            </a:ln>
          </p:spPr>
          <p:txBody>
            <a:bodyPr/>
            <a:lstStyle/>
            <a:p>
              <a:endParaRPr lang="en-US"/>
            </a:p>
          </p:txBody>
        </p:sp>
        <p:sp>
          <p:nvSpPr>
            <p:cNvPr id="94" name="Freeform 91"/>
            <p:cNvSpPr>
              <a:spLocks noChangeAspect="1"/>
            </p:cNvSpPr>
            <p:nvPr/>
          </p:nvSpPr>
          <p:spPr bwMode="auto">
            <a:xfrm>
              <a:off x="5716826" y="4555195"/>
              <a:ext cx="22839" cy="30747"/>
            </a:xfrm>
            <a:custGeom>
              <a:avLst/>
              <a:gdLst>
                <a:gd name="T0" fmla="*/ 2147483647 w 3"/>
                <a:gd name="T1" fmla="*/ 2147483647 h 4"/>
                <a:gd name="T2" fmla="*/ 2147483647 w 3"/>
                <a:gd name="T3" fmla="*/ 2147483647 h 4"/>
                <a:gd name="T4" fmla="*/ 2147483647 w 3"/>
                <a:gd name="T5" fmla="*/ 2147483647 h 4"/>
                <a:gd name="T6" fmla="*/ 0 w 3"/>
                <a:gd name="T7" fmla="*/ 2147483647 h 4"/>
                <a:gd name="T8" fmla="*/ 2147483647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1" y="4"/>
                  </a:moveTo>
                  <a:cubicBezTo>
                    <a:pt x="0" y="2"/>
                    <a:pt x="2" y="2"/>
                    <a:pt x="3" y="1"/>
                  </a:cubicBezTo>
                  <a:cubicBezTo>
                    <a:pt x="2" y="1"/>
                    <a:pt x="2" y="0"/>
                    <a:pt x="1" y="1"/>
                  </a:cubicBezTo>
                  <a:cubicBezTo>
                    <a:pt x="0" y="1"/>
                    <a:pt x="0" y="2"/>
                    <a:pt x="0" y="3"/>
                  </a:cubicBezTo>
                  <a:cubicBezTo>
                    <a:pt x="0" y="3"/>
                    <a:pt x="1" y="3"/>
                    <a:pt x="1" y="4"/>
                  </a:cubicBezTo>
                </a:path>
              </a:pathLst>
            </a:custGeom>
            <a:solidFill>
              <a:srgbClr val="0066FF"/>
            </a:solidFill>
            <a:ln w="0">
              <a:solidFill>
                <a:srgbClr val="25221E"/>
              </a:solidFill>
              <a:round/>
              <a:headEnd/>
              <a:tailEnd/>
            </a:ln>
          </p:spPr>
          <p:txBody>
            <a:bodyPr/>
            <a:lstStyle/>
            <a:p>
              <a:endParaRPr lang="en-US"/>
            </a:p>
          </p:txBody>
        </p:sp>
        <p:sp>
          <p:nvSpPr>
            <p:cNvPr id="95" name="Freeform 92"/>
            <p:cNvSpPr>
              <a:spLocks noChangeAspect="1"/>
            </p:cNvSpPr>
            <p:nvPr/>
          </p:nvSpPr>
          <p:spPr bwMode="auto">
            <a:xfrm>
              <a:off x="5732052" y="4578036"/>
              <a:ext cx="14380" cy="23719"/>
            </a:xfrm>
            <a:custGeom>
              <a:avLst/>
              <a:gdLst>
                <a:gd name="T0" fmla="*/ 2147483647 w 2"/>
                <a:gd name="T1" fmla="*/ 2147483647 h 3"/>
                <a:gd name="T2" fmla="*/ 2147483647 w 2"/>
                <a:gd name="T3" fmla="*/ 2147483647 h 3"/>
                <a:gd name="T4" fmla="*/ 2147483647 w 2"/>
                <a:gd name="T5" fmla="*/ 2147483647 h 3"/>
                <a:gd name="T6" fmla="*/ 2147483647 w 2"/>
                <a:gd name="T7" fmla="*/ 2147483647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1"/>
                  </a:moveTo>
                  <a:cubicBezTo>
                    <a:pt x="2" y="1"/>
                    <a:pt x="1" y="0"/>
                    <a:pt x="1" y="1"/>
                  </a:cubicBezTo>
                  <a:cubicBezTo>
                    <a:pt x="1" y="1"/>
                    <a:pt x="0" y="1"/>
                    <a:pt x="1" y="1"/>
                  </a:cubicBezTo>
                  <a:cubicBezTo>
                    <a:pt x="1" y="2"/>
                    <a:pt x="1" y="3"/>
                    <a:pt x="2" y="2"/>
                  </a:cubicBezTo>
                  <a:cubicBezTo>
                    <a:pt x="2" y="2"/>
                    <a:pt x="2" y="2"/>
                    <a:pt x="2" y="1"/>
                  </a:cubicBezTo>
                </a:path>
              </a:pathLst>
            </a:custGeom>
            <a:solidFill>
              <a:srgbClr val="0066FF"/>
            </a:solidFill>
            <a:ln w="0">
              <a:solidFill>
                <a:srgbClr val="25221E"/>
              </a:solidFill>
              <a:round/>
              <a:headEnd/>
              <a:tailEnd/>
            </a:ln>
          </p:spPr>
          <p:txBody>
            <a:bodyPr/>
            <a:lstStyle/>
            <a:p>
              <a:endParaRPr lang="en-US"/>
            </a:p>
          </p:txBody>
        </p:sp>
        <p:sp>
          <p:nvSpPr>
            <p:cNvPr id="96" name="Freeform 93"/>
            <p:cNvSpPr>
              <a:spLocks noChangeAspect="1"/>
            </p:cNvSpPr>
            <p:nvPr/>
          </p:nvSpPr>
          <p:spPr bwMode="auto">
            <a:xfrm>
              <a:off x="5792110" y="4468223"/>
              <a:ext cx="15226" cy="23720"/>
            </a:xfrm>
            <a:custGeom>
              <a:avLst/>
              <a:gdLst>
                <a:gd name="T0" fmla="*/ 2147483647 w 2"/>
                <a:gd name="T1" fmla="*/ 2147483647 h 3"/>
                <a:gd name="T2" fmla="*/ 0 w 2"/>
                <a:gd name="T3" fmla="*/ 0 h 3"/>
                <a:gd name="T4" fmla="*/ 2147483647 w 2"/>
                <a:gd name="T5" fmla="*/ 2147483647 h 3"/>
                <a:gd name="T6" fmla="*/ 2147483647 w 2"/>
                <a:gd name="T7" fmla="*/ 2147483647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1"/>
                  </a:moveTo>
                  <a:cubicBezTo>
                    <a:pt x="2" y="0"/>
                    <a:pt x="1" y="0"/>
                    <a:pt x="0" y="0"/>
                  </a:cubicBezTo>
                  <a:cubicBezTo>
                    <a:pt x="0" y="1"/>
                    <a:pt x="0" y="3"/>
                    <a:pt x="1" y="3"/>
                  </a:cubicBezTo>
                  <a:cubicBezTo>
                    <a:pt x="2" y="2"/>
                    <a:pt x="2" y="1"/>
                    <a:pt x="2" y="1"/>
                  </a:cubicBezTo>
                </a:path>
              </a:pathLst>
            </a:custGeom>
            <a:solidFill>
              <a:srgbClr val="0066FF"/>
            </a:solidFill>
            <a:ln w="0">
              <a:solidFill>
                <a:srgbClr val="25221E"/>
              </a:solidFill>
              <a:round/>
              <a:headEnd/>
              <a:tailEnd/>
            </a:ln>
          </p:spPr>
          <p:txBody>
            <a:bodyPr/>
            <a:lstStyle/>
            <a:p>
              <a:endParaRPr lang="en-US"/>
            </a:p>
          </p:txBody>
        </p:sp>
        <p:sp>
          <p:nvSpPr>
            <p:cNvPr id="97" name="Freeform 94"/>
            <p:cNvSpPr>
              <a:spLocks noChangeAspect="1"/>
            </p:cNvSpPr>
            <p:nvPr/>
          </p:nvSpPr>
          <p:spPr bwMode="auto">
            <a:xfrm>
              <a:off x="5807336" y="4468223"/>
              <a:ext cx="22838" cy="31626"/>
            </a:xfrm>
            <a:custGeom>
              <a:avLst/>
              <a:gdLst>
                <a:gd name="T0" fmla="*/ 2147483647 w 3"/>
                <a:gd name="T1" fmla="*/ 0 h 4"/>
                <a:gd name="T2" fmla="*/ 2147483647 w 3"/>
                <a:gd name="T3" fmla="*/ 0 h 4"/>
                <a:gd name="T4" fmla="*/ 2147483647 w 3"/>
                <a:gd name="T5" fmla="*/ 2147483647 h 4"/>
                <a:gd name="T6" fmla="*/ 2147483647 w 3"/>
                <a:gd name="T7" fmla="*/ 2147483647 h 4"/>
                <a:gd name="T8" fmla="*/ 2147483647 w 3"/>
                <a:gd name="T9" fmla="*/ 2147483647 h 4"/>
                <a:gd name="T10" fmla="*/ 2147483647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2" y="0"/>
                  </a:moveTo>
                  <a:cubicBezTo>
                    <a:pt x="2" y="0"/>
                    <a:pt x="1" y="0"/>
                    <a:pt x="1" y="0"/>
                  </a:cubicBezTo>
                  <a:cubicBezTo>
                    <a:pt x="1" y="1"/>
                    <a:pt x="0" y="2"/>
                    <a:pt x="1" y="3"/>
                  </a:cubicBezTo>
                  <a:cubicBezTo>
                    <a:pt x="1" y="4"/>
                    <a:pt x="2" y="4"/>
                    <a:pt x="2" y="4"/>
                  </a:cubicBezTo>
                  <a:cubicBezTo>
                    <a:pt x="3" y="3"/>
                    <a:pt x="2" y="2"/>
                    <a:pt x="2" y="1"/>
                  </a:cubicBezTo>
                  <a:lnTo>
                    <a:pt x="2" y="0"/>
                  </a:lnTo>
                </a:path>
              </a:pathLst>
            </a:custGeom>
            <a:solidFill>
              <a:srgbClr val="0066FF"/>
            </a:solidFill>
            <a:ln w="0">
              <a:solidFill>
                <a:srgbClr val="25221E"/>
              </a:solidFill>
              <a:round/>
              <a:headEnd/>
              <a:tailEnd/>
            </a:ln>
          </p:spPr>
          <p:txBody>
            <a:bodyPr/>
            <a:lstStyle/>
            <a:p>
              <a:endParaRPr lang="en-US"/>
            </a:p>
          </p:txBody>
        </p:sp>
        <p:sp>
          <p:nvSpPr>
            <p:cNvPr id="98" name="Freeform 95"/>
            <p:cNvSpPr>
              <a:spLocks noChangeAspect="1"/>
            </p:cNvSpPr>
            <p:nvPr/>
          </p:nvSpPr>
          <p:spPr bwMode="auto">
            <a:xfrm>
              <a:off x="5807336" y="4468223"/>
              <a:ext cx="22838" cy="31626"/>
            </a:xfrm>
            <a:custGeom>
              <a:avLst/>
              <a:gdLst>
                <a:gd name="T0" fmla="*/ 2147483647 w 3"/>
                <a:gd name="T1" fmla="*/ 0 h 4"/>
                <a:gd name="T2" fmla="*/ 2147483647 w 3"/>
                <a:gd name="T3" fmla="*/ 0 h 4"/>
                <a:gd name="T4" fmla="*/ 2147483647 w 3"/>
                <a:gd name="T5" fmla="*/ 2147483647 h 4"/>
                <a:gd name="T6" fmla="*/ 2147483647 w 3"/>
                <a:gd name="T7" fmla="*/ 2147483647 h 4"/>
                <a:gd name="T8" fmla="*/ 2147483647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cubicBezTo>
                    <a:pt x="2" y="0"/>
                    <a:pt x="1" y="0"/>
                    <a:pt x="1" y="0"/>
                  </a:cubicBezTo>
                  <a:cubicBezTo>
                    <a:pt x="1" y="1"/>
                    <a:pt x="0" y="2"/>
                    <a:pt x="1" y="3"/>
                  </a:cubicBezTo>
                  <a:cubicBezTo>
                    <a:pt x="1" y="4"/>
                    <a:pt x="2" y="4"/>
                    <a:pt x="2" y="4"/>
                  </a:cubicBezTo>
                  <a:cubicBezTo>
                    <a:pt x="3" y="3"/>
                    <a:pt x="2" y="2"/>
                    <a:pt x="2" y="1"/>
                  </a:cubicBezTo>
                </a:path>
              </a:pathLst>
            </a:custGeom>
            <a:solidFill>
              <a:srgbClr val="0066FF"/>
            </a:solidFill>
            <a:ln w="0">
              <a:solidFill>
                <a:srgbClr val="25221E"/>
              </a:solidFill>
              <a:round/>
              <a:headEnd/>
              <a:tailEnd/>
            </a:ln>
          </p:spPr>
          <p:txBody>
            <a:bodyPr/>
            <a:lstStyle/>
            <a:p>
              <a:endParaRPr lang="en-US"/>
            </a:p>
          </p:txBody>
        </p:sp>
        <p:sp>
          <p:nvSpPr>
            <p:cNvPr id="99" name="Freeform 96"/>
            <p:cNvSpPr>
              <a:spLocks noChangeAspect="1"/>
            </p:cNvSpPr>
            <p:nvPr/>
          </p:nvSpPr>
          <p:spPr bwMode="auto">
            <a:xfrm>
              <a:off x="5739665" y="4491943"/>
              <a:ext cx="76129" cy="118597"/>
            </a:xfrm>
            <a:custGeom>
              <a:avLst/>
              <a:gdLst>
                <a:gd name="T0" fmla="*/ 2147483647 w 10"/>
                <a:gd name="T1" fmla="*/ 2147483647 h 15"/>
                <a:gd name="T2" fmla="*/ 2147483647 w 10"/>
                <a:gd name="T3" fmla="*/ 2147483647 h 15"/>
                <a:gd name="T4" fmla="*/ 2147483647 w 10"/>
                <a:gd name="T5" fmla="*/ 2147483647 h 15"/>
                <a:gd name="T6" fmla="*/ 2147483647 w 10"/>
                <a:gd name="T7" fmla="*/ 2147483647 h 15"/>
                <a:gd name="T8" fmla="*/ 2147483647 w 10"/>
                <a:gd name="T9" fmla="*/ 2147483647 h 15"/>
                <a:gd name="T10" fmla="*/ 2147483647 w 10"/>
                <a:gd name="T11" fmla="*/ 2147483647 h 15"/>
                <a:gd name="T12" fmla="*/ 2147483647 w 10"/>
                <a:gd name="T13" fmla="*/ 2147483647 h 15"/>
                <a:gd name="T14" fmla="*/ 2147483647 w 10"/>
                <a:gd name="T15" fmla="*/ 2147483647 h 15"/>
                <a:gd name="T16" fmla="*/ 2147483647 w 10"/>
                <a:gd name="T17" fmla="*/ 2147483647 h 15"/>
                <a:gd name="T18" fmla="*/ 2147483647 w 10"/>
                <a:gd name="T19" fmla="*/ 2147483647 h 15"/>
                <a:gd name="T20" fmla="*/ 2147483647 w 10"/>
                <a:gd name="T21" fmla="*/ 0 h 15"/>
                <a:gd name="T22" fmla="*/ 2147483647 w 10"/>
                <a:gd name="T23" fmla="*/ 2147483647 h 15"/>
                <a:gd name="T24" fmla="*/ 0 w 10"/>
                <a:gd name="T25" fmla="*/ 2147483647 h 15"/>
                <a:gd name="T26" fmla="*/ 2147483647 w 10"/>
                <a:gd name="T27" fmla="*/ 2147483647 h 15"/>
                <a:gd name="T28" fmla="*/ 2147483647 w 10"/>
                <a:gd name="T29" fmla="*/ 2147483647 h 15"/>
                <a:gd name="T30" fmla="*/ 2147483647 w 10"/>
                <a:gd name="T31" fmla="*/ 2147483647 h 15"/>
                <a:gd name="T32" fmla="*/ 2147483647 w 10"/>
                <a:gd name="T33" fmla="*/ 2147483647 h 15"/>
                <a:gd name="T34" fmla="*/ 2147483647 w 10"/>
                <a:gd name="T35" fmla="*/ 2147483647 h 15"/>
                <a:gd name="T36" fmla="*/ 2147483647 w 10"/>
                <a:gd name="T37" fmla="*/ 2147483647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15"/>
                <a:gd name="T59" fmla="*/ 10 w 10"/>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15">
                  <a:moveTo>
                    <a:pt x="4" y="12"/>
                  </a:moveTo>
                  <a:cubicBezTo>
                    <a:pt x="5" y="12"/>
                    <a:pt x="6" y="13"/>
                    <a:pt x="6" y="14"/>
                  </a:cubicBezTo>
                  <a:cubicBezTo>
                    <a:pt x="7" y="15"/>
                    <a:pt x="8" y="15"/>
                    <a:pt x="9" y="15"/>
                  </a:cubicBezTo>
                  <a:cubicBezTo>
                    <a:pt x="10" y="15"/>
                    <a:pt x="8" y="13"/>
                    <a:pt x="9" y="11"/>
                  </a:cubicBezTo>
                  <a:cubicBezTo>
                    <a:pt x="10" y="11"/>
                    <a:pt x="10" y="11"/>
                    <a:pt x="10" y="10"/>
                  </a:cubicBezTo>
                  <a:cubicBezTo>
                    <a:pt x="10" y="10"/>
                    <a:pt x="9" y="9"/>
                    <a:pt x="9" y="9"/>
                  </a:cubicBezTo>
                  <a:cubicBezTo>
                    <a:pt x="9" y="9"/>
                    <a:pt x="8" y="10"/>
                    <a:pt x="8" y="10"/>
                  </a:cubicBezTo>
                  <a:cubicBezTo>
                    <a:pt x="7" y="9"/>
                    <a:pt x="6" y="9"/>
                    <a:pt x="7" y="8"/>
                  </a:cubicBezTo>
                  <a:cubicBezTo>
                    <a:pt x="7" y="7"/>
                    <a:pt x="8" y="8"/>
                    <a:pt x="9" y="8"/>
                  </a:cubicBezTo>
                  <a:cubicBezTo>
                    <a:pt x="10" y="7"/>
                    <a:pt x="8" y="6"/>
                    <a:pt x="7" y="5"/>
                  </a:cubicBezTo>
                  <a:cubicBezTo>
                    <a:pt x="6" y="3"/>
                    <a:pt x="5" y="0"/>
                    <a:pt x="3" y="0"/>
                  </a:cubicBezTo>
                  <a:cubicBezTo>
                    <a:pt x="2" y="0"/>
                    <a:pt x="0" y="1"/>
                    <a:pt x="1" y="3"/>
                  </a:cubicBezTo>
                  <a:cubicBezTo>
                    <a:pt x="2" y="4"/>
                    <a:pt x="0" y="4"/>
                    <a:pt x="0" y="4"/>
                  </a:cubicBezTo>
                  <a:cubicBezTo>
                    <a:pt x="0" y="6"/>
                    <a:pt x="3" y="5"/>
                    <a:pt x="4" y="7"/>
                  </a:cubicBezTo>
                  <a:cubicBezTo>
                    <a:pt x="4" y="7"/>
                    <a:pt x="4" y="7"/>
                    <a:pt x="4" y="7"/>
                  </a:cubicBezTo>
                  <a:cubicBezTo>
                    <a:pt x="3" y="8"/>
                    <a:pt x="2" y="7"/>
                    <a:pt x="2" y="8"/>
                  </a:cubicBezTo>
                  <a:cubicBezTo>
                    <a:pt x="2" y="9"/>
                    <a:pt x="3" y="9"/>
                    <a:pt x="3" y="10"/>
                  </a:cubicBezTo>
                  <a:cubicBezTo>
                    <a:pt x="2" y="10"/>
                    <a:pt x="2" y="10"/>
                    <a:pt x="2" y="10"/>
                  </a:cubicBezTo>
                  <a:cubicBezTo>
                    <a:pt x="2" y="11"/>
                    <a:pt x="3" y="12"/>
                    <a:pt x="4" y="12"/>
                  </a:cubicBezTo>
                </a:path>
              </a:pathLst>
            </a:custGeom>
            <a:solidFill>
              <a:srgbClr val="0066FF"/>
            </a:solidFill>
            <a:ln w="0">
              <a:solidFill>
                <a:srgbClr val="25221E"/>
              </a:solidFill>
              <a:round/>
              <a:headEnd/>
              <a:tailEnd/>
            </a:ln>
          </p:spPr>
          <p:txBody>
            <a:bodyPr/>
            <a:lstStyle/>
            <a:p>
              <a:endParaRPr lang="en-US"/>
            </a:p>
          </p:txBody>
        </p:sp>
        <p:sp>
          <p:nvSpPr>
            <p:cNvPr id="100" name="Freeform 97"/>
            <p:cNvSpPr>
              <a:spLocks noChangeAspect="1"/>
            </p:cNvSpPr>
            <p:nvPr/>
          </p:nvSpPr>
          <p:spPr bwMode="auto">
            <a:xfrm>
              <a:off x="5716826" y="4491943"/>
              <a:ext cx="22839" cy="15813"/>
            </a:xfrm>
            <a:custGeom>
              <a:avLst/>
              <a:gdLst>
                <a:gd name="T0" fmla="*/ 2147483647 w 3"/>
                <a:gd name="T1" fmla="*/ 0 h 2"/>
                <a:gd name="T2" fmla="*/ 2147483647 w 3"/>
                <a:gd name="T3" fmla="*/ 0 h 2"/>
                <a:gd name="T4" fmla="*/ 0 w 3"/>
                <a:gd name="T5" fmla="*/ 2147483647 h 2"/>
                <a:gd name="T6" fmla="*/ 2147483647 w 3"/>
                <a:gd name="T7" fmla="*/ 2147483647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0"/>
                  </a:moveTo>
                  <a:cubicBezTo>
                    <a:pt x="2" y="0"/>
                    <a:pt x="1" y="0"/>
                    <a:pt x="1" y="0"/>
                  </a:cubicBezTo>
                  <a:cubicBezTo>
                    <a:pt x="0" y="0"/>
                    <a:pt x="0" y="1"/>
                    <a:pt x="0" y="2"/>
                  </a:cubicBezTo>
                  <a:cubicBezTo>
                    <a:pt x="0" y="2"/>
                    <a:pt x="1" y="2"/>
                    <a:pt x="1" y="2"/>
                  </a:cubicBezTo>
                  <a:cubicBezTo>
                    <a:pt x="2" y="2"/>
                    <a:pt x="3" y="1"/>
                    <a:pt x="2" y="0"/>
                  </a:cubicBezTo>
                </a:path>
              </a:pathLst>
            </a:custGeom>
            <a:solidFill>
              <a:srgbClr val="0066FF"/>
            </a:solidFill>
            <a:ln w="0">
              <a:solidFill>
                <a:srgbClr val="25221E"/>
              </a:solidFill>
              <a:round/>
              <a:headEnd/>
              <a:tailEnd/>
            </a:ln>
          </p:spPr>
          <p:txBody>
            <a:bodyPr/>
            <a:lstStyle/>
            <a:p>
              <a:endParaRPr lang="en-US"/>
            </a:p>
          </p:txBody>
        </p:sp>
        <p:sp>
          <p:nvSpPr>
            <p:cNvPr id="101" name="Freeform 98"/>
            <p:cNvSpPr>
              <a:spLocks noChangeAspect="1"/>
            </p:cNvSpPr>
            <p:nvPr/>
          </p:nvSpPr>
          <p:spPr bwMode="auto">
            <a:xfrm>
              <a:off x="5746432" y="4476130"/>
              <a:ext cx="22838" cy="15813"/>
            </a:xfrm>
            <a:custGeom>
              <a:avLst/>
              <a:gdLst>
                <a:gd name="T0" fmla="*/ 2147483647 w 3"/>
                <a:gd name="T1" fmla="*/ 0 h 2"/>
                <a:gd name="T2" fmla="*/ 0 w 3"/>
                <a:gd name="T3" fmla="*/ 2147483647 h 2"/>
                <a:gd name="T4" fmla="*/ 2147483647 w 3"/>
                <a:gd name="T5" fmla="*/ 2147483647 h 2"/>
                <a:gd name="T6" fmla="*/ 2147483647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1" y="0"/>
                  </a:moveTo>
                  <a:cubicBezTo>
                    <a:pt x="1" y="0"/>
                    <a:pt x="0" y="0"/>
                    <a:pt x="0" y="1"/>
                  </a:cubicBezTo>
                  <a:cubicBezTo>
                    <a:pt x="0" y="2"/>
                    <a:pt x="1" y="2"/>
                    <a:pt x="2" y="2"/>
                  </a:cubicBezTo>
                  <a:cubicBezTo>
                    <a:pt x="3" y="2"/>
                    <a:pt x="2" y="0"/>
                    <a:pt x="1" y="0"/>
                  </a:cubicBezTo>
                </a:path>
              </a:pathLst>
            </a:custGeom>
            <a:solidFill>
              <a:srgbClr val="0066FF"/>
            </a:solidFill>
            <a:ln w="0">
              <a:solidFill>
                <a:srgbClr val="25221E"/>
              </a:solidFill>
              <a:round/>
              <a:headEnd/>
              <a:tailEnd/>
            </a:ln>
          </p:spPr>
          <p:txBody>
            <a:bodyPr/>
            <a:lstStyle/>
            <a:p>
              <a:endParaRPr lang="en-US"/>
            </a:p>
          </p:txBody>
        </p:sp>
        <p:sp>
          <p:nvSpPr>
            <p:cNvPr id="102" name="Freeform 99"/>
            <p:cNvSpPr>
              <a:spLocks noChangeAspect="1"/>
            </p:cNvSpPr>
            <p:nvPr/>
          </p:nvSpPr>
          <p:spPr bwMode="auto">
            <a:xfrm>
              <a:off x="5739665" y="4461195"/>
              <a:ext cx="14380" cy="14935"/>
            </a:xfrm>
            <a:custGeom>
              <a:avLst/>
              <a:gdLst>
                <a:gd name="T0" fmla="*/ 2147483647 w 2"/>
                <a:gd name="T1" fmla="*/ 2147483647 h 2"/>
                <a:gd name="T2" fmla="*/ 2147483647 w 2"/>
                <a:gd name="T3" fmla="*/ 0 h 2"/>
                <a:gd name="T4" fmla="*/ 0 w 2"/>
                <a:gd name="T5" fmla="*/ 2147483647 h 2"/>
                <a:gd name="T6" fmla="*/ 2147483647 w 2"/>
                <a:gd name="T7" fmla="*/ 2147483647 h 2"/>
                <a:gd name="T8" fmla="*/ 2147483647 w 2"/>
                <a:gd name="T9" fmla="*/ 0 h 2"/>
                <a:gd name="T10" fmla="*/ 2147483647 w 2"/>
                <a:gd name="T11" fmla="*/ 2147483647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1" y="1"/>
                  </a:moveTo>
                  <a:cubicBezTo>
                    <a:pt x="1" y="0"/>
                    <a:pt x="1" y="0"/>
                    <a:pt x="1" y="0"/>
                  </a:cubicBezTo>
                  <a:cubicBezTo>
                    <a:pt x="0" y="0"/>
                    <a:pt x="0" y="1"/>
                    <a:pt x="0" y="1"/>
                  </a:cubicBezTo>
                  <a:cubicBezTo>
                    <a:pt x="1" y="2"/>
                    <a:pt x="1" y="1"/>
                    <a:pt x="2" y="1"/>
                  </a:cubicBezTo>
                  <a:cubicBezTo>
                    <a:pt x="2" y="1"/>
                    <a:pt x="2" y="0"/>
                    <a:pt x="1" y="0"/>
                  </a:cubicBezTo>
                  <a:cubicBezTo>
                    <a:pt x="1" y="0"/>
                    <a:pt x="1" y="0"/>
                    <a:pt x="1" y="1"/>
                  </a:cubicBezTo>
                </a:path>
              </a:pathLst>
            </a:custGeom>
            <a:solidFill>
              <a:srgbClr val="0066FF"/>
            </a:solidFill>
            <a:ln w="0">
              <a:solidFill>
                <a:srgbClr val="25221E"/>
              </a:solidFill>
              <a:round/>
              <a:headEnd/>
              <a:tailEnd/>
            </a:ln>
          </p:spPr>
          <p:txBody>
            <a:bodyPr/>
            <a:lstStyle/>
            <a:p>
              <a:endParaRPr lang="en-US"/>
            </a:p>
          </p:txBody>
        </p:sp>
        <p:sp>
          <p:nvSpPr>
            <p:cNvPr id="103" name="Freeform 100"/>
            <p:cNvSpPr>
              <a:spLocks noChangeAspect="1"/>
            </p:cNvSpPr>
            <p:nvPr/>
          </p:nvSpPr>
          <p:spPr bwMode="auto">
            <a:xfrm>
              <a:off x="5557801" y="4208188"/>
              <a:ext cx="105735" cy="118598"/>
            </a:xfrm>
            <a:custGeom>
              <a:avLst/>
              <a:gdLst>
                <a:gd name="T0" fmla="*/ 2147483647 w 14"/>
                <a:gd name="T1" fmla="*/ 2147483647 h 15"/>
                <a:gd name="T2" fmla="*/ 2147483647 w 14"/>
                <a:gd name="T3" fmla="*/ 2147483647 h 15"/>
                <a:gd name="T4" fmla="*/ 2147483647 w 14"/>
                <a:gd name="T5" fmla="*/ 2147483647 h 15"/>
                <a:gd name="T6" fmla="*/ 2147483647 w 14"/>
                <a:gd name="T7" fmla="*/ 2147483647 h 15"/>
                <a:gd name="T8" fmla="*/ 2147483647 w 14"/>
                <a:gd name="T9" fmla="*/ 2147483647 h 15"/>
                <a:gd name="T10" fmla="*/ 2147483647 w 14"/>
                <a:gd name="T11" fmla="*/ 2147483647 h 15"/>
                <a:gd name="T12" fmla="*/ 2147483647 w 14"/>
                <a:gd name="T13" fmla="*/ 2147483647 h 15"/>
                <a:gd name="T14" fmla="*/ 2147483647 w 14"/>
                <a:gd name="T15" fmla="*/ 2147483647 h 15"/>
                <a:gd name="T16" fmla="*/ 2147483647 w 14"/>
                <a:gd name="T17" fmla="*/ 2147483647 h 15"/>
                <a:gd name="T18" fmla="*/ 2147483647 w 14"/>
                <a:gd name="T19" fmla="*/ 2147483647 h 15"/>
                <a:gd name="T20" fmla="*/ 2147483647 w 14"/>
                <a:gd name="T21" fmla="*/ 2147483647 h 15"/>
                <a:gd name="T22" fmla="*/ 2147483647 w 14"/>
                <a:gd name="T23" fmla="*/ 2147483647 h 15"/>
                <a:gd name="T24" fmla="*/ 2147483647 w 14"/>
                <a:gd name="T25" fmla="*/ 2147483647 h 15"/>
                <a:gd name="T26" fmla="*/ 2147483647 w 14"/>
                <a:gd name="T27" fmla="*/ 2147483647 h 15"/>
                <a:gd name="T28" fmla="*/ 2147483647 w 14"/>
                <a:gd name="T29" fmla="*/ 2147483647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15"/>
                <a:gd name="T47" fmla="*/ 14 w 14"/>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15">
                  <a:moveTo>
                    <a:pt x="2" y="4"/>
                  </a:moveTo>
                  <a:cubicBezTo>
                    <a:pt x="2" y="3"/>
                    <a:pt x="2" y="2"/>
                    <a:pt x="3" y="1"/>
                  </a:cubicBezTo>
                  <a:cubicBezTo>
                    <a:pt x="3" y="0"/>
                    <a:pt x="5" y="0"/>
                    <a:pt x="6" y="1"/>
                  </a:cubicBezTo>
                  <a:cubicBezTo>
                    <a:pt x="7" y="1"/>
                    <a:pt x="7" y="3"/>
                    <a:pt x="8" y="3"/>
                  </a:cubicBezTo>
                  <a:cubicBezTo>
                    <a:pt x="8" y="4"/>
                    <a:pt x="8" y="5"/>
                    <a:pt x="7" y="5"/>
                  </a:cubicBezTo>
                  <a:cubicBezTo>
                    <a:pt x="6" y="5"/>
                    <a:pt x="6" y="6"/>
                    <a:pt x="6" y="6"/>
                  </a:cubicBezTo>
                  <a:cubicBezTo>
                    <a:pt x="7" y="8"/>
                    <a:pt x="9" y="8"/>
                    <a:pt x="10" y="9"/>
                  </a:cubicBezTo>
                  <a:cubicBezTo>
                    <a:pt x="11" y="10"/>
                    <a:pt x="12" y="11"/>
                    <a:pt x="13" y="12"/>
                  </a:cubicBezTo>
                  <a:cubicBezTo>
                    <a:pt x="14" y="12"/>
                    <a:pt x="13" y="13"/>
                    <a:pt x="13" y="13"/>
                  </a:cubicBezTo>
                  <a:cubicBezTo>
                    <a:pt x="10" y="14"/>
                    <a:pt x="9" y="10"/>
                    <a:pt x="6" y="9"/>
                  </a:cubicBezTo>
                  <a:cubicBezTo>
                    <a:pt x="6" y="9"/>
                    <a:pt x="5" y="10"/>
                    <a:pt x="6" y="10"/>
                  </a:cubicBezTo>
                  <a:cubicBezTo>
                    <a:pt x="7" y="11"/>
                    <a:pt x="9" y="13"/>
                    <a:pt x="7" y="15"/>
                  </a:cubicBezTo>
                  <a:cubicBezTo>
                    <a:pt x="5" y="14"/>
                    <a:pt x="3" y="12"/>
                    <a:pt x="2" y="9"/>
                  </a:cubicBezTo>
                  <a:cubicBezTo>
                    <a:pt x="1" y="7"/>
                    <a:pt x="0" y="6"/>
                    <a:pt x="1" y="4"/>
                  </a:cubicBezTo>
                  <a:cubicBezTo>
                    <a:pt x="1" y="3"/>
                    <a:pt x="2" y="3"/>
                    <a:pt x="2" y="4"/>
                  </a:cubicBezTo>
                </a:path>
              </a:pathLst>
            </a:custGeom>
            <a:solidFill>
              <a:srgbClr val="0066FF"/>
            </a:solidFill>
            <a:ln w="0">
              <a:solidFill>
                <a:srgbClr val="25221E"/>
              </a:solidFill>
              <a:round/>
              <a:headEnd/>
              <a:tailEnd/>
            </a:ln>
          </p:spPr>
          <p:txBody>
            <a:bodyPr/>
            <a:lstStyle/>
            <a:p>
              <a:endParaRPr lang="en-US"/>
            </a:p>
          </p:txBody>
        </p:sp>
        <p:sp>
          <p:nvSpPr>
            <p:cNvPr id="104" name="Freeform 101"/>
            <p:cNvSpPr>
              <a:spLocks noChangeAspect="1"/>
            </p:cNvSpPr>
            <p:nvPr/>
          </p:nvSpPr>
          <p:spPr bwMode="auto">
            <a:xfrm>
              <a:off x="5595020" y="4334692"/>
              <a:ext cx="15226" cy="39533"/>
            </a:xfrm>
            <a:custGeom>
              <a:avLst/>
              <a:gdLst>
                <a:gd name="T0" fmla="*/ 0 w 2"/>
                <a:gd name="T1" fmla="*/ 2147483647 h 5"/>
                <a:gd name="T2" fmla="*/ 0 w 2"/>
                <a:gd name="T3" fmla="*/ 2147483647 h 5"/>
                <a:gd name="T4" fmla="*/ 2147483647 w 2"/>
                <a:gd name="T5" fmla="*/ 2147483647 h 5"/>
                <a:gd name="T6" fmla="*/ 2147483647 w 2"/>
                <a:gd name="T7" fmla="*/ 2147483647 h 5"/>
                <a:gd name="T8" fmla="*/ 0 w 2"/>
                <a:gd name="T9" fmla="*/ 2147483647 h 5"/>
                <a:gd name="T10" fmla="*/ 0 w 2"/>
                <a:gd name="T11" fmla="*/ 2147483647 h 5"/>
                <a:gd name="T12" fmla="*/ 0 w 2"/>
                <a:gd name="T13" fmla="*/ 2147483647 h 5"/>
                <a:gd name="T14" fmla="*/ 0 w 2"/>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2"/>
                  </a:moveTo>
                  <a:cubicBezTo>
                    <a:pt x="0" y="2"/>
                    <a:pt x="0" y="1"/>
                    <a:pt x="0" y="1"/>
                  </a:cubicBezTo>
                  <a:cubicBezTo>
                    <a:pt x="0" y="1"/>
                    <a:pt x="1" y="0"/>
                    <a:pt x="1" y="1"/>
                  </a:cubicBezTo>
                  <a:cubicBezTo>
                    <a:pt x="2" y="2"/>
                    <a:pt x="2" y="4"/>
                    <a:pt x="2" y="5"/>
                  </a:cubicBezTo>
                  <a:cubicBezTo>
                    <a:pt x="1" y="5"/>
                    <a:pt x="0" y="5"/>
                    <a:pt x="0" y="4"/>
                  </a:cubicBezTo>
                  <a:cubicBezTo>
                    <a:pt x="0" y="3"/>
                    <a:pt x="0" y="3"/>
                    <a:pt x="0" y="3"/>
                  </a:cubicBezTo>
                  <a:cubicBezTo>
                    <a:pt x="0" y="3"/>
                    <a:pt x="0" y="2"/>
                    <a:pt x="0" y="2"/>
                  </a:cubicBezTo>
                  <a:cubicBezTo>
                    <a:pt x="0" y="2"/>
                    <a:pt x="0" y="2"/>
                    <a:pt x="0" y="2"/>
                  </a:cubicBezTo>
                </a:path>
              </a:pathLst>
            </a:custGeom>
            <a:solidFill>
              <a:srgbClr val="0066FF"/>
            </a:solidFill>
            <a:ln w="0">
              <a:solidFill>
                <a:srgbClr val="25221E"/>
              </a:solidFill>
              <a:round/>
              <a:headEnd/>
              <a:tailEnd/>
            </a:ln>
          </p:spPr>
          <p:txBody>
            <a:bodyPr/>
            <a:lstStyle/>
            <a:p>
              <a:endParaRPr lang="en-US"/>
            </a:p>
          </p:txBody>
        </p:sp>
        <p:sp>
          <p:nvSpPr>
            <p:cNvPr id="105" name="Freeform 102"/>
            <p:cNvSpPr>
              <a:spLocks noChangeAspect="1"/>
            </p:cNvSpPr>
            <p:nvPr/>
          </p:nvSpPr>
          <p:spPr bwMode="auto">
            <a:xfrm>
              <a:off x="5617859" y="4318879"/>
              <a:ext cx="60903" cy="149345"/>
            </a:xfrm>
            <a:custGeom>
              <a:avLst/>
              <a:gdLst>
                <a:gd name="T0" fmla="*/ 2147483647 w 8"/>
                <a:gd name="T1" fmla="*/ 2147483647 h 19"/>
                <a:gd name="T2" fmla="*/ 2147483647 w 8"/>
                <a:gd name="T3" fmla="*/ 0 h 19"/>
                <a:gd name="T4" fmla="*/ 0 w 8"/>
                <a:gd name="T5" fmla="*/ 2147483647 h 19"/>
                <a:gd name="T6" fmla="*/ 2147483647 w 8"/>
                <a:gd name="T7" fmla="*/ 2147483647 h 19"/>
                <a:gd name="T8" fmla="*/ 2147483647 w 8"/>
                <a:gd name="T9" fmla="*/ 2147483647 h 19"/>
                <a:gd name="T10" fmla="*/ 0 w 8"/>
                <a:gd name="T11" fmla="*/ 2147483647 h 19"/>
                <a:gd name="T12" fmla="*/ 2147483647 w 8"/>
                <a:gd name="T13" fmla="*/ 2147483647 h 19"/>
                <a:gd name="T14" fmla="*/ 2147483647 w 8"/>
                <a:gd name="T15" fmla="*/ 2147483647 h 19"/>
                <a:gd name="T16" fmla="*/ 2147483647 w 8"/>
                <a:gd name="T17" fmla="*/ 2147483647 h 19"/>
                <a:gd name="T18" fmla="*/ 2147483647 w 8"/>
                <a:gd name="T19" fmla="*/ 2147483647 h 19"/>
                <a:gd name="T20" fmla="*/ 2147483647 w 8"/>
                <a:gd name="T21" fmla="*/ 2147483647 h 19"/>
                <a:gd name="T22" fmla="*/ 2147483647 w 8"/>
                <a:gd name="T23" fmla="*/ 2147483647 h 19"/>
                <a:gd name="T24" fmla="*/ 2147483647 w 8"/>
                <a:gd name="T25" fmla="*/ 2147483647 h 19"/>
                <a:gd name="T26" fmla="*/ 2147483647 w 8"/>
                <a:gd name="T27" fmla="*/ 2147483647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
                <a:gd name="T43" fmla="*/ 0 h 19"/>
                <a:gd name="T44" fmla="*/ 8 w 8"/>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 h="19">
                  <a:moveTo>
                    <a:pt x="2" y="1"/>
                  </a:moveTo>
                  <a:cubicBezTo>
                    <a:pt x="2" y="1"/>
                    <a:pt x="2" y="0"/>
                    <a:pt x="2" y="0"/>
                  </a:cubicBezTo>
                  <a:cubicBezTo>
                    <a:pt x="1" y="0"/>
                    <a:pt x="0" y="1"/>
                    <a:pt x="0" y="2"/>
                  </a:cubicBezTo>
                  <a:cubicBezTo>
                    <a:pt x="0" y="3"/>
                    <a:pt x="1" y="3"/>
                    <a:pt x="1" y="4"/>
                  </a:cubicBezTo>
                  <a:cubicBezTo>
                    <a:pt x="1" y="5"/>
                    <a:pt x="2" y="6"/>
                    <a:pt x="1" y="6"/>
                  </a:cubicBezTo>
                  <a:cubicBezTo>
                    <a:pt x="0" y="7"/>
                    <a:pt x="0" y="7"/>
                    <a:pt x="0" y="8"/>
                  </a:cubicBezTo>
                  <a:cubicBezTo>
                    <a:pt x="1" y="10"/>
                    <a:pt x="3" y="11"/>
                    <a:pt x="4" y="12"/>
                  </a:cubicBezTo>
                  <a:cubicBezTo>
                    <a:pt x="4" y="13"/>
                    <a:pt x="3" y="14"/>
                    <a:pt x="3" y="15"/>
                  </a:cubicBezTo>
                  <a:cubicBezTo>
                    <a:pt x="3" y="17"/>
                    <a:pt x="4" y="19"/>
                    <a:pt x="6" y="19"/>
                  </a:cubicBezTo>
                  <a:cubicBezTo>
                    <a:pt x="7" y="19"/>
                    <a:pt x="8" y="18"/>
                    <a:pt x="8" y="17"/>
                  </a:cubicBezTo>
                  <a:cubicBezTo>
                    <a:pt x="7" y="17"/>
                    <a:pt x="6" y="16"/>
                    <a:pt x="6" y="15"/>
                  </a:cubicBezTo>
                  <a:cubicBezTo>
                    <a:pt x="6" y="13"/>
                    <a:pt x="7" y="11"/>
                    <a:pt x="7" y="8"/>
                  </a:cubicBezTo>
                  <a:cubicBezTo>
                    <a:pt x="6" y="6"/>
                    <a:pt x="5" y="4"/>
                    <a:pt x="4" y="2"/>
                  </a:cubicBezTo>
                  <a:cubicBezTo>
                    <a:pt x="3" y="2"/>
                    <a:pt x="2" y="2"/>
                    <a:pt x="2" y="1"/>
                  </a:cubicBezTo>
                </a:path>
              </a:pathLst>
            </a:custGeom>
            <a:solidFill>
              <a:srgbClr val="0066FF"/>
            </a:solidFill>
            <a:ln w="0">
              <a:solidFill>
                <a:srgbClr val="25221E"/>
              </a:solidFill>
              <a:round/>
              <a:headEnd/>
              <a:tailEnd/>
            </a:ln>
          </p:spPr>
          <p:txBody>
            <a:bodyPr/>
            <a:lstStyle/>
            <a:p>
              <a:endParaRPr lang="en-US"/>
            </a:p>
          </p:txBody>
        </p:sp>
        <p:sp>
          <p:nvSpPr>
            <p:cNvPr id="106" name="Freeform 103"/>
            <p:cNvSpPr>
              <a:spLocks noChangeAspect="1"/>
            </p:cNvSpPr>
            <p:nvPr/>
          </p:nvSpPr>
          <p:spPr bwMode="auto">
            <a:xfrm>
              <a:off x="5617859" y="4239814"/>
              <a:ext cx="38064" cy="24598"/>
            </a:xfrm>
            <a:custGeom>
              <a:avLst/>
              <a:gdLst>
                <a:gd name="T0" fmla="*/ 0 w 5"/>
                <a:gd name="T1" fmla="*/ 2147483647 h 3"/>
                <a:gd name="T2" fmla="*/ 2147483647 w 5"/>
                <a:gd name="T3" fmla="*/ 2147483647 h 3"/>
                <a:gd name="T4" fmla="*/ 2147483647 w 5"/>
                <a:gd name="T5" fmla="*/ 2147483647 h 3"/>
                <a:gd name="T6" fmla="*/ 2147483647 w 5"/>
                <a:gd name="T7" fmla="*/ 2147483647 h 3"/>
                <a:gd name="T8" fmla="*/ 2147483647 w 5"/>
                <a:gd name="T9" fmla="*/ 2147483647 h 3"/>
                <a:gd name="T10" fmla="*/ 0 w 5"/>
                <a:gd name="T11" fmla="*/ 2147483647 h 3"/>
                <a:gd name="T12" fmla="*/ 0 w 5"/>
                <a:gd name="T13" fmla="*/ 2147483647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0" y="2"/>
                  </a:moveTo>
                  <a:cubicBezTo>
                    <a:pt x="0" y="3"/>
                    <a:pt x="1" y="3"/>
                    <a:pt x="2" y="3"/>
                  </a:cubicBezTo>
                  <a:cubicBezTo>
                    <a:pt x="2" y="2"/>
                    <a:pt x="3" y="3"/>
                    <a:pt x="4" y="2"/>
                  </a:cubicBezTo>
                  <a:cubicBezTo>
                    <a:pt x="4" y="2"/>
                    <a:pt x="5" y="2"/>
                    <a:pt x="4" y="1"/>
                  </a:cubicBezTo>
                  <a:cubicBezTo>
                    <a:pt x="3" y="0"/>
                    <a:pt x="2" y="0"/>
                    <a:pt x="2" y="1"/>
                  </a:cubicBezTo>
                  <a:cubicBezTo>
                    <a:pt x="1" y="1"/>
                    <a:pt x="1" y="1"/>
                    <a:pt x="0" y="2"/>
                  </a:cubicBezTo>
                </a:path>
              </a:pathLst>
            </a:custGeom>
            <a:solidFill>
              <a:srgbClr val="0066FF"/>
            </a:solidFill>
            <a:ln w="0">
              <a:solidFill>
                <a:srgbClr val="25221E"/>
              </a:solidFill>
              <a:round/>
              <a:headEnd/>
              <a:tailEnd/>
            </a:ln>
          </p:spPr>
          <p:txBody>
            <a:bodyPr/>
            <a:lstStyle/>
            <a:p>
              <a:endParaRPr lang="en-US"/>
            </a:p>
          </p:txBody>
        </p:sp>
        <p:sp>
          <p:nvSpPr>
            <p:cNvPr id="107" name="Freeform 104"/>
            <p:cNvSpPr>
              <a:spLocks noChangeAspect="1"/>
            </p:cNvSpPr>
            <p:nvPr/>
          </p:nvSpPr>
          <p:spPr bwMode="auto">
            <a:xfrm>
              <a:off x="5633085" y="4280225"/>
              <a:ext cx="15226" cy="0"/>
            </a:xfrm>
            <a:custGeom>
              <a:avLst/>
              <a:gdLst>
                <a:gd name="T0" fmla="*/ 0 w 2"/>
                <a:gd name="T1" fmla="*/ 2147483647 w 2"/>
                <a:gd name="T2" fmla="*/ 0 w 2"/>
                <a:gd name="T3" fmla="*/ 0 60000 65536"/>
                <a:gd name="T4" fmla="*/ 0 60000 65536"/>
                <a:gd name="T5" fmla="*/ 0 60000 65536"/>
                <a:gd name="T6" fmla="*/ 0 w 2"/>
                <a:gd name="T7" fmla="*/ 2 w 2"/>
              </a:gdLst>
              <a:ahLst/>
              <a:cxnLst>
                <a:cxn ang="T3">
                  <a:pos x="T0" y="0"/>
                </a:cxn>
                <a:cxn ang="T4">
                  <a:pos x="T1" y="0"/>
                </a:cxn>
                <a:cxn ang="T5">
                  <a:pos x="T2" y="0"/>
                </a:cxn>
              </a:cxnLst>
              <a:rect l="T6" t="0" r="T7" b="0"/>
              <a:pathLst>
                <a:path w="2">
                  <a:moveTo>
                    <a:pt x="0" y="0"/>
                  </a:moveTo>
                  <a:cubicBezTo>
                    <a:pt x="1" y="0"/>
                    <a:pt x="1" y="0"/>
                    <a:pt x="2" y="0"/>
                  </a:cubicBezTo>
                  <a:lnTo>
                    <a:pt x="0" y="0"/>
                  </a:lnTo>
                </a:path>
              </a:pathLst>
            </a:custGeom>
            <a:solidFill>
              <a:srgbClr val="0066FF"/>
            </a:solidFill>
            <a:ln w="0">
              <a:solidFill>
                <a:srgbClr val="25221E"/>
              </a:solidFill>
              <a:round/>
              <a:headEnd/>
              <a:tailEnd/>
            </a:ln>
          </p:spPr>
          <p:txBody>
            <a:bodyPr/>
            <a:lstStyle/>
            <a:p>
              <a:endParaRPr lang="en-US"/>
            </a:p>
          </p:txBody>
        </p:sp>
        <p:sp>
          <p:nvSpPr>
            <p:cNvPr id="108" name="Freeform 105"/>
            <p:cNvSpPr>
              <a:spLocks noChangeAspect="1"/>
            </p:cNvSpPr>
            <p:nvPr/>
          </p:nvSpPr>
          <p:spPr bwMode="auto">
            <a:xfrm>
              <a:off x="5633085" y="4280225"/>
              <a:ext cx="15226" cy="0"/>
            </a:xfrm>
            <a:custGeom>
              <a:avLst/>
              <a:gdLst>
                <a:gd name="T0" fmla="*/ 0 w 2"/>
                <a:gd name="T1" fmla="*/ 2147483647 w 2"/>
                <a:gd name="T2" fmla="*/ 0 60000 65536"/>
                <a:gd name="T3" fmla="*/ 0 60000 65536"/>
                <a:gd name="T4" fmla="*/ 0 w 2"/>
                <a:gd name="T5" fmla="*/ 2 w 2"/>
              </a:gdLst>
              <a:ahLst/>
              <a:cxnLst>
                <a:cxn ang="T2">
                  <a:pos x="T0" y="0"/>
                </a:cxn>
                <a:cxn ang="T3">
                  <a:pos x="T1" y="0"/>
                </a:cxn>
              </a:cxnLst>
              <a:rect l="T4" t="0" r="T5" b="0"/>
              <a:pathLst>
                <a:path w="2">
                  <a:moveTo>
                    <a:pt x="0" y="0"/>
                  </a:moveTo>
                  <a:cubicBezTo>
                    <a:pt x="1" y="0"/>
                    <a:pt x="1" y="0"/>
                    <a:pt x="2" y="0"/>
                  </a:cubicBezTo>
                </a:path>
              </a:pathLst>
            </a:custGeom>
            <a:solidFill>
              <a:srgbClr val="0066FF"/>
            </a:solidFill>
            <a:ln w="0">
              <a:solidFill>
                <a:srgbClr val="25221E"/>
              </a:solidFill>
              <a:round/>
              <a:headEnd/>
              <a:tailEnd/>
            </a:ln>
          </p:spPr>
          <p:txBody>
            <a:bodyPr/>
            <a:lstStyle/>
            <a:p>
              <a:endParaRPr lang="en-US"/>
            </a:p>
          </p:txBody>
        </p:sp>
        <p:sp>
          <p:nvSpPr>
            <p:cNvPr id="109" name="Freeform 106"/>
            <p:cNvSpPr>
              <a:spLocks noChangeAspect="1"/>
            </p:cNvSpPr>
            <p:nvPr/>
          </p:nvSpPr>
          <p:spPr bwMode="auto">
            <a:xfrm>
              <a:off x="5663536" y="4231907"/>
              <a:ext cx="53290" cy="126504"/>
            </a:xfrm>
            <a:custGeom>
              <a:avLst/>
              <a:gdLst>
                <a:gd name="T0" fmla="*/ 2147483647 w 7"/>
                <a:gd name="T1" fmla="*/ 0 h 16"/>
                <a:gd name="T2" fmla="*/ 0 w 7"/>
                <a:gd name="T3" fmla="*/ 0 h 16"/>
                <a:gd name="T4" fmla="*/ 0 w 7"/>
                <a:gd name="T5" fmla="*/ 2147483647 h 16"/>
                <a:gd name="T6" fmla="*/ 2147483647 w 7"/>
                <a:gd name="T7" fmla="*/ 2147483647 h 16"/>
                <a:gd name="T8" fmla="*/ 2147483647 w 7"/>
                <a:gd name="T9" fmla="*/ 2147483647 h 16"/>
                <a:gd name="T10" fmla="*/ 2147483647 w 7"/>
                <a:gd name="T11" fmla="*/ 2147483647 h 16"/>
                <a:gd name="T12" fmla="*/ 2147483647 w 7"/>
                <a:gd name="T13" fmla="*/ 2147483647 h 16"/>
                <a:gd name="T14" fmla="*/ 2147483647 w 7"/>
                <a:gd name="T15" fmla="*/ 2147483647 h 16"/>
                <a:gd name="T16" fmla="*/ 2147483647 w 7"/>
                <a:gd name="T17" fmla="*/ 2147483647 h 16"/>
                <a:gd name="T18" fmla="*/ 2147483647 w 7"/>
                <a:gd name="T19" fmla="*/ 2147483647 h 16"/>
                <a:gd name="T20" fmla="*/ 2147483647 w 7"/>
                <a:gd name="T21" fmla="*/ 2147483647 h 16"/>
                <a:gd name="T22" fmla="*/ 2147483647 w 7"/>
                <a:gd name="T23" fmla="*/ 2147483647 h 16"/>
                <a:gd name="T24" fmla="*/ 2147483647 w 7"/>
                <a:gd name="T25" fmla="*/ 2147483647 h 16"/>
                <a:gd name="T26" fmla="*/ 2147483647 w 7"/>
                <a:gd name="T27" fmla="*/ 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16"/>
                <a:gd name="T44" fmla="*/ 7 w 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16">
                  <a:moveTo>
                    <a:pt x="1" y="0"/>
                  </a:moveTo>
                  <a:cubicBezTo>
                    <a:pt x="0" y="0"/>
                    <a:pt x="0" y="0"/>
                    <a:pt x="0" y="0"/>
                  </a:cubicBezTo>
                  <a:cubicBezTo>
                    <a:pt x="0" y="2"/>
                    <a:pt x="1" y="4"/>
                    <a:pt x="0" y="6"/>
                  </a:cubicBezTo>
                  <a:cubicBezTo>
                    <a:pt x="0" y="8"/>
                    <a:pt x="1" y="9"/>
                    <a:pt x="2" y="11"/>
                  </a:cubicBezTo>
                  <a:cubicBezTo>
                    <a:pt x="2" y="12"/>
                    <a:pt x="2" y="13"/>
                    <a:pt x="1" y="14"/>
                  </a:cubicBezTo>
                  <a:cubicBezTo>
                    <a:pt x="1" y="15"/>
                    <a:pt x="2" y="16"/>
                    <a:pt x="2" y="16"/>
                  </a:cubicBezTo>
                  <a:cubicBezTo>
                    <a:pt x="2" y="16"/>
                    <a:pt x="3" y="16"/>
                    <a:pt x="3" y="16"/>
                  </a:cubicBezTo>
                  <a:cubicBezTo>
                    <a:pt x="3" y="16"/>
                    <a:pt x="3" y="15"/>
                    <a:pt x="3" y="15"/>
                  </a:cubicBezTo>
                  <a:cubicBezTo>
                    <a:pt x="4" y="14"/>
                    <a:pt x="4" y="15"/>
                    <a:pt x="5" y="15"/>
                  </a:cubicBezTo>
                  <a:cubicBezTo>
                    <a:pt x="6" y="14"/>
                    <a:pt x="4" y="13"/>
                    <a:pt x="5" y="12"/>
                  </a:cubicBezTo>
                  <a:cubicBezTo>
                    <a:pt x="7" y="12"/>
                    <a:pt x="7" y="11"/>
                    <a:pt x="6" y="10"/>
                  </a:cubicBezTo>
                  <a:cubicBezTo>
                    <a:pt x="5" y="8"/>
                    <a:pt x="4" y="7"/>
                    <a:pt x="4" y="5"/>
                  </a:cubicBezTo>
                  <a:cubicBezTo>
                    <a:pt x="4" y="4"/>
                    <a:pt x="5" y="3"/>
                    <a:pt x="4" y="2"/>
                  </a:cubicBezTo>
                  <a:cubicBezTo>
                    <a:pt x="4" y="1"/>
                    <a:pt x="2" y="0"/>
                    <a:pt x="1" y="0"/>
                  </a:cubicBezTo>
                </a:path>
              </a:pathLst>
            </a:custGeom>
            <a:solidFill>
              <a:srgbClr val="0066FF"/>
            </a:solidFill>
            <a:ln w="0">
              <a:solidFill>
                <a:srgbClr val="25221E"/>
              </a:solidFill>
              <a:round/>
              <a:headEnd/>
              <a:tailEnd/>
            </a:ln>
          </p:spPr>
          <p:txBody>
            <a:bodyPr/>
            <a:lstStyle/>
            <a:p>
              <a:endParaRPr lang="en-US"/>
            </a:p>
          </p:txBody>
        </p:sp>
        <p:sp>
          <p:nvSpPr>
            <p:cNvPr id="110" name="Freeform 107"/>
            <p:cNvSpPr>
              <a:spLocks noChangeAspect="1"/>
            </p:cNvSpPr>
            <p:nvPr/>
          </p:nvSpPr>
          <p:spPr bwMode="auto">
            <a:xfrm>
              <a:off x="5709214" y="4366317"/>
              <a:ext cx="60057" cy="79065"/>
            </a:xfrm>
            <a:custGeom>
              <a:avLst/>
              <a:gdLst>
                <a:gd name="T0" fmla="*/ 2147483647 w 8"/>
                <a:gd name="T1" fmla="*/ 2147483647 h 10"/>
                <a:gd name="T2" fmla="*/ 2147483647 w 8"/>
                <a:gd name="T3" fmla="*/ 2147483647 h 10"/>
                <a:gd name="T4" fmla="*/ 2147483647 w 8"/>
                <a:gd name="T5" fmla="*/ 2147483647 h 10"/>
                <a:gd name="T6" fmla="*/ 2147483647 w 8"/>
                <a:gd name="T7" fmla="*/ 2147483647 h 10"/>
                <a:gd name="T8" fmla="*/ 2147483647 w 8"/>
                <a:gd name="T9" fmla="*/ 2147483647 h 10"/>
                <a:gd name="T10" fmla="*/ 2147483647 w 8"/>
                <a:gd name="T11" fmla="*/ 2147483647 h 10"/>
                <a:gd name="T12" fmla="*/ 2147483647 w 8"/>
                <a:gd name="T13" fmla="*/ 2147483647 h 10"/>
                <a:gd name="T14" fmla="*/ 2147483647 w 8"/>
                <a:gd name="T15" fmla="*/ 2147483647 h 10"/>
                <a:gd name="T16" fmla="*/ 2147483647 w 8"/>
                <a:gd name="T17" fmla="*/ 2147483647 h 10"/>
                <a:gd name="T18" fmla="*/ 2147483647 w 8"/>
                <a:gd name="T19" fmla="*/ 2147483647 h 10"/>
                <a:gd name="T20" fmla="*/ 2147483647 w 8"/>
                <a:gd name="T21" fmla="*/ 2147483647 h 10"/>
                <a:gd name="T22" fmla="*/ 2147483647 w 8"/>
                <a:gd name="T23" fmla="*/ 2147483647 h 10"/>
                <a:gd name="T24" fmla="*/ 0 w 8"/>
                <a:gd name="T25" fmla="*/ 0 h 10"/>
                <a:gd name="T26" fmla="*/ 2147483647 w 8"/>
                <a:gd name="T27" fmla="*/ 2147483647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
                <a:gd name="T43" fmla="*/ 0 h 10"/>
                <a:gd name="T44" fmla="*/ 8 w 8"/>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 h="10">
                  <a:moveTo>
                    <a:pt x="2" y="1"/>
                  </a:moveTo>
                  <a:cubicBezTo>
                    <a:pt x="2" y="1"/>
                    <a:pt x="3" y="2"/>
                    <a:pt x="4" y="2"/>
                  </a:cubicBezTo>
                  <a:cubicBezTo>
                    <a:pt x="5" y="1"/>
                    <a:pt x="6" y="2"/>
                    <a:pt x="7" y="3"/>
                  </a:cubicBezTo>
                  <a:cubicBezTo>
                    <a:pt x="8" y="4"/>
                    <a:pt x="7" y="5"/>
                    <a:pt x="7" y="7"/>
                  </a:cubicBezTo>
                  <a:cubicBezTo>
                    <a:pt x="6" y="7"/>
                    <a:pt x="6" y="5"/>
                    <a:pt x="5" y="6"/>
                  </a:cubicBezTo>
                  <a:cubicBezTo>
                    <a:pt x="5" y="6"/>
                    <a:pt x="5" y="7"/>
                    <a:pt x="5" y="7"/>
                  </a:cubicBezTo>
                  <a:cubicBezTo>
                    <a:pt x="6" y="8"/>
                    <a:pt x="8" y="8"/>
                    <a:pt x="7" y="9"/>
                  </a:cubicBezTo>
                  <a:cubicBezTo>
                    <a:pt x="6" y="10"/>
                    <a:pt x="5" y="9"/>
                    <a:pt x="5" y="9"/>
                  </a:cubicBezTo>
                  <a:cubicBezTo>
                    <a:pt x="4" y="9"/>
                    <a:pt x="3" y="9"/>
                    <a:pt x="3" y="9"/>
                  </a:cubicBezTo>
                  <a:cubicBezTo>
                    <a:pt x="2" y="9"/>
                    <a:pt x="2" y="8"/>
                    <a:pt x="2" y="8"/>
                  </a:cubicBezTo>
                  <a:cubicBezTo>
                    <a:pt x="3" y="6"/>
                    <a:pt x="2" y="5"/>
                    <a:pt x="2" y="3"/>
                  </a:cubicBezTo>
                  <a:cubicBezTo>
                    <a:pt x="1" y="3"/>
                    <a:pt x="2" y="3"/>
                    <a:pt x="2" y="2"/>
                  </a:cubicBezTo>
                  <a:cubicBezTo>
                    <a:pt x="2" y="1"/>
                    <a:pt x="0" y="1"/>
                    <a:pt x="0" y="0"/>
                  </a:cubicBezTo>
                  <a:cubicBezTo>
                    <a:pt x="1" y="0"/>
                    <a:pt x="1" y="0"/>
                    <a:pt x="2" y="1"/>
                  </a:cubicBezTo>
                </a:path>
              </a:pathLst>
            </a:custGeom>
            <a:solidFill>
              <a:srgbClr val="0066FF"/>
            </a:solidFill>
            <a:ln w="0">
              <a:solidFill>
                <a:srgbClr val="25221E"/>
              </a:solidFill>
              <a:round/>
              <a:headEnd/>
              <a:tailEnd/>
            </a:ln>
          </p:spPr>
          <p:txBody>
            <a:bodyPr/>
            <a:lstStyle/>
            <a:p>
              <a:endParaRPr lang="en-US"/>
            </a:p>
          </p:txBody>
        </p:sp>
        <p:sp>
          <p:nvSpPr>
            <p:cNvPr id="111" name="Freeform 108"/>
            <p:cNvSpPr>
              <a:spLocks noChangeAspect="1"/>
            </p:cNvSpPr>
            <p:nvPr/>
          </p:nvSpPr>
          <p:spPr bwMode="auto">
            <a:xfrm>
              <a:off x="5686375" y="4389158"/>
              <a:ext cx="30452" cy="48318"/>
            </a:xfrm>
            <a:custGeom>
              <a:avLst/>
              <a:gdLst>
                <a:gd name="T0" fmla="*/ 2147483647 w 4"/>
                <a:gd name="T1" fmla="*/ 2147483647 h 6"/>
                <a:gd name="T2" fmla="*/ 2147483647 w 4"/>
                <a:gd name="T3" fmla="*/ 2147483647 h 6"/>
                <a:gd name="T4" fmla="*/ 2147483647 w 4"/>
                <a:gd name="T5" fmla="*/ 2147483647 h 6"/>
                <a:gd name="T6" fmla="*/ 0 w 4"/>
                <a:gd name="T7" fmla="*/ 2147483647 h 6"/>
                <a:gd name="T8" fmla="*/ 0 w 4"/>
                <a:gd name="T9" fmla="*/ 2147483647 h 6"/>
                <a:gd name="T10" fmla="*/ 2147483647 w 4"/>
                <a:gd name="T11" fmla="*/ 2147483647 h 6"/>
                <a:gd name="T12" fmla="*/ 0 w 4"/>
                <a:gd name="T13" fmla="*/ 2147483647 h 6"/>
                <a:gd name="T14" fmla="*/ 2147483647 w 4"/>
                <a:gd name="T15" fmla="*/ 2147483647 h 6"/>
                <a:gd name="T16" fmla="*/ 2147483647 w 4"/>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6"/>
                <a:gd name="T29" fmla="*/ 4 w 4"/>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6">
                  <a:moveTo>
                    <a:pt x="4" y="6"/>
                  </a:moveTo>
                  <a:cubicBezTo>
                    <a:pt x="4" y="6"/>
                    <a:pt x="3" y="6"/>
                    <a:pt x="2" y="5"/>
                  </a:cubicBezTo>
                  <a:cubicBezTo>
                    <a:pt x="2" y="5"/>
                    <a:pt x="1" y="5"/>
                    <a:pt x="1" y="5"/>
                  </a:cubicBezTo>
                  <a:cubicBezTo>
                    <a:pt x="1" y="5"/>
                    <a:pt x="1" y="5"/>
                    <a:pt x="0" y="5"/>
                  </a:cubicBezTo>
                  <a:cubicBezTo>
                    <a:pt x="0" y="5"/>
                    <a:pt x="0" y="5"/>
                    <a:pt x="0" y="5"/>
                  </a:cubicBezTo>
                  <a:cubicBezTo>
                    <a:pt x="0" y="4"/>
                    <a:pt x="1" y="4"/>
                    <a:pt x="1" y="3"/>
                  </a:cubicBezTo>
                  <a:cubicBezTo>
                    <a:pt x="0" y="2"/>
                    <a:pt x="0" y="1"/>
                    <a:pt x="0" y="1"/>
                  </a:cubicBezTo>
                  <a:cubicBezTo>
                    <a:pt x="2" y="0"/>
                    <a:pt x="2" y="2"/>
                    <a:pt x="3" y="2"/>
                  </a:cubicBezTo>
                  <a:lnTo>
                    <a:pt x="4" y="6"/>
                  </a:lnTo>
                </a:path>
              </a:pathLst>
            </a:custGeom>
            <a:solidFill>
              <a:srgbClr val="0066FF"/>
            </a:solidFill>
            <a:ln w="0">
              <a:solidFill>
                <a:srgbClr val="25221E"/>
              </a:solidFill>
              <a:round/>
              <a:headEnd/>
              <a:tailEnd/>
            </a:ln>
          </p:spPr>
          <p:txBody>
            <a:bodyPr/>
            <a:lstStyle/>
            <a:p>
              <a:endParaRPr lang="en-US"/>
            </a:p>
          </p:txBody>
        </p:sp>
        <p:sp>
          <p:nvSpPr>
            <p:cNvPr id="112" name="Freeform 109"/>
            <p:cNvSpPr>
              <a:spLocks noChangeAspect="1"/>
            </p:cNvSpPr>
            <p:nvPr/>
          </p:nvSpPr>
          <p:spPr bwMode="auto">
            <a:xfrm>
              <a:off x="5686375" y="4389158"/>
              <a:ext cx="30452" cy="48318"/>
            </a:xfrm>
            <a:custGeom>
              <a:avLst/>
              <a:gdLst>
                <a:gd name="T0" fmla="*/ 2147483647 w 4"/>
                <a:gd name="T1" fmla="*/ 2147483647 h 6"/>
                <a:gd name="T2" fmla="*/ 2147483647 w 4"/>
                <a:gd name="T3" fmla="*/ 2147483647 h 6"/>
                <a:gd name="T4" fmla="*/ 2147483647 w 4"/>
                <a:gd name="T5" fmla="*/ 2147483647 h 6"/>
                <a:gd name="T6" fmla="*/ 0 w 4"/>
                <a:gd name="T7" fmla="*/ 2147483647 h 6"/>
                <a:gd name="T8" fmla="*/ 0 w 4"/>
                <a:gd name="T9" fmla="*/ 2147483647 h 6"/>
                <a:gd name="T10" fmla="*/ 2147483647 w 4"/>
                <a:gd name="T11" fmla="*/ 2147483647 h 6"/>
                <a:gd name="T12" fmla="*/ 0 w 4"/>
                <a:gd name="T13" fmla="*/ 2147483647 h 6"/>
                <a:gd name="T14" fmla="*/ 2147483647 w 4"/>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6"/>
                <a:gd name="T26" fmla="*/ 4 w 4"/>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6">
                  <a:moveTo>
                    <a:pt x="4" y="6"/>
                  </a:moveTo>
                  <a:cubicBezTo>
                    <a:pt x="4" y="6"/>
                    <a:pt x="3" y="6"/>
                    <a:pt x="2" y="5"/>
                  </a:cubicBezTo>
                  <a:cubicBezTo>
                    <a:pt x="2" y="5"/>
                    <a:pt x="1" y="5"/>
                    <a:pt x="1" y="5"/>
                  </a:cubicBezTo>
                  <a:cubicBezTo>
                    <a:pt x="1" y="5"/>
                    <a:pt x="1" y="5"/>
                    <a:pt x="0" y="5"/>
                  </a:cubicBezTo>
                  <a:cubicBezTo>
                    <a:pt x="0" y="5"/>
                    <a:pt x="0" y="5"/>
                    <a:pt x="0" y="5"/>
                  </a:cubicBezTo>
                  <a:cubicBezTo>
                    <a:pt x="0" y="4"/>
                    <a:pt x="1" y="4"/>
                    <a:pt x="1" y="3"/>
                  </a:cubicBezTo>
                  <a:cubicBezTo>
                    <a:pt x="0" y="2"/>
                    <a:pt x="0" y="1"/>
                    <a:pt x="0" y="1"/>
                  </a:cubicBezTo>
                  <a:cubicBezTo>
                    <a:pt x="2" y="0"/>
                    <a:pt x="2" y="2"/>
                    <a:pt x="3" y="2"/>
                  </a:cubicBezTo>
                </a:path>
              </a:pathLst>
            </a:custGeom>
            <a:solidFill>
              <a:srgbClr val="0066FF"/>
            </a:solidFill>
            <a:ln w="0">
              <a:solidFill>
                <a:srgbClr val="25221E"/>
              </a:solidFill>
              <a:round/>
              <a:headEnd/>
              <a:tailEnd/>
            </a:ln>
          </p:spPr>
          <p:txBody>
            <a:bodyPr/>
            <a:lstStyle/>
            <a:p>
              <a:endParaRPr lang="en-US"/>
            </a:p>
          </p:txBody>
        </p:sp>
        <p:sp>
          <p:nvSpPr>
            <p:cNvPr id="113" name="Freeform 110"/>
            <p:cNvSpPr>
              <a:spLocks noChangeAspect="1"/>
            </p:cNvSpPr>
            <p:nvPr/>
          </p:nvSpPr>
          <p:spPr bwMode="auto">
            <a:xfrm>
              <a:off x="5678762" y="4445382"/>
              <a:ext cx="38064" cy="38654"/>
            </a:xfrm>
            <a:custGeom>
              <a:avLst/>
              <a:gdLst>
                <a:gd name="T0" fmla="*/ 2147483647 w 5"/>
                <a:gd name="T1" fmla="*/ 0 h 5"/>
                <a:gd name="T2" fmla="*/ 2147483647 w 5"/>
                <a:gd name="T3" fmla="*/ 2147483647 h 5"/>
                <a:gd name="T4" fmla="*/ 2147483647 w 5"/>
                <a:gd name="T5" fmla="*/ 2147483647 h 5"/>
                <a:gd name="T6" fmla="*/ 2147483647 w 5"/>
                <a:gd name="T7" fmla="*/ 2147483647 h 5"/>
                <a:gd name="T8" fmla="*/ 2147483647 w 5"/>
                <a:gd name="T9" fmla="*/ 0 h 5"/>
                <a:gd name="T10" fmla="*/ 2147483647 w 5"/>
                <a:gd name="T11" fmla="*/ 0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2" y="0"/>
                  </a:moveTo>
                  <a:cubicBezTo>
                    <a:pt x="4" y="0"/>
                    <a:pt x="5" y="3"/>
                    <a:pt x="4" y="4"/>
                  </a:cubicBezTo>
                  <a:cubicBezTo>
                    <a:pt x="3" y="5"/>
                    <a:pt x="2" y="4"/>
                    <a:pt x="1" y="4"/>
                  </a:cubicBezTo>
                  <a:cubicBezTo>
                    <a:pt x="2" y="3"/>
                    <a:pt x="2" y="2"/>
                    <a:pt x="1" y="1"/>
                  </a:cubicBezTo>
                  <a:cubicBezTo>
                    <a:pt x="1" y="1"/>
                    <a:pt x="0" y="0"/>
                    <a:pt x="1" y="0"/>
                  </a:cubicBezTo>
                  <a:cubicBezTo>
                    <a:pt x="1" y="0"/>
                    <a:pt x="1" y="0"/>
                    <a:pt x="2" y="0"/>
                  </a:cubicBezTo>
                </a:path>
              </a:pathLst>
            </a:custGeom>
            <a:solidFill>
              <a:srgbClr val="0066FF"/>
            </a:solidFill>
            <a:ln w="0">
              <a:solidFill>
                <a:srgbClr val="25221E"/>
              </a:solidFill>
              <a:round/>
              <a:headEnd/>
              <a:tailEnd/>
            </a:ln>
          </p:spPr>
          <p:txBody>
            <a:bodyPr/>
            <a:lstStyle/>
            <a:p>
              <a:endParaRPr lang="en-US"/>
            </a:p>
          </p:txBody>
        </p:sp>
        <p:sp>
          <p:nvSpPr>
            <p:cNvPr id="114" name="Freeform 111"/>
            <p:cNvSpPr>
              <a:spLocks noChangeAspect="1"/>
            </p:cNvSpPr>
            <p:nvPr/>
          </p:nvSpPr>
          <p:spPr bwMode="auto">
            <a:xfrm>
              <a:off x="5807336" y="4618447"/>
              <a:ext cx="30452" cy="31626"/>
            </a:xfrm>
            <a:custGeom>
              <a:avLst/>
              <a:gdLst>
                <a:gd name="T0" fmla="*/ 2147483647 w 4"/>
                <a:gd name="T1" fmla="*/ 2147483647 h 4"/>
                <a:gd name="T2" fmla="*/ 2147483647 w 4"/>
                <a:gd name="T3" fmla="*/ 2147483647 h 4"/>
                <a:gd name="T4" fmla="*/ 2147483647 w 4"/>
                <a:gd name="T5" fmla="*/ 2147483647 h 4"/>
                <a:gd name="T6" fmla="*/ 2147483647 w 4"/>
                <a:gd name="T7" fmla="*/ 2147483647 h 4"/>
                <a:gd name="T8" fmla="*/ 2147483647 w 4"/>
                <a:gd name="T9" fmla="*/ 2147483647 h 4"/>
                <a:gd name="T10" fmla="*/ 2147483647 w 4"/>
                <a:gd name="T11" fmla="*/ 2147483647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2" y="4"/>
                  </a:moveTo>
                  <a:cubicBezTo>
                    <a:pt x="3" y="4"/>
                    <a:pt x="3" y="4"/>
                    <a:pt x="3" y="4"/>
                  </a:cubicBezTo>
                  <a:cubicBezTo>
                    <a:pt x="3" y="3"/>
                    <a:pt x="4" y="2"/>
                    <a:pt x="3" y="1"/>
                  </a:cubicBezTo>
                  <a:cubicBezTo>
                    <a:pt x="3" y="0"/>
                    <a:pt x="2" y="1"/>
                    <a:pt x="1" y="1"/>
                  </a:cubicBezTo>
                  <a:cubicBezTo>
                    <a:pt x="0" y="2"/>
                    <a:pt x="0" y="3"/>
                    <a:pt x="1" y="4"/>
                  </a:cubicBezTo>
                  <a:cubicBezTo>
                    <a:pt x="1" y="4"/>
                    <a:pt x="2" y="4"/>
                    <a:pt x="2" y="4"/>
                  </a:cubicBezTo>
                </a:path>
              </a:pathLst>
            </a:custGeom>
            <a:solidFill>
              <a:srgbClr val="0066FF"/>
            </a:solidFill>
            <a:ln w="0">
              <a:solidFill>
                <a:srgbClr val="25221E"/>
              </a:solidFill>
              <a:round/>
              <a:headEnd/>
              <a:tailEnd/>
            </a:ln>
          </p:spPr>
          <p:txBody>
            <a:bodyPr/>
            <a:lstStyle/>
            <a:p>
              <a:endParaRPr lang="en-US"/>
            </a:p>
          </p:txBody>
        </p:sp>
        <p:sp>
          <p:nvSpPr>
            <p:cNvPr id="115" name="Freeform 112"/>
            <p:cNvSpPr>
              <a:spLocks noChangeAspect="1"/>
            </p:cNvSpPr>
            <p:nvPr/>
          </p:nvSpPr>
          <p:spPr bwMode="auto">
            <a:xfrm>
              <a:off x="5807336" y="4468223"/>
              <a:ext cx="22838" cy="31626"/>
            </a:xfrm>
            <a:custGeom>
              <a:avLst/>
              <a:gdLst>
                <a:gd name="T0" fmla="*/ 2147483647 w 3"/>
                <a:gd name="T1" fmla="*/ 2147483647 h 4"/>
                <a:gd name="T2" fmla="*/ 2147483647 w 3"/>
                <a:gd name="T3" fmla="*/ 0 h 4"/>
                <a:gd name="T4" fmla="*/ 2147483647 w 3"/>
                <a:gd name="T5" fmla="*/ 0 h 4"/>
                <a:gd name="T6" fmla="*/ 2147483647 w 3"/>
                <a:gd name="T7" fmla="*/ 2147483647 h 4"/>
                <a:gd name="T8" fmla="*/ 2147483647 w 3"/>
                <a:gd name="T9" fmla="*/ 2147483647 h 4"/>
                <a:gd name="T10" fmla="*/ 2147483647 w 3"/>
                <a:gd name="T11" fmla="*/ 2147483647 h 4"/>
                <a:gd name="T12" fmla="*/ 2147483647 w 3"/>
                <a:gd name="T13" fmla="*/ 2147483647 h 4"/>
                <a:gd name="T14" fmla="*/ 0 60000 65536"/>
                <a:gd name="T15" fmla="*/ 0 60000 65536"/>
                <a:gd name="T16" fmla="*/ 0 60000 65536"/>
                <a:gd name="T17" fmla="*/ 0 60000 65536"/>
                <a:gd name="T18" fmla="*/ 0 60000 65536"/>
                <a:gd name="T19" fmla="*/ 0 60000 65536"/>
                <a:gd name="T20" fmla="*/ 0 60000 65536"/>
                <a:gd name="T21" fmla="*/ 0 w 3"/>
                <a:gd name="T22" fmla="*/ 0 h 4"/>
                <a:gd name="T23" fmla="*/ 3 w 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
                  <a:moveTo>
                    <a:pt x="2" y="1"/>
                  </a:moveTo>
                  <a:lnTo>
                    <a:pt x="2" y="0"/>
                  </a:lnTo>
                  <a:cubicBezTo>
                    <a:pt x="2" y="0"/>
                    <a:pt x="1" y="0"/>
                    <a:pt x="1" y="0"/>
                  </a:cubicBezTo>
                  <a:cubicBezTo>
                    <a:pt x="1" y="1"/>
                    <a:pt x="0" y="2"/>
                    <a:pt x="1" y="3"/>
                  </a:cubicBezTo>
                  <a:cubicBezTo>
                    <a:pt x="1" y="4"/>
                    <a:pt x="2" y="4"/>
                    <a:pt x="2" y="4"/>
                  </a:cubicBezTo>
                  <a:cubicBezTo>
                    <a:pt x="3" y="3"/>
                    <a:pt x="2" y="2"/>
                    <a:pt x="2" y="1"/>
                  </a:cubicBezTo>
                </a:path>
              </a:pathLst>
            </a:custGeom>
            <a:solidFill>
              <a:srgbClr val="0066FF"/>
            </a:solidFill>
            <a:ln w="0">
              <a:solidFill>
                <a:srgbClr val="25221E"/>
              </a:solidFill>
              <a:round/>
              <a:headEnd/>
              <a:tailEnd/>
            </a:ln>
          </p:spPr>
          <p:txBody>
            <a:bodyPr/>
            <a:lstStyle/>
            <a:p>
              <a:endParaRPr lang="en-US"/>
            </a:p>
          </p:txBody>
        </p:sp>
        <p:sp>
          <p:nvSpPr>
            <p:cNvPr id="116" name="Freeform 113"/>
            <p:cNvSpPr>
              <a:spLocks noChangeAspect="1"/>
            </p:cNvSpPr>
            <p:nvPr/>
          </p:nvSpPr>
          <p:spPr bwMode="auto">
            <a:xfrm>
              <a:off x="5807336" y="4468223"/>
              <a:ext cx="22838" cy="31626"/>
            </a:xfrm>
            <a:custGeom>
              <a:avLst/>
              <a:gdLst>
                <a:gd name="T0" fmla="*/ 2147483647 w 3"/>
                <a:gd name="T1" fmla="*/ 2147483647 h 4"/>
                <a:gd name="T2" fmla="*/ 2147483647 w 3"/>
                <a:gd name="T3" fmla="*/ 0 h 4"/>
                <a:gd name="T4" fmla="*/ 2147483647 w 3"/>
                <a:gd name="T5" fmla="*/ 0 h 4"/>
                <a:gd name="T6" fmla="*/ 2147483647 w 3"/>
                <a:gd name="T7" fmla="*/ 2147483647 h 4"/>
                <a:gd name="T8" fmla="*/ 2147483647 w 3"/>
                <a:gd name="T9" fmla="*/ 2147483647 h 4"/>
                <a:gd name="T10" fmla="*/ 2147483647 w 3"/>
                <a:gd name="T11" fmla="*/ 2147483647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2" y="1"/>
                  </a:moveTo>
                  <a:lnTo>
                    <a:pt x="2" y="0"/>
                  </a:lnTo>
                  <a:cubicBezTo>
                    <a:pt x="2" y="0"/>
                    <a:pt x="1" y="0"/>
                    <a:pt x="1" y="0"/>
                  </a:cubicBezTo>
                  <a:cubicBezTo>
                    <a:pt x="1" y="1"/>
                    <a:pt x="0" y="2"/>
                    <a:pt x="1" y="3"/>
                  </a:cubicBezTo>
                  <a:cubicBezTo>
                    <a:pt x="1" y="4"/>
                    <a:pt x="2" y="4"/>
                    <a:pt x="2" y="4"/>
                  </a:cubicBezTo>
                  <a:cubicBezTo>
                    <a:pt x="3" y="3"/>
                    <a:pt x="2" y="2"/>
                    <a:pt x="2" y="1"/>
                  </a:cubicBezTo>
                </a:path>
              </a:pathLst>
            </a:custGeom>
            <a:solidFill>
              <a:srgbClr val="0066FF"/>
            </a:solidFill>
            <a:ln w="0">
              <a:solidFill>
                <a:srgbClr val="25221E"/>
              </a:solidFill>
              <a:round/>
              <a:headEnd/>
              <a:tailEnd/>
            </a:ln>
          </p:spPr>
          <p:txBody>
            <a:bodyPr/>
            <a:lstStyle/>
            <a:p>
              <a:endParaRPr lang="en-US"/>
            </a:p>
          </p:txBody>
        </p:sp>
        <p:sp>
          <p:nvSpPr>
            <p:cNvPr id="117" name="Freeform 114"/>
            <p:cNvSpPr>
              <a:spLocks noChangeAspect="1"/>
            </p:cNvSpPr>
            <p:nvPr/>
          </p:nvSpPr>
          <p:spPr bwMode="auto">
            <a:xfrm>
              <a:off x="5716826" y="4453289"/>
              <a:ext cx="15226" cy="22841"/>
            </a:xfrm>
            <a:custGeom>
              <a:avLst/>
              <a:gdLst>
                <a:gd name="T0" fmla="*/ 2147483647 w 2"/>
                <a:gd name="T1" fmla="*/ 2147483647 h 3"/>
                <a:gd name="T2" fmla="*/ 2147483647 w 2"/>
                <a:gd name="T3" fmla="*/ 2147483647 h 3"/>
                <a:gd name="T4" fmla="*/ 2147483647 w 2"/>
                <a:gd name="T5" fmla="*/ 2147483647 h 3"/>
                <a:gd name="T6" fmla="*/ 2147483647 w 2"/>
                <a:gd name="T7" fmla="*/ 2147483647 h 3"/>
                <a:gd name="T8" fmla="*/ 2147483647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1"/>
                  </a:moveTo>
                  <a:cubicBezTo>
                    <a:pt x="2" y="0"/>
                    <a:pt x="1" y="1"/>
                    <a:pt x="1" y="1"/>
                  </a:cubicBezTo>
                  <a:cubicBezTo>
                    <a:pt x="0" y="2"/>
                    <a:pt x="1" y="2"/>
                    <a:pt x="2" y="3"/>
                  </a:cubicBezTo>
                  <a:cubicBezTo>
                    <a:pt x="2" y="2"/>
                    <a:pt x="2" y="2"/>
                    <a:pt x="2" y="1"/>
                  </a:cubicBezTo>
                  <a:cubicBezTo>
                    <a:pt x="2" y="1"/>
                    <a:pt x="2" y="1"/>
                    <a:pt x="2" y="1"/>
                  </a:cubicBezTo>
                </a:path>
              </a:pathLst>
            </a:custGeom>
            <a:solidFill>
              <a:srgbClr val="0066FF"/>
            </a:solidFill>
            <a:ln w="0">
              <a:solidFill>
                <a:srgbClr val="25221E"/>
              </a:solidFill>
              <a:round/>
              <a:headEnd/>
              <a:tailEnd/>
            </a:ln>
          </p:spPr>
          <p:txBody>
            <a:bodyPr/>
            <a:lstStyle/>
            <a:p>
              <a:endParaRPr lang="en-US"/>
            </a:p>
          </p:txBody>
        </p:sp>
        <p:sp>
          <p:nvSpPr>
            <p:cNvPr id="118" name="Freeform 115"/>
            <p:cNvSpPr>
              <a:spLocks noChangeAspect="1"/>
            </p:cNvSpPr>
            <p:nvPr/>
          </p:nvSpPr>
          <p:spPr bwMode="auto">
            <a:xfrm>
              <a:off x="5776884" y="4397065"/>
              <a:ext cx="22838" cy="32504"/>
            </a:xfrm>
            <a:custGeom>
              <a:avLst/>
              <a:gdLst>
                <a:gd name="T0" fmla="*/ 2147483647 w 3"/>
                <a:gd name="T1" fmla="*/ 2147483647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0 60000 65536"/>
                <a:gd name="T15" fmla="*/ 0 60000 65536"/>
                <a:gd name="T16" fmla="*/ 0 60000 65536"/>
                <a:gd name="T17" fmla="*/ 0 60000 65536"/>
                <a:gd name="T18" fmla="*/ 0 60000 65536"/>
                <a:gd name="T19" fmla="*/ 0 60000 65536"/>
                <a:gd name="T20" fmla="*/ 0 60000 65536"/>
                <a:gd name="T21" fmla="*/ 0 w 3"/>
                <a:gd name="T22" fmla="*/ 0 h 4"/>
                <a:gd name="T23" fmla="*/ 3 w 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
                  <a:moveTo>
                    <a:pt x="2" y="1"/>
                  </a:moveTo>
                  <a:cubicBezTo>
                    <a:pt x="1" y="0"/>
                    <a:pt x="1" y="1"/>
                    <a:pt x="0" y="1"/>
                  </a:cubicBezTo>
                  <a:cubicBezTo>
                    <a:pt x="0" y="2"/>
                    <a:pt x="1" y="3"/>
                    <a:pt x="0" y="4"/>
                  </a:cubicBezTo>
                  <a:cubicBezTo>
                    <a:pt x="1" y="4"/>
                    <a:pt x="1" y="4"/>
                    <a:pt x="1" y="4"/>
                  </a:cubicBezTo>
                  <a:cubicBezTo>
                    <a:pt x="1" y="4"/>
                    <a:pt x="2" y="3"/>
                    <a:pt x="3" y="4"/>
                  </a:cubicBezTo>
                  <a:cubicBezTo>
                    <a:pt x="3" y="3"/>
                    <a:pt x="2" y="3"/>
                    <a:pt x="2" y="2"/>
                  </a:cubicBezTo>
                  <a:cubicBezTo>
                    <a:pt x="2" y="2"/>
                    <a:pt x="2" y="1"/>
                    <a:pt x="2" y="1"/>
                  </a:cubicBezTo>
                </a:path>
              </a:pathLst>
            </a:custGeom>
            <a:solidFill>
              <a:srgbClr val="0066FF"/>
            </a:solidFill>
            <a:ln w="0">
              <a:solidFill>
                <a:srgbClr val="25221E"/>
              </a:solidFill>
              <a:round/>
              <a:headEnd/>
              <a:tailEnd/>
            </a:ln>
          </p:spPr>
          <p:txBody>
            <a:bodyPr/>
            <a:lstStyle/>
            <a:p>
              <a:endParaRPr lang="en-US"/>
            </a:p>
          </p:txBody>
        </p:sp>
        <p:sp>
          <p:nvSpPr>
            <p:cNvPr id="119" name="Freeform 116"/>
            <p:cNvSpPr>
              <a:spLocks noChangeAspect="1"/>
            </p:cNvSpPr>
            <p:nvPr/>
          </p:nvSpPr>
          <p:spPr bwMode="auto">
            <a:xfrm>
              <a:off x="5633085" y="4264412"/>
              <a:ext cx="15226" cy="15813"/>
            </a:xfrm>
            <a:custGeom>
              <a:avLst/>
              <a:gdLst>
                <a:gd name="T0" fmla="*/ 2147483647 w 2"/>
                <a:gd name="T1" fmla="*/ 2147483647 h 2"/>
                <a:gd name="T2" fmla="*/ 0 w 2"/>
                <a:gd name="T3" fmla="*/ 2147483647 h 2"/>
                <a:gd name="T4" fmla="*/ 2147483647 w 2"/>
                <a:gd name="T5" fmla="*/ 2147483647 h 2"/>
                <a:gd name="T6" fmla="*/ 2147483647 w 2"/>
                <a:gd name="T7" fmla="*/ 2147483647 h 2"/>
                <a:gd name="T8" fmla="*/ 2147483647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2"/>
                  </a:moveTo>
                  <a:cubicBezTo>
                    <a:pt x="1" y="2"/>
                    <a:pt x="1" y="2"/>
                    <a:pt x="0" y="2"/>
                  </a:cubicBezTo>
                  <a:cubicBezTo>
                    <a:pt x="0" y="2"/>
                    <a:pt x="0" y="0"/>
                    <a:pt x="1" y="1"/>
                  </a:cubicBezTo>
                  <a:cubicBezTo>
                    <a:pt x="2" y="1"/>
                    <a:pt x="2" y="2"/>
                    <a:pt x="2" y="2"/>
                  </a:cubicBezTo>
                  <a:cubicBezTo>
                    <a:pt x="2" y="2"/>
                    <a:pt x="2" y="2"/>
                    <a:pt x="2" y="2"/>
                  </a:cubicBezTo>
                </a:path>
              </a:pathLst>
            </a:custGeom>
            <a:solidFill>
              <a:srgbClr val="0066FF"/>
            </a:solidFill>
            <a:ln w="0">
              <a:solidFill>
                <a:srgbClr val="25221E"/>
              </a:solidFill>
              <a:round/>
              <a:headEnd/>
              <a:tailEnd/>
            </a:ln>
          </p:spPr>
          <p:txBody>
            <a:bodyPr/>
            <a:lstStyle/>
            <a:p>
              <a:endParaRPr lang="en-US"/>
            </a:p>
          </p:txBody>
        </p:sp>
        <p:sp>
          <p:nvSpPr>
            <p:cNvPr id="120" name="Freeform 117"/>
            <p:cNvSpPr>
              <a:spLocks noChangeAspect="1"/>
            </p:cNvSpPr>
            <p:nvPr/>
          </p:nvSpPr>
          <p:spPr bwMode="auto">
            <a:xfrm>
              <a:off x="5678762" y="4445382"/>
              <a:ext cx="38064" cy="38654"/>
            </a:xfrm>
            <a:custGeom>
              <a:avLst/>
              <a:gdLst>
                <a:gd name="T0" fmla="*/ 2147483647 w 5"/>
                <a:gd name="T1" fmla="*/ 0 h 5"/>
                <a:gd name="T2" fmla="*/ 2147483647 w 5"/>
                <a:gd name="T3" fmla="*/ 2147483647 h 5"/>
                <a:gd name="T4" fmla="*/ 2147483647 w 5"/>
                <a:gd name="T5" fmla="*/ 2147483647 h 5"/>
                <a:gd name="T6" fmla="*/ 2147483647 w 5"/>
                <a:gd name="T7" fmla="*/ 2147483647 h 5"/>
                <a:gd name="T8" fmla="*/ 2147483647 w 5"/>
                <a:gd name="T9" fmla="*/ 0 h 5"/>
                <a:gd name="T10" fmla="*/ 2147483647 w 5"/>
                <a:gd name="T11" fmla="*/ 0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2" y="0"/>
                  </a:moveTo>
                  <a:cubicBezTo>
                    <a:pt x="4" y="0"/>
                    <a:pt x="5" y="3"/>
                    <a:pt x="4" y="4"/>
                  </a:cubicBezTo>
                  <a:cubicBezTo>
                    <a:pt x="3" y="5"/>
                    <a:pt x="2" y="4"/>
                    <a:pt x="1" y="4"/>
                  </a:cubicBezTo>
                  <a:cubicBezTo>
                    <a:pt x="2" y="3"/>
                    <a:pt x="2" y="2"/>
                    <a:pt x="1" y="1"/>
                  </a:cubicBezTo>
                  <a:cubicBezTo>
                    <a:pt x="1" y="1"/>
                    <a:pt x="0" y="0"/>
                    <a:pt x="1" y="0"/>
                  </a:cubicBezTo>
                  <a:cubicBezTo>
                    <a:pt x="1" y="0"/>
                    <a:pt x="1" y="0"/>
                    <a:pt x="2" y="0"/>
                  </a:cubicBezTo>
                </a:path>
              </a:pathLst>
            </a:custGeom>
            <a:solidFill>
              <a:srgbClr val="0066FF"/>
            </a:solidFill>
            <a:ln w="0">
              <a:solidFill>
                <a:srgbClr val="25221E"/>
              </a:solidFill>
              <a:round/>
              <a:headEnd/>
              <a:tailEnd/>
            </a:ln>
          </p:spPr>
          <p:txBody>
            <a:bodyPr/>
            <a:lstStyle/>
            <a:p>
              <a:endParaRPr lang="en-US"/>
            </a:p>
          </p:txBody>
        </p:sp>
        <p:sp>
          <p:nvSpPr>
            <p:cNvPr id="121" name="Freeform 118"/>
            <p:cNvSpPr>
              <a:spLocks noChangeAspect="1"/>
            </p:cNvSpPr>
            <p:nvPr/>
          </p:nvSpPr>
          <p:spPr bwMode="auto">
            <a:xfrm>
              <a:off x="4557126" y="3956937"/>
              <a:ext cx="91355" cy="86093"/>
            </a:xfrm>
            <a:custGeom>
              <a:avLst/>
              <a:gdLst>
                <a:gd name="T0" fmla="*/ 2147483647 w 12"/>
                <a:gd name="T1" fmla="*/ 2147483647 h 11"/>
                <a:gd name="T2" fmla="*/ 2147483647 w 12"/>
                <a:gd name="T3" fmla="*/ 2147483647 h 11"/>
                <a:gd name="T4" fmla="*/ 2147483647 w 12"/>
                <a:gd name="T5" fmla="*/ 2147483647 h 11"/>
                <a:gd name="T6" fmla="*/ 2147483647 w 12"/>
                <a:gd name="T7" fmla="*/ 2147483647 h 11"/>
                <a:gd name="T8" fmla="*/ 2147483647 w 12"/>
                <a:gd name="T9" fmla="*/ 2147483647 h 11"/>
                <a:gd name="T10" fmla="*/ 2147483647 w 12"/>
                <a:gd name="T11" fmla="*/ 2147483647 h 11"/>
                <a:gd name="T12" fmla="*/ 2147483647 w 12"/>
                <a:gd name="T13" fmla="*/ 2147483647 h 11"/>
                <a:gd name="T14" fmla="*/ 2147483647 w 12"/>
                <a:gd name="T15" fmla="*/ 2147483647 h 11"/>
                <a:gd name="T16" fmla="*/ 2147483647 w 12"/>
                <a:gd name="T17" fmla="*/ 2147483647 h 11"/>
                <a:gd name="T18" fmla="*/ 2147483647 w 12"/>
                <a:gd name="T19" fmla="*/ 2147483647 h 11"/>
                <a:gd name="T20" fmla="*/ 2147483647 w 12"/>
                <a:gd name="T21" fmla="*/ 0 h 11"/>
                <a:gd name="T22" fmla="*/ 2147483647 w 12"/>
                <a:gd name="T23" fmla="*/ 2147483647 h 11"/>
                <a:gd name="T24" fmla="*/ 2147483647 w 12"/>
                <a:gd name="T25" fmla="*/ 2147483647 h 11"/>
                <a:gd name="T26" fmla="*/ 2147483647 w 12"/>
                <a:gd name="T27" fmla="*/ 2147483647 h 11"/>
                <a:gd name="T28" fmla="*/ 2147483647 w 12"/>
                <a:gd name="T29" fmla="*/ 2147483647 h 11"/>
                <a:gd name="T30" fmla="*/ 2147483647 w 12"/>
                <a:gd name="T31" fmla="*/ 2147483647 h 11"/>
                <a:gd name="T32" fmla="*/ 2147483647 w 12"/>
                <a:gd name="T33" fmla="*/ 2147483647 h 11"/>
                <a:gd name="T34" fmla="*/ 2147483647 w 12"/>
                <a:gd name="T35" fmla="*/ 2147483647 h 11"/>
                <a:gd name="T36" fmla="*/ 2147483647 w 12"/>
                <a:gd name="T37" fmla="*/ 2147483647 h 11"/>
                <a:gd name="T38" fmla="*/ 2147483647 w 12"/>
                <a:gd name="T39" fmla="*/ 2147483647 h 11"/>
                <a:gd name="T40" fmla="*/ 2147483647 w 12"/>
                <a:gd name="T41" fmla="*/ 2147483647 h 11"/>
                <a:gd name="T42" fmla="*/ 2147483647 w 12"/>
                <a:gd name="T43" fmla="*/ 2147483647 h 11"/>
                <a:gd name="T44" fmla="*/ 2147483647 w 12"/>
                <a:gd name="T45" fmla="*/ 2147483647 h 11"/>
                <a:gd name="T46" fmla="*/ 2147483647 w 12"/>
                <a:gd name="T47" fmla="*/ 2147483647 h 11"/>
                <a:gd name="T48" fmla="*/ 2147483647 w 12"/>
                <a:gd name="T49" fmla="*/ 2147483647 h 11"/>
                <a:gd name="T50" fmla="*/ 2147483647 w 12"/>
                <a:gd name="T51" fmla="*/ 2147483647 h 11"/>
                <a:gd name="T52" fmla="*/ 2147483647 w 12"/>
                <a:gd name="T53" fmla="*/ 2147483647 h 11"/>
                <a:gd name="T54" fmla="*/ 2147483647 w 12"/>
                <a:gd name="T55" fmla="*/ 2147483647 h 11"/>
                <a:gd name="T56" fmla="*/ 2147483647 w 12"/>
                <a:gd name="T57" fmla="*/ 2147483647 h 11"/>
                <a:gd name="T58" fmla="*/ 2147483647 w 12"/>
                <a:gd name="T59" fmla="*/ 2147483647 h 1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
                <a:gd name="T91" fmla="*/ 0 h 11"/>
                <a:gd name="T92" fmla="*/ 12 w 12"/>
                <a:gd name="T93" fmla="*/ 11 h 1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 h="11">
                  <a:moveTo>
                    <a:pt x="1" y="6"/>
                  </a:moveTo>
                  <a:cubicBezTo>
                    <a:pt x="1" y="6"/>
                    <a:pt x="2" y="6"/>
                    <a:pt x="2" y="6"/>
                  </a:cubicBezTo>
                  <a:cubicBezTo>
                    <a:pt x="2" y="6"/>
                    <a:pt x="2" y="6"/>
                    <a:pt x="2" y="6"/>
                  </a:cubicBezTo>
                  <a:cubicBezTo>
                    <a:pt x="2" y="5"/>
                    <a:pt x="2" y="5"/>
                    <a:pt x="2" y="5"/>
                  </a:cubicBezTo>
                  <a:cubicBezTo>
                    <a:pt x="3" y="5"/>
                    <a:pt x="3" y="5"/>
                    <a:pt x="3" y="5"/>
                  </a:cubicBezTo>
                  <a:cubicBezTo>
                    <a:pt x="4" y="5"/>
                    <a:pt x="3" y="5"/>
                    <a:pt x="3" y="4"/>
                  </a:cubicBezTo>
                  <a:cubicBezTo>
                    <a:pt x="4" y="4"/>
                    <a:pt x="4" y="5"/>
                    <a:pt x="5" y="5"/>
                  </a:cubicBezTo>
                  <a:cubicBezTo>
                    <a:pt x="5" y="4"/>
                    <a:pt x="5" y="4"/>
                    <a:pt x="5" y="4"/>
                  </a:cubicBezTo>
                  <a:cubicBezTo>
                    <a:pt x="6" y="4"/>
                    <a:pt x="6" y="4"/>
                    <a:pt x="6" y="4"/>
                  </a:cubicBezTo>
                  <a:cubicBezTo>
                    <a:pt x="7" y="3"/>
                    <a:pt x="8" y="3"/>
                    <a:pt x="8" y="2"/>
                  </a:cubicBezTo>
                  <a:cubicBezTo>
                    <a:pt x="9" y="2"/>
                    <a:pt x="7" y="1"/>
                    <a:pt x="8" y="0"/>
                  </a:cubicBezTo>
                  <a:cubicBezTo>
                    <a:pt x="9" y="0"/>
                    <a:pt x="10" y="0"/>
                    <a:pt x="11" y="1"/>
                  </a:cubicBezTo>
                  <a:cubicBezTo>
                    <a:pt x="11" y="2"/>
                    <a:pt x="9" y="3"/>
                    <a:pt x="9" y="5"/>
                  </a:cubicBezTo>
                  <a:cubicBezTo>
                    <a:pt x="10" y="5"/>
                    <a:pt x="10" y="4"/>
                    <a:pt x="11" y="4"/>
                  </a:cubicBezTo>
                  <a:cubicBezTo>
                    <a:pt x="11" y="5"/>
                    <a:pt x="10" y="5"/>
                    <a:pt x="11" y="6"/>
                  </a:cubicBezTo>
                  <a:cubicBezTo>
                    <a:pt x="11" y="5"/>
                    <a:pt x="11" y="5"/>
                    <a:pt x="11" y="5"/>
                  </a:cubicBezTo>
                  <a:cubicBezTo>
                    <a:pt x="12" y="5"/>
                    <a:pt x="11" y="6"/>
                    <a:pt x="12" y="6"/>
                  </a:cubicBezTo>
                  <a:cubicBezTo>
                    <a:pt x="12" y="6"/>
                    <a:pt x="12" y="6"/>
                    <a:pt x="12" y="6"/>
                  </a:cubicBezTo>
                  <a:cubicBezTo>
                    <a:pt x="12" y="6"/>
                    <a:pt x="12" y="6"/>
                    <a:pt x="12" y="6"/>
                  </a:cubicBezTo>
                  <a:cubicBezTo>
                    <a:pt x="12" y="7"/>
                    <a:pt x="12" y="8"/>
                    <a:pt x="11" y="8"/>
                  </a:cubicBezTo>
                  <a:cubicBezTo>
                    <a:pt x="11" y="8"/>
                    <a:pt x="11" y="7"/>
                    <a:pt x="10" y="7"/>
                  </a:cubicBezTo>
                  <a:cubicBezTo>
                    <a:pt x="10" y="6"/>
                    <a:pt x="10" y="6"/>
                    <a:pt x="10" y="6"/>
                  </a:cubicBezTo>
                  <a:cubicBezTo>
                    <a:pt x="9" y="7"/>
                    <a:pt x="9" y="9"/>
                    <a:pt x="8" y="8"/>
                  </a:cubicBezTo>
                  <a:cubicBezTo>
                    <a:pt x="7" y="8"/>
                    <a:pt x="8" y="8"/>
                    <a:pt x="8" y="7"/>
                  </a:cubicBezTo>
                  <a:cubicBezTo>
                    <a:pt x="8" y="7"/>
                    <a:pt x="7" y="7"/>
                    <a:pt x="7" y="8"/>
                  </a:cubicBezTo>
                  <a:cubicBezTo>
                    <a:pt x="6" y="9"/>
                    <a:pt x="5" y="9"/>
                    <a:pt x="5" y="10"/>
                  </a:cubicBezTo>
                  <a:cubicBezTo>
                    <a:pt x="5" y="11"/>
                    <a:pt x="4" y="10"/>
                    <a:pt x="4" y="11"/>
                  </a:cubicBezTo>
                  <a:cubicBezTo>
                    <a:pt x="3" y="10"/>
                    <a:pt x="3" y="10"/>
                    <a:pt x="2" y="9"/>
                  </a:cubicBezTo>
                  <a:cubicBezTo>
                    <a:pt x="2" y="9"/>
                    <a:pt x="2" y="8"/>
                    <a:pt x="1" y="7"/>
                  </a:cubicBezTo>
                  <a:cubicBezTo>
                    <a:pt x="1" y="7"/>
                    <a:pt x="0" y="7"/>
                    <a:pt x="1" y="6"/>
                  </a:cubicBezTo>
                </a:path>
              </a:pathLst>
            </a:custGeom>
            <a:solidFill>
              <a:srgbClr val="0066FF"/>
            </a:solidFill>
            <a:ln w="0">
              <a:solidFill>
                <a:srgbClr val="25221E"/>
              </a:solidFill>
              <a:round/>
              <a:headEnd/>
              <a:tailEnd/>
            </a:ln>
          </p:spPr>
          <p:txBody>
            <a:bodyPr/>
            <a:lstStyle/>
            <a:p>
              <a:endParaRPr lang="en-US"/>
            </a:p>
          </p:txBody>
        </p:sp>
        <p:sp>
          <p:nvSpPr>
            <p:cNvPr id="122" name="Freeform 119"/>
            <p:cNvSpPr>
              <a:spLocks noChangeAspect="1"/>
            </p:cNvSpPr>
            <p:nvPr/>
          </p:nvSpPr>
          <p:spPr bwMode="auto">
            <a:xfrm>
              <a:off x="3912566" y="2917672"/>
              <a:ext cx="151412" cy="158130"/>
            </a:xfrm>
            <a:custGeom>
              <a:avLst/>
              <a:gdLst>
                <a:gd name="T0" fmla="*/ 2147483647 w 20"/>
                <a:gd name="T1" fmla="*/ 2147483647 h 20"/>
                <a:gd name="T2" fmla="*/ 2147483647 w 20"/>
                <a:gd name="T3" fmla="*/ 2147483647 h 20"/>
                <a:gd name="T4" fmla="*/ 2147483647 w 20"/>
                <a:gd name="T5" fmla="*/ 2147483647 h 20"/>
                <a:gd name="T6" fmla="*/ 2147483647 w 20"/>
                <a:gd name="T7" fmla="*/ 2147483647 h 20"/>
                <a:gd name="T8" fmla="*/ 2147483647 w 20"/>
                <a:gd name="T9" fmla="*/ 2147483647 h 20"/>
                <a:gd name="T10" fmla="*/ 2147483647 w 20"/>
                <a:gd name="T11" fmla="*/ 2147483647 h 20"/>
                <a:gd name="T12" fmla="*/ 2147483647 w 20"/>
                <a:gd name="T13" fmla="*/ 2147483647 h 20"/>
                <a:gd name="T14" fmla="*/ 2147483647 w 20"/>
                <a:gd name="T15" fmla="*/ 2147483647 h 20"/>
                <a:gd name="T16" fmla="*/ 2147483647 w 20"/>
                <a:gd name="T17" fmla="*/ 2147483647 h 20"/>
                <a:gd name="T18" fmla="*/ 2147483647 w 20"/>
                <a:gd name="T19" fmla="*/ 2147483647 h 20"/>
                <a:gd name="T20" fmla="*/ 2147483647 w 20"/>
                <a:gd name="T21" fmla="*/ 2147483647 h 20"/>
                <a:gd name="T22" fmla="*/ 2147483647 w 20"/>
                <a:gd name="T23" fmla="*/ 2147483647 h 20"/>
                <a:gd name="T24" fmla="*/ 2147483647 w 20"/>
                <a:gd name="T25" fmla="*/ 2147483647 h 20"/>
                <a:gd name="T26" fmla="*/ 2147483647 w 20"/>
                <a:gd name="T27" fmla="*/ 2147483647 h 20"/>
                <a:gd name="T28" fmla="*/ 2147483647 w 20"/>
                <a:gd name="T29" fmla="*/ 2147483647 h 20"/>
                <a:gd name="T30" fmla="*/ 2147483647 w 20"/>
                <a:gd name="T31" fmla="*/ 2147483647 h 20"/>
                <a:gd name="T32" fmla="*/ 2147483647 w 20"/>
                <a:gd name="T33" fmla="*/ 2147483647 h 20"/>
                <a:gd name="T34" fmla="*/ 2147483647 w 20"/>
                <a:gd name="T35" fmla="*/ 2147483647 h 20"/>
                <a:gd name="T36" fmla="*/ 2147483647 w 20"/>
                <a:gd name="T37" fmla="*/ 2147483647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20"/>
                <a:gd name="T59" fmla="*/ 20 w 20"/>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20">
                  <a:moveTo>
                    <a:pt x="12" y="10"/>
                  </a:moveTo>
                  <a:cubicBezTo>
                    <a:pt x="13" y="9"/>
                    <a:pt x="12" y="8"/>
                    <a:pt x="11" y="7"/>
                  </a:cubicBezTo>
                  <a:cubicBezTo>
                    <a:pt x="11" y="6"/>
                    <a:pt x="9" y="7"/>
                    <a:pt x="9" y="7"/>
                  </a:cubicBezTo>
                  <a:cubicBezTo>
                    <a:pt x="9" y="7"/>
                    <a:pt x="7" y="5"/>
                    <a:pt x="6" y="5"/>
                  </a:cubicBezTo>
                  <a:cubicBezTo>
                    <a:pt x="5" y="4"/>
                    <a:pt x="6" y="3"/>
                    <a:pt x="5" y="2"/>
                  </a:cubicBezTo>
                  <a:cubicBezTo>
                    <a:pt x="5" y="0"/>
                    <a:pt x="2" y="3"/>
                    <a:pt x="1" y="4"/>
                  </a:cubicBezTo>
                  <a:cubicBezTo>
                    <a:pt x="0" y="5"/>
                    <a:pt x="1" y="8"/>
                    <a:pt x="2" y="9"/>
                  </a:cubicBezTo>
                  <a:cubicBezTo>
                    <a:pt x="3" y="9"/>
                    <a:pt x="5" y="7"/>
                    <a:pt x="5" y="7"/>
                  </a:cubicBezTo>
                  <a:lnTo>
                    <a:pt x="6" y="7"/>
                  </a:lnTo>
                  <a:lnTo>
                    <a:pt x="8" y="9"/>
                  </a:lnTo>
                  <a:lnTo>
                    <a:pt x="7" y="13"/>
                  </a:lnTo>
                  <a:lnTo>
                    <a:pt x="9" y="14"/>
                  </a:lnTo>
                  <a:cubicBezTo>
                    <a:pt x="9" y="14"/>
                    <a:pt x="9" y="16"/>
                    <a:pt x="10" y="18"/>
                  </a:cubicBezTo>
                  <a:cubicBezTo>
                    <a:pt x="11" y="19"/>
                    <a:pt x="13" y="19"/>
                    <a:pt x="14" y="18"/>
                  </a:cubicBezTo>
                  <a:cubicBezTo>
                    <a:pt x="15" y="17"/>
                    <a:pt x="15" y="18"/>
                    <a:pt x="17" y="19"/>
                  </a:cubicBezTo>
                  <a:cubicBezTo>
                    <a:pt x="20" y="20"/>
                    <a:pt x="18" y="17"/>
                    <a:pt x="16" y="16"/>
                  </a:cubicBezTo>
                  <a:cubicBezTo>
                    <a:pt x="15" y="15"/>
                    <a:pt x="14" y="15"/>
                    <a:pt x="14" y="15"/>
                  </a:cubicBezTo>
                  <a:cubicBezTo>
                    <a:pt x="14" y="15"/>
                    <a:pt x="13" y="14"/>
                    <a:pt x="12" y="12"/>
                  </a:cubicBezTo>
                  <a:lnTo>
                    <a:pt x="12" y="10"/>
                  </a:lnTo>
                </a:path>
              </a:pathLst>
            </a:custGeom>
            <a:solidFill>
              <a:srgbClr val="0066FF"/>
            </a:solidFill>
            <a:ln w="0">
              <a:solidFill>
                <a:srgbClr val="25221E"/>
              </a:solidFill>
              <a:round/>
              <a:headEnd/>
              <a:tailEnd/>
            </a:ln>
          </p:spPr>
          <p:txBody>
            <a:bodyPr/>
            <a:lstStyle/>
            <a:p>
              <a:endParaRPr lang="en-US"/>
            </a:p>
          </p:txBody>
        </p:sp>
        <p:sp>
          <p:nvSpPr>
            <p:cNvPr id="123" name="Freeform 120"/>
            <p:cNvSpPr>
              <a:spLocks noChangeAspect="1"/>
            </p:cNvSpPr>
            <p:nvPr/>
          </p:nvSpPr>
          <p:spPr bwMode="auto">
            <a:xfrm>
              <a:off x="3921024" y="3414024"/>
              <a:ext cx="82896" cy="94000"/>
            </a:xfrm>
            <a:custGeom>
              <a:avLst/>
              <a:gdLst>
                <a:gd name="T0" fmla="*/ 2147483647 w 11"/>
                <a:gd name="T1" fmla="*/ 2147483647 h 12"/>
                <a:gd name="T2" fmla="*/ 2147483647 w 11"/>
                <a:gd name="T3" fmla="*/ 2147483647 h 12"/>
                <a:gd name="T4" fmla="*/ 2147483647 w 11"/>
                <a:gd name="T5" fmla="*/ 2147483647 h 12"/>
                <a:gd name="T6" fmla="*/ 2147483647 w 11"/>
                <a:gd name="T7" fmla="*/ 2147483647 h 12"/>
                <a:gd name="T8" fmla="*/ 2147483647 w 11"/>
                <a:gd name="T9" fmla="*/ 2147483647 h 12"/>
                <a:gd name="T10" fmla="*/ 2147483647 w 11"/>
                <a:gd name="T11" fmla="*/ 2147483647 h 12"/>
                <a:gd name="T12" fmla="*/ 2147483647 w 11"/>
                <a:gd name="T13" fmla="*/ 2147483647 h 12"/>
                <a:gd name="T14" fmla="*/ 2147483647 w 11"/>
                <a:gd name="T15" fmla="*/ 2147483647 h 12"/>
                <a:gd name="T16" fmla="*/ 2147483647 w 11"/>
                <a:gd name="T17" fmla="*/ 2147483647 h 12"/>
                <a:gd name="T18" fmla="*/ 2147483647 w 11"/>
                <a:gd name="T19" fmla="*/ 0 h 12"/>
                <a:gd name="T20" fmla="*/ 0 w 11"/>
                <a:gd name="T21" fmla="*/ 2147483647 h 12"/>
                <a:gd name="T22" fmla="*/ 2147483647 w 11"/>
                <a:gd name="T23" fmla="*/ 214748364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12"/>
                <a:gd name="T38" fmla="*/ 11 w 11"/>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12">
                  <a:moveTo>
                    <a:pt x="1" y="3"/>
                  </a:moveTo>
                  <a:cubicBezTo>
                    <a:pt x="2" y="4"/>
                    <a:pt x="2" y="6"/>
                    <a:pt x="3" y="7"/>
                  </a:cubicBezTo>
                  <a:cubicBezTo>
                    <a:pt x="4" y="8"/>
                    <a:pt x="3" y="11"/>
                    <a:pt x="5" y="12"/>
                  </a:cubicBezTo>
                  <a:cubicBezTo>
                    <a:pt x="5" y="12"/>
                    <a:pt x="5" y="11"/>
                    <a:pt x="5" y="11"/>
                  </a:cubicBezTo>
                  <a:cubicBezTo>
                    <a:pt x="7" y="11"/>
                    <a:pt x="8" y="11"/>
                    <a:pt x="10" y="11"/>
                  </a:cubicBezTo>
                  <a:cubicBezTo>
                    <a:pt x="10" y="9"/>
                    <a:pt x="10" y="9"/>
                    <a:pt x="10" y="7"/>
                  </a:cubicBezTo>
                  <a:cubicBezTo>
                    <a:pt x="10" y="8"/>
                    <a:pt x="11" y="7"/>
                    <a:pt x="11" y="7"/>
                  </a:cubicBezTo>
                  <a:cubicBezTo>
                    <a:pt x="9" y="6"/>
                    <a:pt x="10" y="3"/>
                    <a:pt x="9" y="2"/>
                  </a:cubicBezTo>
                  <a:cubicBezTo>
                    <a:pt x="8" y="1"/>
                    <a:pt x="7" y="2"/>
                    <a:pt x="6" y="2"/>
                  </a:cubicBezTo>
                  <a:cubicBezTo>
                    <a:pt x="4" y="3"/>
                    <a:pt x="3" y="1"/>
                    <a:pt x="1" y="0"/>
                  </a:cubicBezTo>
                  <a:cubicBezTo>
                    <a:pt x="1" y="1"/>
                    <a:pt x="1" y="0"/>
                    <a:pt x="0" y="1"/>
                  </a:cubicBezTo>
                  <a:cubicBezTo>
                    <a:pt x="0" y="1"/>
                    <a:pt x="0" y="2"/>
                    <a:pt x="1" y="3"/>
                  </a:cubicBezTo>
                </a:path>
              </a:pathLst>
            </a:custGeom>
            <a:solidFill>
              <a:srgbClr val="0066FF"/>
            </a:solidFill>
            <a:ln w="0">
              <a:solidFill>
                <a:srgbClr val="25221E"/>
              </a:solidFill>
              <a:round/>
              <a:headEnd/>
              <a:tailEnd/>
            </a:ln>
          </p:spPr>
          <p:txBody>
            <a:bodyPr/>
            <a:lstStyle/>
            <a:p>
              <a:endParaRPr lang="en-US"/>
            </a:p>
          </p:txBody>
        </p:sp>
        <p:sp>
          <p:nvSpPr>
            <p:cNvPr id="124" name="Freeform 121"/>
            <p:cNvSpPr>
              <a:spLocks noChangeAspect="1"/>
            </p:cNvSpPr>
            <p:nvPr/>
          </p:nvSpPr>
          <p:spPr bwMode="auto">
            <a:xfrm>
              <a:off x="4436165" y="4027217"/>
              <a:ext cx="181864" cy="126504"/>
            </a:xfrm>
            <a:custGeom>
              <a:avLst/>
              <a:gdLst>
                <a:gd name="T0" fmla="*/ 2147483647 w 24"/>
                <a:gd name="T1" fmla="*/ 2147483647 h 16"/>
                <a:gd name="T2" fmla="*/ 2147483647 w 24"/>
                <a:gd name="T3" fmla="*/ 2147483647 h 16"/>
                <a:gd name="T4" fmla="*/ 2147483647 w 24"/>
                <a:gd name="T5" fmla="*/ 2147483647 h 16"/>
                <a:gd name="T6" fmla="*/ 2147483647 w 24"/>
                <a:gd name="T7" fmla="*/ 2147483647 h 16"/>
                <a:gd name="T8" fmla="*/ 2147483647 w 24"/>
                <a:gd name="T9" fmla="*/ 2147483647 h 16"/>
                <a:gd name="T10" fmla="*/ 2147483647 w 24"/>
                <a:gd name="T11" fmla="*/ 2147483647 h 16"/>
                <a:gd name="T12" fmla="*/ 2147483647 w 24"/>
                <a:gd name="T13" fmla="*/ 2147483647 h 16"/>
                <a:gd name="T14" fmla="*/ 2147483647 w 24"/>
                <a:gd name="T15" fmla="*/ 2147483647 h 16"/>
                <a:gd name="T16" fmla="*/ 2147483647 w 24"/>
                <a:gd name="T17" fmla="*/ 2147483647 h 16"/>
                <a:gd name="T18" fmla="*/ 2147483647 w 24"/>
                <a:gd name="T19" fmla="*/ 2147483647 h 16"/>
                <a:gd name="T20" fmla="*/ 2147483647 w 24"/>
                <a:gd name="T21" fmla="*/ 2147483647 h 16"/>
                <a:gd name="T22" fmla="*/ 2147483647 w 24"/>
                <a:gd name="T23" fmla="*/ 2147483647 h 16"/>
                <a:gd name="T24" fmla="*/ 2147483647 w 24"/>
                <a:gd name="T25" fmla="*/ 2147483647 h 16"/>
                <a:gd name="T26" fmla="*/ 2147483647 w 24"/>
                <a:gd name="T27" fmla="*/ 2147483647 h 16"/>
                <a:gd name="T28" fmla="*/ 2147483647 w 24"/>
                <a:gd name="T29" fmla="*/ 2147483647 h 16"/>
                <a:gd name="T30" fmla="*/ 2147483647 w 24"/>
                <a:gd name="T31" fmla="*/ 2147483647 h 16"/>
                <a:gd name="T32" fmla="*/ 2147483647 w 24"/>
                <a:gd name="T33" fmla="*/ 2147483647 h 16"/>
                <a:gd name="T34" fmla="*/ 2147483647 w 24"/>
                <a:gd name="T35" fmla="*/ 2147483647 h 16"/>
                <a:gd name="T36" fmla="*/ 2147483647 w 24"/>
                <a:gd name="T37" fmla="*/ 2147483647 h 16"/>
                <a:gd name="T38" fmla="*/ 2147483647 w 24"/>
                <a:gd name="T39" fmla="*/ 2147483647 h 16"/>
                <a:gd name="T40" fmla="*/ 2147483647 w 24"/>
                <a:gd name="T41" fmla="*/ 2147483647 h 16"/>
                <a:gd name="T42" fmla="*/ 2147483647 w 24"/>
                <a:gd name="T43" fmla="*/ 2147483647 h 16"/>
                <a:gd name="T44" fmla="*/ 2147483647 w 24"/>
                <a:gd name="T45" fmla="*/ 2147483647 h 16"/>
                <a:gd name="T46" fmla="*/ 2147483647 w 24"/>
                <a:gd name="T47" fmla="*/ 2147483647 h 16"/>
                <a:gd name="T48" fmla="*/ 2147483647 w 24"/>
                <a:gd name="T49" fmla="*/ 2147483647 h 16"/>
                <a:gd name="T50" fmla="*/ 2147483647 w 24"/>
                <a:gd name="T51" fmla="*/ 2147483647 h 16"/>
                <a:gd name="T52" fmla="*/ 2147483647 w 24"/>
                <a:gd name="T53" fmla="*/ 2147483647 h 16"/>
                <a:gd name="T54" fmla="*/ 2147483647 w 24"/>
                <a:gd name="T55" fmla="*/ 2147483647 h 16"/>
                <a:gd name="T56" fmla="*/ 2147483647 w 24"/>
                <a:gd name="T57" fmla="*/ 2147483647 h 16"/>
                <a:gd name="T58" fmla="*/ 2147483647 w 24"/>
                <a:gd name="T59" fmla="*/ 2147483647 h 16"/>
                <a:gd name="T60" fmla="*/ 2147483647 w 24"/>
                <a:gd name="T61" fmla="*/ 2147483647 h 16"/>
                <a:gd name="T62" fmla="*/ 2147483647 w 24"/>
                <a:gd name="T63" fmla="*/ 2147483647 h 16"/>
                <a:gd name="T64" fmla="*/ 2147483647 w 24"/>
                <a:gd name="T65" fmla="*/ 2147483647 h 16"/>
                <a:gd name="T66" fmla="*/ 2147483647 w 24"/>
                <a:gd name="T67" fmla="*/ 2147483647 h 16"/>
                <a:gd name="T68" fmla="*/ 2147483647 w 24"/>
                <a:gd name="T69" fmla="*/ 2147483647 h 16"/>
                <a:gd name="T70" fmla="*/ 2147483647 w 24"/>
                <a:gd name="T71" fmla="*/ 2147483647 h 16"/>
                <a:gd name="T72" fmla="*/ 2147483647 w 24"/>
                <a:gd name="T73" fmla="*/ 2147483647 h 16"/>
                <a:gd name="T74" fmla="*/ 2147483647 w 24"/>
                <a:gd name="T75" fmla="*/ 2147483647 h 16"/>
                <a:gd name="T76" fmla="*/ 2147483647 w 24"/>
                <a:gd name="T77" fmla="*/ 2147483647 h 16"/>
                <a:gd name="T78" fmla="*/ 2147483647 w 24"/>
                <a:gd name="T79" fmla="*/ 2147483647 h 16"/>
                <a:gd name="T80" fmla="*/ 2147483647 w 24"/>
                <a:gd name="T81" fmla="*/ 2147483647 h 16"/>
                <a:gd name="T82" fmla="*/ 2147483647 w 24"/>
                <a:gd name="T83" fmla="*/ 2147483647 h 16"/>
                <a:gd name="T84" fmla="*/ 2147483647 w 24"/>
                <a:gd name="T85" fmla="*/ 2147483647 h 16"/>
                <a:gd name="T86" fmla="*/ 2147483647 w 24"/>
                <a:gd name="T87" fmla="*/ 2147483647 h 16"/>
                <a:gd name="T88" fmla="*/ 2147483647 w 24"/>
                <a:gd name="T89" fmla="*/ 2147483647 h 16"/>
                <a:gd name="T90" fmla="*/ 2147483647 w 24"/>
                <a:gd name="T91" fmla="*/ 2147483647 h 16"/>
                <a:gd name="T92" fmla="*/ 2147483647 w 24"/>
                <a:gd name="T93" fmla="*/ 2147483647 h 16"/>
                <a:gd name="T94" fmla="*/ 2147483647 w 24"/>
                <a:gd name="T95" fmla="*/ 2147483647 h 16"/>
                <a:gd name="T96" fmla="*/ 2147483647 w 24"/>
                <a:gd name="T97" fmla="*/ 2147483647 h 16"/>
                <a:gd name="T98" fmla="*/ 2147483647 w 24"/>
                <a:gd name="T99" fmla="*/ 2147483647 h 1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
                <a:gd name="T151" fmla="*/ 0 h 16"/>
                <a:gd name="T152" fmla="*/ 24 w 24"/>
                <a:gd name="T153" fmla="*/ 16 h 1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 h="16">
                  <a:moveTo>
                    <a:pt x="10" y="3"/>
                  </a:moveTo>
                  <a:cubicBezTo>
                    <a:pt x="11" y="4"/>
                    <a:pt x="11" y="4"/>
                    <a:pt x="10" y="5"/>
                  </a:cubicBezTo>
                  <a:cubicBezTo>
                    <a:pt x="10" y="4"/>
                    <a:pt x="10" y="4"/>
                    <a:pt x="10" y="4"/>
                  </a:cubicBezTo>
                  <a:cubicBezTo>
                    <a:pt x="10" y="5"/>
                    <a:pt x="10" y="6"/>
                    <a:pt x="10" y="6"/>
                  </a:cubicBezTo>
                  <a:cubicBezTo>
                    <a:pt x="10" y="7"/>
                    <a:pt x="9" y="7"/>
                    <a:pt x="9" y="7"/>
                  </a:cubicBezTo>
                  <a:cubicBezTo>
                    <a:pt x="8" y="5"/>
                    <a:pt x="9" y="3"/>
                    <a:pt x="8" y="1"/>
                  </a:cubicBezTo>
                  <a:cubicBezTo>
                    <a:pt x="8" y="1"/>
                    <a:pt x="8" y="1"/>
                    <a:pt x="8" y="2"/>
                  </a:cubicBezTo>
                  <a:cubicBezTo>
                    <a:pt x="7" y="2"/>
                    <a:pt x="8" y="2"/>
                    <a:pt x="7" y="2"/>
                  </a:cubicBezTo>
                  <a:cubicBezTo>
                    <a:pt x="7" y="2"/>
                    <a:pt x="7" y="2"/>
                    <a:pt x="6" y="2"/>
                  </a:cubicBezTo>
                  <a:cubicBezTo>
                    <a:pt x="6" y="2"/>
                    <a:pt x="6" y="1"/>
                    <a:pt x="5" y="2"/>
                  </a:cubicBezTo>
                  <a:cubicBezTo>
                    <a:pt x="4" y="2"/>
                    <a:pt x="5" y="3"/>
                    <a:pt x="5" y="3"/>
                  </a:cubicBezTo>
                  <a:cubicBezTo>
                    <a:pt x="4" y="3"/>
                    <a:pt x="4" y="3"/>
                    <a:pt x="4" y="3"/>
                  </a:cubicBezTo>
                  <a:cubicBezTo>
                    <a:pt x="4" y="4"/>
                    <a:pt x="4" y="4"/>
                    <a:pt x="3" y="5"/>
                  </a:cubicBezTo>
                  <a:cubicBezTo>
                    <a:pt x="3" y="5"/>
                    <a:pt x="3" y="4"/>
                    <a:pt x="2" y="4"/>
                  </a:cubicBezTo>
                  <a:cubicBezTo>
                    <a:pt x="2" y="5"/>
                    <a:pt x="2" y="5"/>
                    <a:pt x="2" y="5"/>
                  </a:cubicBezTo>
                  <a:cubicBezTo>
                    <a:pt x="2" y="5"/>
                    <a:pt x="1" y="5"/>
                    <a:pt x="1" y="5"/>
                  </a:cubicBezTo>
                  <a:cubicBezTo>
                    <a:pt x="0" y="6"/>
                    <a:pt x="1" y="7"/>
                    <a:pt x="1" y="7"/>
                  </a:cubicBezTo>
                  <a:cubicBezTo>
                    <a:pt x="2" y="7"/>
                    <a:pt x="2" y="7"/>
                    <a:pt x="2" y="8"/>
                  </a:cubicBezTo>
                  <a:cubicBezTo>
                    <a:pt x="3" y="8"/>
                    <a:pt x="3" y="9"/>
                    <a:pt x="2" y="10"/>
                  </a:cubicBezTo>
                  <a:cubicBezTo>
                    <a:pt x="4" y="10"/>
                    <a:pt x="6" y="10"/>
                    <a:pt x="6" y="11"/>
                  </a:cubicBezTo>
                  <a:cubicBezTo>
                    <a:pt x="7" y="13"/>
                    <a:pt x="4" y="12"/>
                    <a:pt x="3" y="14"/>
                  </a:cubicBezTo>
                  <a:cubicBezTo>
                    <a:pt x="3" y="14"/>
                    <a:pt x="3" y="14"/>
                    <a:pt x="4" y="14"/>
                  </a:cubicBezTo>
                  <a:cubicBezTo>
                    <a:pt x="3" y="15"/>
                    <a:pt x="4" y="16"/>
                    <a:pt x="5" y="16"/>
                  </a:cubicBezTo>
                  <a:cubicBezTo>
                    <a:pt x="5" y="15"/>
                    <a:pt x="7" y="15"/>
                    <a:pt x="7" y="14"/>
                  </a:cubicBezTo>
                  <a:cubicBezTo>
                    <a:pt x="7" y="15"/>
                    <a:pt x="8" y="14"/>
                    <a:pt x="8" y="14"/>
                  </a:cubicBezTo>
                  <a:cubicBezTo>
                    <a:pt x="9" y="13"/>
                    <a:pt x="9" y="12"/>
                    <a:pt x="10" y="11"/>
                  </a:cubicBezTo>
                  <a:cubicBezTo>
                    <a:pt x="11" y="11"/>
                    <a:pt x="13" y="13"/>
                    <a:pt x="14" y="11"/>
                  </a:cubicBezTo>
                  <a:cubicBezTo>
                    <a:pt x="14" y="11"/>
                    <a:pt x="14" y="11"/>
                    <a:pt x="14" y="11"/>
                  </a:cubicBezTo>
                  <a:cubicBezTo>
                    <a:pt x="15" y="11"/>
                    <a:pt x="15" y="11"/>
                    <a:pt x="15" y="11"/>
                  </a:cubicBezTo>
                  <a:cubicBezTo>
                    <a:pt x="15" y="11"/>
                    <a:pt x="15" y="10"/>
                    <a:pt x="15" y="10"/>
                  </a:cubicBezTo>
                  <a:cubicBezTo>
                    <a:pt x="15" y="10"/>
                    <a:pt x="15" y="10"/>
                    <a:pt x="15" y="10"/>
                  </a:cubicBezTo>
                  <a:cubicBezTo>
                    <a:pt x="16" y="11"/>
                    <a:pt x="17" y="12"/>
                    <a:pt x="19" y="11"/>
                  </a:cubicBezTo>
                  <a:cubicBezTo>
                    <a:pt x="19" y="11"/>
                    <a:pt x="19" y="10"/>
                    <a:pt x="19" y="10"/>
                  </a:cubicBezTo>
                  <a:cubicBezTo>
                    <a:pt x="18" y="9"/>
                    <a:pt x="17" y="9"/>
                    <a:pt x="17" y="8"/>
                  </a:cubicBezTo>
                  <a:cubicBezTo>
                    <a:pt x="18" y="8"/>
                    <a:pt x="19" y="9"/>
                    <a:pt x="20" y="9"/>
                  </a:cubicBezTo>
                  <a:cubicBezTo>
                    <a:pt x="21" y="10"/>
                    <a:pt x="21" y="7"/>
                    <a:pt x="21" y="6"/>
                  </a:cubicBezTo>
                  <a:cubicBezTo>
                    <a:pt x="21" y="6"/>
                    <a:pt x="21" y="5"/>
                    <a:pt x="21" y="5"/>
                  </a:cubicBezTo>
                  <a:cubicBezTo>
                    <a:pt x="21" y="5"/>
                    <a:pt x="21" y="5"/>
                    <a:pt x="20" y="5"/>
                  </a:cubicBezTo>
                  <a:cubicBezTo>
                    <a:pt x="20" y="5"/>
                    <a:pt x="20" y="4"/>
                    <a:pt x="21" y="4"/>
                  </a:cubicBezTo>
                  <a:cubicBezTo>
                    <a:pt x="22" y="5"/>
                    <a:pt x="21" y="6"/>
                    <a:pt x="21" y="7"/>
                  </a:cubicBezTo>
                  <a:cubicBezTo>
                    <a:pt x="22" y="8"/>
                    <a:pt x="22" y="8"/>
                    <a:pt x="23" y="8"/>
                  </a:cubicBezTo>
                  <a:cubicBezTo>
                    <a:pt x="23" y="7"/>
                    <a:pt x="24" y="6"/>
                    <a:pt x="23" y="6"/>
                  </a:cubicBezTo>
                  <a:cubicBezTo>
                    <a:pt x="22" y="5"/>
                    <a:pt x="22" y="5"/>
                    <a:pt x="22" y="4"/>
                  </a:cubicBezTo>
                  <a:cubicBezTo>
                    <a:pt x="21" y="4"/>
                    <a:pt x="22" y="3"/>
                    <a:pt x="22" y="3"/>
                  </a:cubicBezTo>
                  <a:cubicBezTo>
                    <a:pt x="22" y="2"/>
                    <a:pt x="21" y="2"/>
                    <a:pt x="20" y="2"/>
                  </a:cubicBezTo>
                  <a:cubicBezTo>
                    <a:pt x="20" y="2"/>
                    <a:pt x="19" y="3"/>
                    <a:pt x="19" y="3"/>
                  </a:cubicBezTo>
                  <a:cubicBezTo>
                    <a:pt x="17" y="3"/>
                    <a:pt x="16" y="2"/>
                    <a:pt x="14" y="1"/>
                  </a:cubicBezTo>
                  <a:cubicBezTo>
                    <a:pt x="14" y="1"/>
                    <a:pt x="14" y="3"/>
                    <a:pt x="13" y="3"/>
                  </a:cubicBezTo>
                  <a:cubicBezTo>
                    <a:pt x="12" y="3"/>
                    <a:pt x="11" y="0"/>
                    <a:pt x="10" y="1"/>
                  </a:cubicBezTo>
                  <a:cubicBezTo>
                    <a:pt x="10" y="1"/>
                    <a:pt x="10" y="2"/>
                    <a:pt x="10" y="3"/>
                  </a:cubicBezTo>
                </a:path>
              </a:pathLst>
            </a:custGeom>
            <a:solidFill>
              <a:srgbClr val="0066FF"/>
            </a:solidFill>
            <a:ln w="0">
              <a:solidFill>
                <a:srgbClr val="25221E"/>
              </a:solidFill>
              <a:round/>
              <a:headEnd/>
              <a:tailEnd/>
            </a:ln>
          </p:spPr>
          <p:txBody>
            <a:bodyPr/>
            <a:lstStyle/>
            <a:p>
              <a:endParaRPr lang="en-US"/>
            </a:p>
          </p:txBody>
        </p:sp>
        <p:sp>
          <p:nvSpPr>
            <p:cNvPr id="125" name="Freeform 122"/>
            <p:cNvSpPr>
              <a:spLocks noChangeAspect="1"/>
            </p:cNvSpPr>
            <p:nvPr/>
          </p:nvSpPr>
          <p:spPr bwMode="auto">
            <a:xfrm>
              <a:off x="4451391" y="4153721"/>
              <a:ext cx="30452" cy="31626"/>
            </a:xfrm>
            <a:custGeom>
              <a:avLst/>
              <a:gdLst>
                <a:gd name="T0" fmla="*/ 2147483647 w 4"/>
                <a:gd name="T1" fmla="*/ 2147483647 h 4"/>
                <a:gd name="T2" fmla="*/ 0 w 4"/>
                <a:gd name="T3" fmla="*/ 2147483647 h 4"/>
                <a:gd name="T4" fmla="*/ 2147483647 w 4"/>
                <a:gd name="T5" fmla="*/ 2147483647 h 4"/>
                <a:gd name="T6" fmla="*/ 2147483647 w 4"/>
                <a:gd name="T7" fmla="*/ 2147483647 h 4"/>
                <a:gd name="T8" fmla="*/ 2147483647 w 4"/>
                <a:gd name="T9" fmla="*/ 2147483647 h 4"/>
                <a:gd name="T10" fmla="*/ 2147483647 w 4"/>
                <a:gd name="T11" fmla="*/ 2147483647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1" y="1"/>
                  </a:moveTo>
                  <a:cubicBezTo>
                    <a:pt x="0" y="1"/>
                    <a:pt x="0" y="2"/>
                    <a:pt x="0" y="3"/>
                  </a:cubicBezTo>
                  <a:cubicBezTo>
                    <a:pt x="1" y="4"/>
                    <a:pt x="2" y="3"/>
                    <a:pt x="3" y="4"/>
                  </a:cubicBezTo>
                  <a:cubicBezTo>
                    <a:pt x="3" y="3"/>
                    <a:pt x="4" y="2"/>
                    <a:pt x="4" y="2"/>
                  </a:cubicBezTo>
                  <a:cubicBezTo>
                    <a:pt x="4" y="2"/>
                    <a:pt x="3" y="2"/>
                    <a:pt x="3" y="2"/>
                  </a:cubicBezTo>
                  <a:cubicBezTo>
                    <a:pt x="3" y="2"/>
                    <a:pt x="2" y="0"/>
                    <a:pt x="1" y="1"/>
                  </a:cubicBezTo>
                </a:path>
              </a:pathLst>
            </a:custGeom>
            <a:solidFill>
              <a:srgbClr val="0066FF"/>
            </a:solidFill>
            <a:ln w="0">
              <a:solidFill>
                <a:srgbClr val="25221E"/>
              </a:solidFill>
              <a:round/>
              <a:headEnd/>
              <a:tailEnd/>
            </a:ln>
          </p:spPr>
          <p:txBody>
            <a:bodyPr/>
            <a:lstStyle/>
            <a:p>
              <a:endParaRPr lang="en-US"/>
            </a:p>
          </p:txBody>
        </p:sp>
        <p:sp>
          <p:nvSpPr>
            <p:cNvPr id="126" name="Freeform 123"/>
            <p:cNvSpPr>
              <a:spLocks noChangeAspect="1"/>
            </p:cNvSpPr>
            <p:nvPr/>
          </p:nvSpPr>
          <p:spPr bwMode="auto">
            <a:xfrm>
              <a:off x="4412480" y="4145814"/>
              <a:ext cx="31298" cy="31626"/>
            </a:xfrm>
            <a:custGeom>
              <a:avLst/>
              <a:gdLst>
                <a:gd name="T0" fmla="*/ 2147483647 w 4"/>
                <a:gd name="T1" fmla="*/ 2147483647 h 4"/>
                <a:gd name="T2" fmla="*/ 0 w 4"/>
                <a:gd name="T3" fmla="*/ 2147483647 h 4"/>
                <a:gd name="T4" fmla="*/ 2147483647 w 4"/>
                <a:gd name="T5" fmla="*/ 2147483647 h 4"/>
                <a:gd name="T6" fmla="*/ 2147483647 w 4"/>
                <a:gd name="T7" fmla="*/ 2147483647 h 4"/>
                <a:gd name="T8" fmla="*/ 2147483647 w 4"/>
                <a:gd name="T9" fmla="*/ 2147483647 h 4"/>
                <a:gd name="T10" fmla="*/ 2147483647 w 4"/>
                <a:gd name="T11" fmla="*/ 0 h 4"/>
                <a:gd name="T12" fmla="*/ 2147483647 w 4"/>
                <a:gd name="T13" fmla="*/ 2147483647 h 4"/>
                <a:gd name="T14" fmla="*/ 2147483647 w 4"/>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1"/>
                  </a:moveTo>
                  <a:cubicBezTo>
                    <a:pt x="2" y="2"/>
                    <a:pt x="0" y="1"/>
                    <a:pt x="0" y="2"/>
                  </a:cubicBezTo>
                  <a:cubicBezTo>
                    <a:pt x="0" y="3"/>
                    <a:pt x="1" y="3"/>
                    <a:pt x="1" y="3"/>
                  </a:cubicBezTo>
                  <a:cubicBezTo>
                    <a:pt x="2" y="4"/>
                    <a:pt x="3" y="3"/>
                    <a:pt x="3" y="2"/>
                  </a:cubicBezTo>
                  <a:cubicBezTo>
                    <a:pt x="3" y="2"/>
                    <a:pt x="3" y="2"/>
                    <a:pt x="3" y="2"/>
                  </a:cubicBezTo>
                  <a:cubicBezTo>
                    <a:pt x="4" y="2"/>
                    <a:pt x="3" y="1"/>
                    <a:pt x="3" y="0"/>
                  </a:cubicBezTo>
                  <a:cubicBezTo>
                    <a:pt x="2" y="0"/>
                    <a:pt x="2" y="1"/>
                    <a:pt x="2" y="1"/>
                  </a:cubicBezTo>
                  <a:cubicBezTo>
                    <a:pt x="2" y="1"/>
                    <a:pt x="2" y="1"/>
                    <a:pt x="2" y="1"/>
                  </a:cubicBezTo>
                </a:path>
              </a:pathLst>
            </a:custGeom>
            <a:solidFill>
              <a:srgbClr val="0066FF"/>
            </a:solidFill>
            <a:ln w="0">
              <a:solidFill>
                <a:srgbClr val="25221E"/>
              </a:solidFill>
              <a:round/>
              <a:headEnd/>
              <a:tailEnd/>
            </a:ln>
          </p:spPr>
          <p:txBody>
            <a:bodyPr/>
            <a:lstStyle/>
            <a:p>
              <a:endParaRPr lang="en-US"/>
            </a:p>
          </p:txBody>
        </p:sp>
        <p:sp>
          <p:nvSpPr>
            <p:cNvPr id="127" name="Freeform 124"/>
            <p:cNvSpPr>
              <a:spLocks noChangeAspect="1"/>
            </p:cNvSpPr>
            <p:nvPr/>
          </p:nvSpPr>
          <p:spPr bwMode="auto">
            <a:xfrm>
              <a:off x="4321971" y="4208188"/>
              <a:ext cx="22838" cy="15813"/>
            </a:xfrm>
            <a:custGeom>
              <a:avLst/>
              <a:gdLst>
                <a:gd name="T0" fmla="*/ 2147483647 w 3"/>
                <a:gd name="T1" fmla="*/ 0 h 2"/>
                <a:gd name="T2" fmla="*/ 0 w 3"/>
                <a:gd name="T3" fmla="*/ 2147483647 h 2"/>
                <a:gd name="T4" fmla="*/ 2147483647 w 3"/>
                <a:gd name="T5" fmla="*/ 2147483647 h 2"/>
                <a:gd name="T6" fmla="*/ 2147483647 w 3"/>
                <a:gd name="T7" fmla="*/ 2147483647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0"/>
                  </a:moveTo>
                  <a:cubicBezTo>
                    <a:pt x="0" y="0"/>
                    <a:pt x="0" y="1"/>
                    <a:pt x="0" y="1"/>
                  </a:cubicBezTo>
                  <a:cubicBezTo>
                    <a:pt x="0" y="2"/>
                    <a:pt x="1" y="2"/>
                    <a:pt x="1" y="2"/>
                  </a:cubicBezTo>
                  <a:cubicBezTo>
                    <a:pt x="2" y="2"/>
                    <a:pt x="3" y="2"/>
                    <a:pt x="3" y="1"/>
                  </a:cubicBezTo>
                  <a:cubicBezTo>
                    <a:pt x="3" y="1"/>
                    <a:pt x="2" y="0"/>
                    <a:pt x="1" y="0"/>
                  </a:cubicBezTo>
                </a:path>
              </a:pathLst>
            </a:custGeom>
            <a:solidFill>
              <a:srgbClr val="0066FF"/>
            </a:solidFill>
            <a:ln w="0">
              <a:solidFill>
                <a:srgbClr val="25221E"/>
              </a:solidFill>
              <a:round/>
              <a:headEnd/>
              <a:tailEnd/>
            </a:ln>
          </p:spPr>
          <p:txBody>
            <a:bodyPr/>
            <a:lstStyle/>
            <a:p>
              <a:endParaRPr lang="en-US"/>
            </a:p>
          </p:txBody>
        </p:sp>
        <p:sp>
          <p:nvSpPr>
            <p:cNvPr id="128" name="Freeform 125"/>
            <p:cNvSpPr>
              <a:spLocks noChangeAspect="1"/>
            </p:cNvSpPr>
            <p:nvPr/>
          </p:nvSpPr>
          <p:spPr bwMode="auto">
            <a:xfrm>
              <a:off x="4269527" y="4130001"/>
              <a:ext cx="22838" cy="39532"/>
            </a:xfrm>
            <a:custGeom>
              <a:avLst/>
              <a:gdLst>
                <a:gd name="T0" fmla="*/ 2147483647 w 3"/>
                <a:gd name="T1" fmla="*/ 2147483647 h 5"/>
                <a:gd name="T2" fmla="*/ 2147483647 w 3"/>
                <a:gd name="T3" fmla="*/ 2147483647 h 5"/>
                <a:gd name="T4" fmla="*/ 0 w 3"/>
                <a:gd name="T5" fmla="*/ 2147483647 h 5"/>
                <a:gd name="T6" fmla="*/ 2147483647 w 3"/>
                <a:gd name="T7" fmla="*/ 2147483647 h 5"/>
                <a:gd name="T8" fmla="*/ 2147483647 w 3"/>
                <a:gd name="T9" fmla="*/ 2147483647 h 5"/>
                <a:gd name="T10" fmla="*/ 2147483647 w 3"/>
                <a:gd name="T11" fmla="*/ 0 h 5"/>
                <a:gd name="T12" fmla="*/ 2147483647 w 3"/>
                <a:gd name="T13" fmla="*/ 2147483647 h 5"/>
                <a:gd name="T14" fmla="*/ 2147483647 w 3"/>
                <a:gd name="T15" fmla="*/ 2147483647 h 5"/>
                <a:gd name="T16" fmla="*/ 2147483647 w 3"/>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5"/>
                <a:gd name="T29" fmla="*/ 3 w 3"/>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5">
                  <a:moveTo>
                    <a:pt x="1" y="3"/>
                  </a:moveTo>
                  <a:cubicBezTo>
                    <a:pt x="1" y="3"/>
                    <a:pt x="1" y="3"/>
                    <a:pt x="1" y="3"/>
                  </a:cubicBezTo>
                  <a:cubicBezTo>
                    <a:pt x="2" y="4"/>
                    <a:pt x="1" y="4"/>
                    <a:pt x="0" y="4"/>
                  </a:cubicBezTo>
                  <a:cubicBezTo>
                    <a:pt x="1" y="5"/>
                    <a:pt x="1" y="5"/>
                    <a:pt x="2" y="5"/>
                  </a:cubicBezTo>
                  <a:cubicBezTo>
                    <a:pt x="3" y="5"/>
                    <a:pt x="3" y="4"/>
                    <a:pt x="3" y="3"/>
                  </a:cubicBezTo>
                  <a:cubicBezTo>
                    <a:pt x="2" y="2"/>
                    <a:pt x="3" y="1"/>
                    <a:pt x="1" y="0"/>
                  </a:cubicBezTo>
                  <a:cubicBezTo>
                    <a:pt x="1" y="1"/>
                    <a:pt x="0" y="1"/>
                    <a:pt x="1" y="2"/>
                  </a:cubicBezTo>
                  <a:cubicBezTo>
                    <a:pt x="1" y="2"/>
                    <a:pt x="1" y="2"/>
                    <a:pt x="1" y="2"/>
                  </a:cubicBezTo>
                  <a:cubicBezTo>
                    <a:pt x="1" y="2"/>
                    <a:pt x="0" y="3"/>
                    <a:pt x="1" y="3"/>
                  </a:cubicBezTo>
                </a:path>
              </a:pathLst>
            </a:custGeom>
            <a:solidFill>
              <a:srgbClr val="0066FF"/>
            </a:solidFill>
            <a:ln w="0">
              <a:solidFill>
                <a:srgbClr val="25221E"/>
              </a:solidFill>
              <a:round/>
              <a:headEnd/>
              <a:tailEnd/>
            </a:ln>
          </p:spPr>
          <p:txBody>
            <a:bodyPr/>
            <a:lstStyle/>
            <a:p>
              <a:endParaRPr lang="en-US"/>
            </a:p>
          </p:txBody>
        </p:sp>
        <p:sp>
          <p:nvSpPr>
            <p:cNvPr id="129" name="Freeform 126"/>
            <p:cNvSpPr>
              <a:spLocks noChangeAspect="1"/>
            </p:cNvSpPr>
            <p:nvPr/>
          </p:nvSpPr>
          <p:spPr bwMode="auto">
            <a:xfrm>
              <a:off x="4261068" y="4083441"/>
              <a:ext cx="23685" cy="22841"/>
            </a:xfrm>
            <a:custGeom>
              <a:avLst/>
              <a:gdLst>
                <a:gd name="T0" fmla="*/ 2147483647 w 3"/>
                <a:gd name="T1" fmla="*/ 2147483647 h 3"/>
                <a:gd name="T2" fmla="*/ 2147483647 w 3"/>
                <a:gd name="T3" fmla="*/ 0 h 3"/>
                <a:gd name="T4" fmla="*/ 0 w 3"/>
                <a:gd name="T5" fmla="*/ 2147483647 h 3"/>
                <a:gd name="T6" fmla="*/ 2147483647 w 3"/>
                <a:gd name="T7" fmla="*/ 2147483647 h 3"/>
                <a:gd name="T8" fmla="*/ 2147483647 w 3"/>
                <a:gd name="T9" fmla="*/ 2147483647 h 3"/>
                <a:gd name="T10" fmla="*/ 2147483647 w 3"/>
                <a:gd name="T11" fmla="*/ 2147483647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1"/>
                  </a:moveTo>
                  <a:cubicBezTo>
                    <a:pt x="3" y="0"/>
                    <a:pt x="3" y="0"/>
                    <a:pt x="2" y="0"/>
                  </a:cubicBezTo>
                  <a:cubicBezTo>
                    <a:pt x="1" y="0"/>
                    <a:pt x="0" y="0"/>
                    <a:pt x="0" y="1"/>
                  </a:cubicBezTo>
                  <a:cubicBezTo>
                    <a:pt x="0" y="2"/>
                    <a:pt x="1" y="3"/>
                    <a:pt x="2" y="2"/>
                  </a:cubicBezTo>
                  <a:cubicBezTo>
                    <a:pt x="3" y="2"/>
                    <a:pt x="3" y="2"/>
                    <a:pt x="3" y="1"/>
                  </a:cubicBezTo>
                  <a:cubicBezTo>
                    <a:pt x="3" y="1"/>
                    <a:pt x="3" y="1"/>
                    <a:pt x="3" y="1"/>
                  </a:cubicBezTo>
                </a:path>
              </a:pathLst>
            </a:custGeom>
            <a:solidFill>
              <a:srgbClr val="0066FF"/>
            </a:solidFill>
            <a:ln w="0">
              <a:solidFill>
                <a:srgbClr val="25221E"/>
              </a:solidFill>
              <a:round/>
              <a:headEnd/>
              <a:tailEnd/>
            </a:ln>
          </p:spPr>
          <p:txBody>
            <a:bodyPr/>
            <a:lstStyle/>
            <a:p>
              <a:endParaRPr lang="en-US"/>
            </a:p>
          </p:txBody>
        </p:sp>
        <p:sp>
          <p:nvSpPr>
            <p:cNvPr id="130" name="Freeform 127"/>
            <p:cNvSpPr>
              <a:spLocks noChangeAspect="1"/>
            </p:cNvSpPr>
            <p:nvPr/>
          </p:nvSpPr>
          <p:spPr bwMode="auto">
            <a:xfrm>
              <a:off x="3996308" y="4122095"/>
              <a:ext cx="44832" cy="31626"/>
            </a:xfrm>
            <a:custGeom>
              <a:avLst/>
              <a:gdLst>
                <a:gd name="T0" fmla="*/ 0 w 6"/>
                <a:gd name="T1" fmla="*/ 2147483647 h 4"/>
                <a:gd name="T2" fmla="*/ 2147483647 w 6"/>
                <a:gd name="T3" fmla="*/ 2147483647 h 4"/>
                <a:gd name="T4" fmla="*/ 2147483647 w 6"/>
                <a:gd name="T5" fmla="*/ 2147483647 h 4"/>
                <a:gd name="T6" fmla="*/ 2147483647 w 6"/>
                <a:gd name="T7" fmla="*/ 2147483647 h 4"/>
                <a:gd name="T8" fmla="*/ 2147483647 w 6"/>
                <a:gd name="T9" fmla="*/ 2147483647 h 4"/>
                <a:gd name="T10" fmla="*/ 2147483647 w 6"/>
                <a:gd name="T11" fmla="*/ 2147483647 h 4"/>
                <a:gd name="T12" fmla="*/ 2147483647 w 6"/>
                <a:gd name="T13" fmla="*/ 2147483647 h 4"/>
                <a:gd name="T14" fmla="*/ 2147483647 w 6"/>
                <a:gd name="T15" fmla="*/ 2147483647 h 4"/>
                <a:gd name="T16" fmla="*/ 2147483647 w 6"/>
                <a:gd name="T17" fmla="*/ 0 h 4"/>
                <a:gd name="T18" fmla="*/ 0 w 6"/>
                <a:gd name="T19" fmla="*/ 2147483647 h 4"/>
                <a:gd name="T20" fmla="*/ 0 w 6"/>
                <a:gd name="T21" fmla="*/ 2147483647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
                <a:gd name="T35" fmla="*/ 6 w 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
                  <a:moveTo>
                    <a:pt x="0" y="3"/>
                  </a:moveTo>
                  <a:cubicBezTo>
                    <a:pt x="0" y="4"/>
                    <a:pt x="1" y="3"/>
                    <a:pt x="1" y="3"/>
                  </a:cubicBezTo>
                  <a:cubicBezTo>
                    <a:pt x="1" y="3"/>
                    <a:pt x="1" y="4"/>
                    <a:pt x="1" y="4"/>
                  </a:cubicBezTo>
                  <a:cubicBezTo>
                    <a:pt x="2" y="3"/>
                    <a:pt x="2" y="4"/>
                    <a:pt x="2" y="4"/>
                  </a:cubicBezTo>
                  <a:cubicBezTo>
                    <a:pt x="2" y="4"/>
                    <a:pt x="2" y="4"/>
                    <a:pt x="2" y="4"/>
                  </a:cubicBezTo>
                  <a:cubicBezTo>
                    <a:pt x="4" y="4"/>
                    <a:pt x="6" y="2"/>
                    <a:pt x="5" y="1"/>
                  </a:cubicBezTo>
                  <a:cubicBezTo>
                    <a:pt x="5" y="1"/>
                    <a:pt x="4" y="1"/>
                    <a:pt x="4" y="1"/>
                  </a:cubicBezTo>
                  <a:cubicBezTo>
                    <a:pt x="4" y="1"/>
                    <a:pt x="4" y="1"/>
                    <a:pt x="4" y="2"/>
                  </a:cubicBezTo>
                  <a:cubicBezTo>
                    <a:pt x="3" y="1"/>
                    <a:pt x="2" y="0"/>
                    <a:pt x="1" y="0"/>
                  </a:cubicBezTo>
                  <a:cubicBezTo>
                    <a:pt x="1" y="1"/>
                    <a:pt x="0" y="1"/>
                    <a:pt x="0" y="2"/>
                  </a:cubicBezTo>
                  <a:cubicBezTo>
                    <a:pt x="0" y="2"/>
                    <a:pt x="0" y="3"/>
                    <a:pt x="0" y="3"/>
                  </a:cubicBezTo>
                </a:path>
              </a:pathLst>
            </a:custGeom>
            <a:solidFill>
              <a:srgbClr val="0066FF"/>
            </a:solidFill>
            <a:ln w="0">
              <a:solidFill>
                <a:srgbClr val="25221E"/>
              </a:solidFill>
              <a:round/>
              <a:headEnd/>
              <a:tailEnd/>
            </a:ln>
          </p:spPr>
          <p:txBody>
            <a:bodyPr/>
            <a:lstStyle/>
            <a:p>
              <a:endParaRPr lang="en-US"/>
            </a:p>
          </p:txBody>
        </p:sp>
        <p:sp>
          <p:nvSpPr>
            <p:cNvPr id="131" name="Freeform 128"/>
            <p:cNvSpPr>
              <a:spLocks noChangeAspect="1"/>
            </p:cNvSpPr>
            <p:nvPr/>
          </p:nvSpPr>
          <p:spPr bwMode="auto">
            <a:xfrm>
              <a:off x="4011533" y="4153721"/>
              <a:ext cx="52445" cy="39533"/>
            </a:xfrm>
            <a:custGeom>
              <a:avLst/>
              <a:gdLst>
                <a:gd name="T0" fmla="*/ 0 w 7"/>
                <a:gd name="T1" fmla="*/ 2147483647 h 5"/>
                <a:gd name="T2" fmla="*/ 0 w 7"/>
                <a:gd name="T3" fmla="*/ 2147483647 h 5"/>
                <a:gd name="T4" fmla="*/ 2147483647 w 7"/>
                <a:gd name="T5" fmla="*/ 0 h 5"/>
                <a:gd name="T6" fmla="*/ 2147483647 w 7"/>
                <a:gd name="T7" fmla="*/ 2147483647 h 5"/>
                <a:gd name="T8" fmla="*/ 2147483647 w 7"/>
                <a:gd name="T9" fmla="*/ 2147483647 h 5"/>
                <a:gd name="T10" fmla="*/ 2147483647 w 7"/>
                <a:gd name="T11" fmla="*/ 2147483647 h 5"/>
                <a:gd name="T12" fmla="*/ 2147483647 w 7"/>
                <a:gd name="T13" fmla="*/ 2147483647 h 5"/>
                <a:gd name="T14" fmla="*/ 0 w 7"/>
                <a:gd name="T15" fmla="*/ 2147483647 h 5"/>
                <a:gd name="T16" fmla="*/ 0 w 7"/>
                <a:gd name="T17" fmla="*/ 2147483647 h 5"/>
                <a:gd name="T18" fmla="*/ 0 w 7"/>
                <a:gd name="T19" fmla="*/ 214748364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5"/>
                <a:gd name="T32" fmla="*/ 7 w 7"/>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5">
                  <a:moveTo>
                    <a:pt x="0" y="4"/>
                  </a:moveTo>
                  <a:cubicBezTo>
                    <a:pt x="1" y="4"/>
                    <a:pt x="0" y="3"/>
                    <a:pt x="0" y="3"/>
                  </a:cubicBezTo>
                  <a:cubicBezTo>
                    <a:pt x="2" y="2"/>
                    <a:pt x="4" y="1"/>
                    <a:pt x="7" y="0"/>
                  </a:cubicBezTo>
                  <a:cubicBezTo>
                    <a:pt x="6" y="0"/>
                    <a:pt x="6" y="1"/>
                    <a:pt x="6" y="2"/>
                  </a:cubicBezTo>
                  <a:cubicBezTo>
                    <a:pt x="6" y="2"/>
                    <a:pt x="5" y="1"/>
                    <a:pt x="5" y="2"/>
                  </a:cubicBezTo>
                  <a:cubicBezTo>
                    <a:pt x="5" y="2"/>
                    <a:pt x="5" y="3"/>
                    <a:pt x="4" y="3"/>
                  </a:cubicBezTo>
                  <a:cubicBezTo>
                    <a:pt x="3" y="4"/>
                    <a:pt x="2" y="4"/>
                    <a:pt x="1" y="5"/>
                  </a:cubicBezTo>
                  <a:cubicBezTo>
                    <a:pt x="1" y="5"/>
                    <a:pt x="1" y="5"/>
                    <a:pt x="0" y="5"/>
                  </a:cubicBezTo>
                  <a:cubicBezTo>
                    <a:pt x="0" y="5"/>
                    <a:pt x="0" y="4"/>
                    <a:pt x="0" y="4"/>
                  </a:cubicBezTo>
                  <a:cubicBezTo>
                    <a:pt x="0" y="4"/>
                    <a:pt x="0" y="4"/>
                    <a:pt x="0" y="4"/>
                  </a:cubicBezTo>
                </a:path>
              </a:pathLst>
            </a:custGeom>
            <a:solidFill>
              <a:srgbClr val="0066FF"/>
            </a:solidFill>
            <a:ln w="0">
              <a:solidFill>
                <a:srgbClr val="25221E"/>
              </a:solidFill>
              <a:round/>
              <a:headEnd/>
              <a:tailEnd/>
            </a:ln>
          </p:spPr>
          <p:txBody>
            <a:bodyPr/>
            <a:lstStyle/>
            <a:p>
              <a:endParaRPr lang="en-US"/>
            </a:p>
          </p:txBody>
        </p:sp>
        <p:sp>
          <p:nvSpPr>
            <p:cNvPr id="132" name="Freeform 129"/>
            <p:cNvSpPr>
              <a:spLocks noChangeAspect="1"/>
            </p:cNvSpPr>
            <p:nvPr/>
          </p:nvSpPr>
          <p:spPr bwMode="auto">
            <a:xfrm>
              <a:off x="4041139" y="4130001"/>
              <a:ext cx="15226" cy="15813"/>
            </a:xfrm>
            <a:custGeom>
              <a:avLst/>
              <a:gdLst>
                <a:gd name="T0" fmla="*/ 0 w 2"/>
                <a:gd name="T1" fmla="*/ 0 h 2"/>
                <a:gd name="T2" fmla="*/ 0 w 2"/>
                <a:gd name="T3" fmla="*/ 2147483647 h 2"/>
                <a:gd name="T4" fmla="*/ 2147483647 w 2"/>
                <a:gd name="T5" fmla="*/ 2147483647 h 2"/>
                <a:gd name="T6" fmla="*/ 2147483647 w 2"/>
                <a:gd name="T7" fmla="*/ 2147483647 h 2"/>
                <a:gd name="T8" fmla="*/ 2147483647 w 2"/>
                <a:gd name="T9" fmla="*/ 0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cubicBezTo>
                    <a:pt x="0" y="1"/>
                    <a:pt x="0" y="1"/>
                    <a:pt x="0" y="1"/>
                  </a:cubicBezTo>
                  <a:cubicBezTo>
                    <a:pt x="0" y="1"/>
                    <a:pt x="1" y="1"/>
                    <a:pt x="1" y="2"/>
                  </a:cubicBezTo>
                  <a:cubicBezTo>
                    <a:pt x="1" y="2"/>
                    <a:pt x="2" y="1"/>
                    <a:pt x="2" y="1"/>
                  </a:cubicBezTo>
                  <a:cubicBezTo>
                    <a:pt x="2" y="0"/>
                    <a:pt x="1" y="0"/>
                    <a:pt x="1" y="0"/>
                  </a:cubicBezTo>
                  <a:cubicBezTo>
                    <a:pt x="1" y="0"/>
                    <a:pt x="0" y="0"/>
                    <a:pt x="0" y="0"/>
                  </a:cubicBezTo>
                </a:path>
              </a:pathLst>
            </a:custGeom>
            <a:solidFill>
              <a:srgbClr val="0066FF"/>
            </a:solidFill>
            <a:ln w="0">
              <a:solidFill>
                <a:srgbClr val="25221E"/>
              </a:solidFill>
              <a:round/>
              <a:headEnd/>
              <a:tailEnd/>
            </a:ln>
          </p:spPr>
          <p:txBody>
            <a:bodyPr/>
            <a:lstStyle/>
            <a:p>
              <a:endParaRPr lang="en-US"/>
            </a:p>
          </p:txBody>
        </p:sp>
        <p:sp>
          <p:nvSpPr>
            <p:cNvPr id="133" name="Freeform 130"/>
            <p:cNvSpPr>
              <a:spLocks noChangeAspect="1"/>
            </p:cNvSpPr>
            <p:nvPr/>
          </p:nvSpPr>
          <p:spPr bwMode="auto">
            <a:xfrm>
              <a:off x="4056365" y="4169534"/>
              <a:ext cx="30452" cy="30748"/>
            </a:xfrm>
            <a:custGeom>
              <a:avLst/>
              <a:gdLst>
                <a:gd name="T0" fmla="*/ 0 w 4"/>
                <a:gd name="T1" fmla="*/ 2147483647 h 4"/>
                <a:gd name="T2" fmla="*/ 0 w 4"/>
                <a:gd name="T3" fmla="*/ 2147483647 h 4"/>
                <a:gd name="T4" fmla="*/ 2147483647 w 4"/>
                <a:gd name="T5" fmla="*/ 2147483647 h 4"/>
                <a:gd name="T6" fmla="*/ 2147483647 w 4"/>
                <a:gd name="T7" fmla="*/ 2147483647 h 4"/>
                <a:gd name="T8" fmla="*/ 2147483647 w 4"/>
                <a:gd name="T9" fmla="*/ 2147483647 h 4"/>
                <a:gd name="T10" fmla="*/ 2147483647 w 4"/>
                <a:gd name="T11" fmla="*/ 2147483647 h 4"/>
                <a:gd name="T12" fmla="*/ 2147483647 w 4"/>
                <a:gd name="T13" fmla="*/ 0 h 4"/>
                <a:gd name="T14" fmla="*/ 2147483647 w 4"/>
                <a:gd name="T15" fmla="*/ 0 h 4"/>
                <a:gd name="T16" fmla="*/ 2147483647 w 4"/>
                <a:gd name="T17" fmla="*/ 0 h 4"/>
                <a:gd name="T18" fmla="*/ 0 w 4"/>
                <a:gd name="T19" fmla="*/ 2147483647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
                <a:gd name="T32" fmla="*/ 4 w 4"/>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
                  <a:moveTo>
                    <a:pt x="0" y="1"/>
                  </a:moveTo>
                  <a:cubicBezTo>
                    <a:pt x="0" y="2"/>
                    <a:pt x="0" y="2"/>
                    <a:pt x="0" y="3"/>
                  </a:cubicBezTo>
                  <a:cubicBezTo>
                    <a:pt x="0" y="4"/>
                    <a:pt x="1" y="4"/>
                    <a:pt x="2" y="4"/>
                  </a:cubicBezTo>
                  <a:cubicBezTo>
                    <a:pt x="2" y="4"/>
                    <a:pt x="2" y="4"/>
                    <a:pt x="3" y="3"/>
                  </a:cubicBezTo>
                  <a:cubicBezTo>
                    <a:pt x="3" y="3"/>
                    <a:pt x="4" y="2"/>
                    <a:pt x="3" y="2"/>
                  </a:cubicBezTo>
                  <a:cubicBezTo>
                    <a:pt x="3" y="1"/>
                    <a:pt x="2" y="2"/>
                    <a:pt x="1" y="2"/>
                  </a:cubicBezTo>
                  <a:cubicBezTo>
                    <a:pt x="1" y="1"/>
                    <a:pt x="2" y="1"/>
                    <a:pt x="2" y="0"/>
                  </a:cubicBezTo>
                  <a:cubicBezTo>
                    <a:pt x="2" y="0"/>
                    <a:pt x="2" y="0"/>
                    <a:pt x="2" y="0"/>
                  </a:cubicBezTo>
                  <a:cubicBezTo>
                    <a:pt x="1" y="1"/>
                    <a:pt x="1" y="0"/>
                    <a:pt x="1" y="0"/>
                  </a:cubicBezTo>
                  <a:cubicBezTo>
                    <a:pt x="1" y="0"/>
                    <a:pt x="0" y="0"/>
                    <a:pt x="0" y="1"/>
                  </a:cubicBezTo>
                </a:path>
              </a:pathLst>
            </a:custGeom>
            <a:solidFill>
              <a:srgbClr val="0066FF"/>
            </a:solidFill>
            <a:ln w="0">
              <a:solidFill>
                <a:srgbClr val="25221E"/>
              </a:solidFill>
              <a:round/>
              <a:headEnd/>
              <a:tailEnd/>
            </a:ln>
          </p:spPr>
          <p:txBody>
            <a:bodyPr/>
            <a:lstStyle/>
            <a:p>
              <a:endParaRPr lang="en-US"/>
            </a:p>
          </p:txBody>
        </p:sp>
        <p:sp>
          <p:nvSpPr>
            <p:cNvPr id="134" name="Freeform 131"/>
            <p:cNvSpPr>
              <a:spLocks noChangeAspect="1"/>
            </p:cNvSpPr>
            <p:nvPr/>
          </p:nvSpPr>
          <p:spPr bwMode="auto">
            <a:xfrm>
              <a:off x="4048752" y="4216094"/>
              <a:ext cx="7613" cy="15813"/>
            </a:xfrm>
            <a:custGeom>
              <a:avLst/>
              <a:gdLst>
                <a:gd name="T0" fmla="*/ 2147483647 w 1"/>
                <a:gd name="T1" fmla="*/ 2147483647 h 2"/>
                <a:gd name="T2" fmla="*/ 0 w 1"/>
                <a:gd name="T3" fmla="*/ 0 h 2"/>
                <a:gd name="T4" fmla="*/ 0 w 1"/>
                <a:gd name="T5" fmla="*/ 2147483647 h 2"/>
                <a:gd name="T6" fmla="*/ 2147483647 w 1"/>
                <a:gd name="T7" fmla="*/ 0 h 2"/>
                <a:gd name="T8" fmla="*/ 2147483647 w 1"/>
                <a:gd name="T9" fmla="*/ 0 h 2"/>
                <a:gd name="T10" fmla="*/ 2147483647 w 1"/>
                <a:gd name="T11" fmla="*/ 2147483647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1" y="1"/>
                  </a:moveTo>
                  <a:cubicBezTo>
                    <a:pt x="1" y="1"/>
                    <a:pt x="0" y="0"/>
                    <a:pt x="0" y="0"/>
                  </a:cubicBezTo>
                  <a:cubicBezTo>
                    <a:pt x="0" y="1"/>
                    <a:pt x="0" y="1"/>
                    <a:pt x="0" y="1"/>
                  </a:cubicBezTo>
                  <a:cubicBezTo>
                    <a:pt x="0" y="2"/>
                    <a:pt x="1" y="1"/>
                    <a:pt x="1" y="0"/>
                  </a:cubicBezTo>
                  <a:cubicBezTo>
                    <a:pt x="1" y="0"/>
                    <a:pt x="1" y="0"/>
                    <a:pt x="1" y="0"/>
                  </a:cubicBezTo>
                  <a:cubicBezTo>
                    <a:pt x="1" y="0"/>
                    <a:pt x="1" y="0"/>
                    <a:pt x="1" y="1"/>
                  </a:cubicBezTo>
                </a:path>
              </a:pathLst>
            </a:custGeom>
            <a:solidFill>
              <a:srgbClr val="0066FF"/>
            </a:solidFill>
            <a:ln w="0">
              <a:solidFill>
                <a:srgbClr val="25221E"/>
              </a:solidFill>
              <a:round/>
              <a:headEnd/>
              <a:tailEnd/>
            </a:ln>
          </p:spPr>
          <p:txBody>
            <a:bodyPr/>
            <a:lstStyle/>
            <a:p>
              <a:endParaRPr lang="en-US"/>
            </a:p>
          </p:txBody>
        </p:sp>
        <p:sp>
          <p:nvSpPr>
            <p:cNvPr id="135" name="Freeform 132"/>
            <p:cNvSpPr>
              <a:spLocks noChangeAspect="1"/>
            </p:cNvSpPr>
            <p:nvPr/>
          </p:nvSpPr>
          <p:spPr bwMode="auto">
            <a:xfrm>
              <a:off x="4026759" y="4193253"/>
              <a:ext cx="14380" cy="14934"/>
            </a:xfrm>
            <a:custGeom>
              <a:avLst/>
              <a:gdLst>
                <a:gd name="T0" fmla="*/ 0 w 2"/>
                <a:gd name="T1" fmla="*/ 2147483647 h 2"/>
                <a:gd name="T2" fmla="*/ 2147483647 w 2"/>
                <a:gd name="T3" fmla="*/ 2147483647 h 2"/>
                <a:gd name="T4" fmla="*/ 2147483647 w 2"/>
                <a:gd name="T5" fmla="*/ 2147483647 h 2"/>
                <a:gd name="T6" fmla="*/ 0 w 2"/>
                <a:gd name="T7" fmla="*/ 0 h 2"/>
                <a:gd name="T8" fmla="*/ 0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1"/>
                  </a:moveTo>
                  <a:cubicBezTo>
                    <a:pt x="0" y="1"/>
                    <a:pt x="0" y="2"/>
                    <a:pt x="1" y="2"/>
                  </a:cubicBezTo>
                  <a:cubicBezTo>
                    <a:pt x="1" y="2"/>
                    <a:pt x="2" y="1"/>
                    <a:pt x="1" y="1"/>
                  </a:cubicBezTo>
                  <a:cubicBezTo>
                    <a:pt x="1" y="0"/>
                    <a:pt x="1" y="0"/>
                    <a:pt x="0" y="0"/>
                  </a:cubicBezTo>
                  <a:cubicBezTo>
                    <a:pt x="0" y="0"/>
                    <a:pt x="0" y="0"/>
                    <a:pt x="0" y="1"/>
                  </a:cubicBezTo>
                </a:path>
              </a:pathLst>
            </a:custGeom>
            <a:solidFill>
              <a:srgbClr val="0066FF"/>
            </a:solidFill>
            <a:ln w="0">
              <a:solidFill>
                <a:srgbClr val="25221E"/>
              </a:solidFill>
              <a:round/>
              <a:headEnd/>
              <a:tailEnd/>
            </a:ln>
          </p:spPr>
          <p:txBody>
            <a:bodyPr/>
            <a:lstStyle/>
            <a:p>
              <a:endParaRPr lang="en-US"/>
            </a:p>
          </p:txBody>
        </p:sp>
        <p:sp>
          <p:nvSpPr>
            <p:cNvPr id="136" name="Freeform 133"/>
            <p:cNvSpPr>
              <a:spLocks noChangeAspect="1"/>
            </p:cNvSpPr>
            <p:nvPr/>
          </p:nvSpPr>
          <p:spPr bwMode="auto">
            <a:xfrm>
              <a:off x="3837282" y="4145814"/>
              <a:ext cx="29606" cy="31626"/>
            </a:xfrm>
            <a:custGeom>
              <a:avLst/>
              <a:gdLst>
                <a:gd name="T0" fmla="*/ 0 w 4"/>
                <a:gd name="T1" fmla="*/ 2147483647 h 4"/>
                <a:gd name="T2" fmla="*/ 2147483647 w 4"/>
                <a:gd name="T3" fmla="*/ 2147483647 h 4"/>
                <a:gd name="T4" fmla="*/ 2147483647 w 4"/>
                <a:gd name="T5" fmla="*/ 2147483647 h 4"/>
                <a:gd name="T6" fmla="*/ 2147483647 w 4"/>
                <a:gd name="T7" fmla="*/ 2147483647 h 4"/>
                <a:gd name="T8" fmla="*/ 2147483647 w 4"/>
                <a:gd name="T9" fmla="*/ 2147483647 h 4"/>
                <a:gd name="T10" fmla="*/ 0 w 4"/>
                <a:gd name="T11" fmla="*/ 2147483647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0" y="1"/>
                  </a:moveTo>
                  <a:cubicBezTo>
                    <a:pt x="0" y="2"/>
                    <a:pt x="1" y="2"/>
                    <a:pt x="1" y="2"/>
                  </a:cubicBezTo>
                  <a:cubicBezTo>
                    <a:pt x="2" y="3"/>
                    <a:pt x="2" y="4"/>
                    <a:pt x="3" y="4"/>
                  </a:cubicBezTo>
                  <a:cubicBezTo>
                    <a:pt x="4" y="4"/>
                    <a:pt x="4" y="2"/>
                    <a:pt x="4" y="2"/>
                  </a:cubicBezTo>
                  <a:cubicBezTo>
                    <a:pt x="3" y="1"/>
                    <a:pt x="2" y="1"/>
                    <a:pt x="1" y="1"/>
                  </a:cubicBezTo>
                  <a:cubicBezTo>
                    <a:pt x="1" y="1"/>
                    <a:pt x="0" y="0"/>
                    <a:pt x="0" y="1"/>
                  </a:cubicBezTo>
                </a:path>
              </a:pathLst>
            </a:custGeom>
            <a:solidFill>
              <a:srgbClr val="0066FF"/>
            </a:solidFill>
            <a:ln w="0">
              <a:solidFill>
                <a:srgbClr val="25221E"/>
              </a:solidFill>
              <a:round/>
              <a:headEnd/>
              <a:tailEnd/>
            </a:ln>
          </p:spPr>
          <p:txBody>
            <a:bodyPr/>
            <a:lstStyle/>
            <a:p>
              <a:endParaRPr lang="en-US"/>
            </a:p>
          </p:txBody>
        </p:sp>
        <p:sp>
          <p:nvSpPr>
            <p:cNvPr id="137" name="Freeform 134"/>
            <p:cNvSpPr>
              <a:spLocks noChangeAspect="1"/>
            </p:cNvSpPr>
            <p:nvPr/>
          </p:nvSpPr>
          <p:spPr bwMode="auto">
            <a:xfrm>
              <a:off x="3624967" y="4075534"/>
              <a:ext cx="22838" cy="22841"/>
            </a:xfrm>
            <a:custGeom>
              <a:avLst/>
              <a:gdLst>
                <a:gd name="T0" fmla="*/ 2147483647 w 3"/>
                <a:gd name="T1" fmla="*/ 2147483647 h 3"/>
                <a:gd name="T2" fmla="*/ 2147483647 w 3"/>
                <a:gd name="T3" fmla="*/ 0 h 3"/>
                <a:gd name="T4" fmla="*/ 2147483647 w 3"/>
                <a:gd name="T5" fmla="*/ 0 h 3"/>
                <a:gd name="T6" fmla="*/ 2147483647 w 3"/>
                <a:gd name="T7" fmla="*/ 2147483647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2"/>
                  </a:moveTo>
                  <a:cubicBezTo>
                    <a:pt x="1" y="1"/>
                    <a:pt x="0" y="1"/>
                    <a:pt x="1" y="0"/>
                  </a:cubicBezTo>
                  <a:cubicBezTo>
                    <a:pt x="1" y="0"/>
                    <a:pt x="1" y="0"/>
                    <a:pt x="1" y="0"/>
                  </a:cubicBezTo>
                  <a:cubicBezTo>
                    <a:pt x="2" y="0"/>
                    <a:pt x="3" y="0"/>
                    <a:pt x="3" y="2"/>
                  </a:cubicBezTo>
                  <a:cubicBezTo>
                    <a:pt x="3" y="2"/>
                    <a:pt x="2" y="3"/>
                    <a:pt x="1" y="2"/>
                  </a:cubicBezTo>
                </a:path>
              </a:pathLst>
            </a:custGeom>
            <a:solidFill>
              <a:srgbClr val="0066FF"/>
            </a:solidFill>
            <a:ln w="0">
              <a:solidFill>
                <a:srgbClr val="25221E"/>
              </a:solidFill>
              <a:round/>
              <a:headEnd/>
              <a:tailEnd/>
            </a:ln>
          </p:spPr>
          <p:txBody>
            <a:bodyPr/>
            <a:lstStyle/>
            <a:p>
              <a:endParaRPr lang="en-US"/>
            </a:p>
          </p:txBody>
        </p:sp>
        <p:sp>
          <p:nvSpPr>
            <p:cNvPr id="138" name="Freeform 135"/>
            <p:cNvSpPr>
              <a:spLocks noChangeAspect="1"/>
            </p:cNvSpPr>
            <p:nvPr/>
          </p:nvSpPr>
          <p:spPr bwMode="auto">
            <a:xfrm>
              <a:off x="3647805" y="4083441"/>
              <a:ext cx="22839" cy="22841"/>
            </a:xfrm>
            <a:custGeom>
              <a:avLst/>
              <a:gdLst>
                <a:gd name="T0" fmla="*/ 2147483647 w 3"/>
                <a:gd name="T1" fmla="*/ 0 h 3"/>
                <a:gd name="T2" fmla="*/ 2147483647 w 3"/>
                <a:gd name="T3" fmla="*/ 2147483647 h 3"/>
                <a:gd name="T4" fmla="*/ 2147483647 w 3"/>
                <a:gd name="T5" fmla="*/ 2147483647 h 3"/>
                <a:gd name="T6" fmla="*/ 2147483647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2" y="0"/>
                  </a:moveTo>
                  <a:cubicBezTo>
                    <a:pt x="2" y="1"/>
                    <a:pt x="0" y="3"/>
                    <a:pt x="2" y="3"/>
                  </a:cubicBezTo>
                  <a:cubicBezTo>
                    <a:pt x="3" y="3"/>
                    <a:pt x="3" y="1"/>
                    <a:pt x="3" y="1"/>
                  </a:cubicBezTo>
                  <a:cubicBezTo>
                    <a:pt x="3" y="1"/>
                    <a:pt x="3" y="0"/>
                    <a:pt x="2" y="0"/>
                  </a:cubicBezTo>
                </a:path>
              </a:pathLst>
            </a:custGeom>
            <a:solidFill>
              <a:srgbClr val="0066FF"/>
            </a:solidFill>
            <a:ln w="0">
              <a:solidFill>
                <a:srgbClr val="25221E"/>
              </a:solidFill>
              <a:round/>
              <a:headEnd/>
              <a:tailEnd/>
            </a:ln>
          </p:spPr>
          <p:txBody>
            <a:bodyPr/>
            <a:lstStyle/>
            <a:p>
              <a:endParaRPr lang="en-US"/>
            </a:p>
          </p:txBody>
        </p:sp>
        <p:sp>
          <p:nvSpPr>
            <p:cNvPr id="139" name="Freeform 136"/>
            <p:cNvSpPr>
              <a:spLocks noChangeAspect="1"/>
            </p:cNvSpPr>
            <p:nvPr/>
          </p:nvSpPr>
          <p:spPr bwMode="auto">
            <a:xfrm>
              <a:off x="3670644" y="4106282"/>
              <a:ext cx="14380" cy="7907"/>
            </a:xfrm>
            <a:custGeom>
              <a:avLst/>
              <a:gdLst>
                <a:gd name="T0" fmla="*/ 0 w 2"/>
                <a:gd name="T1" fmla="*/ 2147483647 h 1"/>
                <a:gd name="T2" fmla="*/ 2147483647 w 2"/>
                <a:gd name="T3" fmla="*/ 2147483647 h 1"/>
                <a:gd name="T4" fmla="*/ 2147483647 w 2"/>
                <a:gd name="T5" fmla="*/ 0 h 1"/>
                <a:gd name="T6" fmla="*/ 0 w 2"/>
                <a:gd name="T7" fmla="*/ 2147483647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cubicBezTo>
                    <a:pt x="1" y="1"/>
                    <a:pt x="1" y="1"/>
                    <a:pt x="1" y="1"/>
                  </a:cubicBezTo>
                  <a:cubicBezTo>
                    <a:pt x="2" y="0"/>
                    <a:pt x="1" y="0"/>
                    <a:pt x="1" y="0"/>
                  </a:cubicBezTo>
                  <a:cubicBezTo>
                    <a:pt x="0" y="0"/>
                    <a:pt x="0" y="0"/>
                    <a:pt x="0" y="1"/>
                  </a:cubicBezTo>
                </a:path>
              </a:pathLst>
            </a:custGeom>
            <a:solidFill>
              <a:srgbClr val="0066FF"/>
            </a:solidFill>
            <a:ln w="0">
              <a:solidFill>
                <a:srgbClr val="25221E"/>
              </a:solidFill>
              <a:round/>
              <a:headEnd/>
              <a:tailEnd/>
            </a:ln>
          </p:spPr>
          <p:txBody>
            <a:bodyPr/>
            <a:lstStyle/>
            <a:p>
              <a:endParaRPr lang="en-US"/>
            </a:p>
          </p:txBody>
        </p:sp>
        <p:sp>
          <p:nvSpPr>
            <p:cNvPr id="140" name="Freeform 137"/>
            <p:cNvSpPr>
              <a:spLocks noChangeAspect="1"/>
            </p:cNvSpPr>
            <p:nvPr/>
          </p:nvSpPr>
          <p:spPr bwMode="auto">
            <a:xfrm>
              <a:off x="3685024" y="4106282"/>
              <a:ext cx="15226" cy="15813"/>
            </a:xfrm>
            <a:custGeom>
              <a:avLst/>
              <a:gdLst>
                <a:gd name="T0" fmla="*/ 0 w 2"/>
                <a:gd name="T1" fmla="*/ 2147483647 h 2"/>
                <a:gd name="T2" fmla="*/ 0 w 2"/>
                <a:gd name="T3" fmla="*/ 2147483647 h 2"/>
                <a:gd name="T4" fmla="*/ 2147483647 w 2"/>
                <a:gd name="T5" fmla="*/ 2147483647 h 2"/>
                <a:gd name="T6" fmla="*/ 2147483647 w 2"/>
                <a:gd name="T7" fmla="*/ 2147483647 h 2"/>
                <a:gd name="T8" fmla="*/ 2147483647 w 2"/>
                <a:gd name="T9" fmla="*/ 0 h 2"/>
                <a:gd name="T10" fmla="*/ 0 w 2"/>
                <a:gd name="T11" fmla="*/ 2147483647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cubicBezTo>
                    <a:pt x="0" y="1"/>
                    <a:pt x="0" y="1"/>
                    <a:pt x="0" y="2"/>
                  </a:cubicBezTo>
                  <a:cubicBezTo>
                    <a:pt x="1" y="1"/>
                    <a:pt x="1" y="2"/>
                    <a:pt x="1" y="2"/>
                  </a:cubicBezTo>
                  <a:cubicBezTo>
                    <a:pt x="1" y="2"/>
                    <a:pt x="2" y="1"/>
                    <a:pt x="2" y="1"/>
                  </a:cubicBezTo>
                  <a:cubicBezTo>
                    <a:pt x="1" y="1"/>
                    <a:pt x="1" y="0"/>
                    <a:pt x="1" y="0"/>
                  </a:cubicBezTo>
                  <a:cubicBezTo>
                    <a:pt x="0" y="0"/>
                    <a:pt x="0" y="1"/>
                    <a:pt x="0" y="1"/>
                  </a:cubicBezTo>
                </a:path>
              </a:pathLst>
            </a:custGeom>
            <a:solidFill>
              <a:srgbClr val="0066FF"/>
            </a:solidFill>
            <a:ln w="0">
              <a:solidFill>
                <a:srgbClr val="25221E"/>
              </a:solidFill>
              <a:round/>
              <a:headEnd/>
              <a:tailEnd/>
            </a:ln>
          </p:spPr>
          <p:txBody>
            <a:bodyPr/>
            <a:lstStyle/>
            <a:p>
              <a:endParaRPr lang="en-US"/>
            </a:p>
          </p:txBody>
        </p:sp>
        <p:sp>
          <p:nvSpPr>
            <p:cNvPr id="141" name="Freeform 138"/>
            <p:cNvSpPr>
              <a:spLocks noChangeAspect="1"/>
            </p:cNvSpPr>
            <p:nvPr/>
          </p:nvSpPr>
          <p:spPr bwMode="auto">
            <a:xfrm>
              <a:off x="3700250" y="4106282"/>
              <a:ext cx="7613" cy="15813"/>
            </a:xfrm>
            <a:custGeom>
              <a:avLst/>
              <a:gdLst>
                <a:gd name="T0" fmla="*/ 0 w 1"/>
                <a:gd name="T1" fmla="*/ 2147483647 h 2"/>
                <a:gd name="T2" fmla="*/ 0 w 1"/>
                <a:gd name="T3" fmla="*/ 2147483647 h 2"/>
                <a:gd name="T4" fmla="*/ 2147483647 w 1"/>
                <a:gd name="T5" fmla="*/ 2147483647 h 2"/>
                <a:gd name="T6" fmla="*/ 2147483647 w 1"/>
                <a:gd name="T7" fmla="*/ 0 h 2"/>
                <a:gd name="T8" fmla="*/ 0 w 1"/>
                <a:gd name="T9" fmla="*/ 2147483647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1"/>
                  </a:moveTo>
                  <a:cubicBezTo>
                    <a:pt x="0" y="1"/>
                    <a:pt x="0" y="1"/>
                    <a:pt x="0" y="1"/>
                  </a:cubicBezTo>
                  <a:cubicBezTo>
                    <a:pt x="0" y="2"/>
                    <a:pt x="1" y="2"/>
                    <a:pt x="1" y="1"/>
                  </a:cubicBezTo>
                  <a:cubicBezTo>
                    <a:pt x="1" y="1"/>
                    <a:pt x="1" y="0"/>
                    <a:pt x="1" y="0"/>
                  </a:cubicBezTo>
                  <a:cubicBezTo>
                    <a:pt x="1" y="0"/>
                    <a:pt x="1" y="0"/>
                    <a:pt x="0" y="1"/>
                  </a:cubicBezTo>
                </a:path>
              </a:pathLst>
            </a:custGeom>
            <a:solidFill>
              <a:srgbClr val="0066FF"/>
            </a:solidFill>
            <a:ln w="0">
              <a:solidFill>
                <a:srgbClr val="25221E"/>
              </a:solidFill>
              <a:round/>
              <a:headEnd/>
              <a:tailEnd/>
            </a:ln>
          </p:spPr>
          <p:txBody>
            <a:bodyPr/>
            <a:lstStyle/>
            <a:p>
              <a:endParaRPr lang="en-US"/>
            </a:p>
          </p:txBody>
        </p:sp>
        <p:sp>
          <p:nvSpPr>
            <p:cNvPr id="142" name="Freeform 139"/>
            <p:cNvSpPr>
              <a:spLocks noChangeAspect="1"/>
            </p:cNvSpPr>
            <p:nvPr/>
          </p:nvSpPr>
          <p:spPr bwMode="auto">
            <a:xfrm>
              <a:off x="3481167" y="4058843"/>
              <a:ext cx="136186" cy="63252"/>
            </a:xfrm>
            <a:custGeom>
              <a:avLst/>
              <a:gdLst>
                <a:gd name="T0" fmla="*/ 2147483647 w 18"/>
                <a:gd name="T1" fmla="*/ 2147483647 h 8"/>
                <a:gd name="T2" fmla="*/ 2147483647 w 18"/>
                <a:gd name="T3" fmla="*/ 2147483647 h 8"/>
                <a:gd name="T4" fmla="*/ 2147483647 w 18"/>
                <a:gd name="T5" fmla="*/ 2147483647 h 8"/>
                <a:gd name="T6" fmla="*/ 2147483647 w 18"/>
                <a:gd name="T7" fmla="*/ 2147483647 h 8"/>
                <a:gd name="T8" fmla="*/ 0 w 18"/>
                <a:gd name="T9" fmla="*/ 2147483647 h 8"/>
                <a:gd name="T10" fmla="*/ 2147483647 w 18"/>
                <a:gd name="T11" fmla="*/ 2147483647 h 8"/>
                <a:gd name="T12" fmla="*/ 2147483647 w 18"/>
                <a:gd name="T13" fmla="*/ 2147483647 h 8"/>
                <a:gd name="T14" fmla="*/ 2147483647 w 18"/>
                <a:gd name="T15" fmla="*/ 2147483647 h 8"/>
                <a:gd name="T16" fmla="*/ 2147483647 w 18"/>
                <a:gd name="T17" fmla="*/ 2147483647 h 8"/>
                <a:gd name="T18" fmla="*/ 2147483647 w 18"/>
                <a:gd name="T19" fmla="*/ 2147483647 h 8"/>
                <a:gd name="T20" fmla="*/ 2147483647 w 18"/>
                <a:gd name="T21" fmla="*/ 2147483647 h 8"/>
                <a:gd name="T22" fmla="*/ 2147483647 w 18"/>
                <a:gd name="T23" fmla="*/ 2147483647 h 8"/>
                <a:gd name="T24" fmla="*/ 2147483647 w 18"/>
                <a:gd name="T25" fmla="*/ 2147483647 h 8"/>
                <a:gd name="T26" fmla="*/ 2147483647 w 18"/>
                <a:gd name="T27" fmla="*/ 2147483647 h 8"/>
                <a:gd name="T28" fmla="*/ 2147483647 w 18"/>
                <a:gd name="T29" fmla="*/ 2147483647 h 8"/>
                <a:gd name="T30" fmla="*/ 2147483647 w 18"/>
                <a:gd name="T31" fmla="*/ 0 h 8"/>
                <a:gd name="T32" fmla="*/ 2147483647 w 18"/>
                <a:gd name="T33" fmla="*/ 2147483647 h 8"/>
                <a:gd name="T34" fmla="*/ 2147483647 w 18"/>
                <a:gd name="T35" fmla="*/ 2147483647 h 8"/>
                <a:gd name="T36" fmla="*/ 2147483647 w 18"/>
                <a:gd name="T37" fmla="*/ 2147483647 h 8"/>
                <a:gd name="T38" fmla="*/ 2147483647 w 18"/>
                <a:gd name="T39" fmla="*/ 2147483647 h 8"/>
                <a:gd name="T40" fmla="*/ 2147483647 w 18"/>
                <a:gd name="T41" fmla="*/ 2147483647 h 8"/>
                <a:gd name="T42" fmla="*/ 2147483647 w 18"/>
                <a:gd name="T43" fmla="*/ 2147483647 h 8"/>
                <a:gd name="T44" fmla="*/ 2147483647 w 18"/>
                <a:gd name="T45" fmla="*/ 2147483647 h 8"/>
                <a:gd name="T46" fmla="*/ 2147483647 w 18"/>
                <a:gd name="T47" fmla="*/ 2147483647 h 8"/>
                <a:gd name="T48" fmla="*/ 2147483647 w 18"/>
                <a:gd name="T49" fmla="*/ 2147483647 h 8"/>
                <a:gd name="T50" fmla="*/ 2147483647 w 18"/>
                <a:gd name="T51" fmla="*/ 2147483647 h 8"/>
                <a:gd name="T52" fmla="*/ 2147483647 w 18"/>
                <a:gd name="T53" fmla="*/ 2147483647 h 8"/>
                <a:gd name="T54" fmla="*/ 2147483647 w 18"/>
                <a:gd name="T55" fmla="*/ 2147483647 h 8"/>
                <a:gd name="T56" fmla="*/ 2147483647 w 18"/>
                <a:gd name="T57" fmla="*/ 2147483647 h 8"/>
                <a:gd name="T58" fmla="*/ 2147483647 w 18"/>
                <a:gd name="T59" fmla="*/ 2147483647 h 8"/>
                <a:gd name="T60" fmla="*/ 2147483647 w 18"/>
                <a:gd name="T61" fmla="*/ 2147483647 h 8"/>
                <a:gd name="T62" fmla="*/ 2147483647 w 18"/>
                <a:gd name="T63" fmla="*/ 2147483647 h 8"/>
                <a:gd name="T64" fmla="*/ 2147483647 w 18"/>
                <a:gd name="T65" fmla="*/ 2147483647 h 8"/>
                <a:gd name="T66" fmla="*/ 2147483647 w 18"/>
                <a:gd name="T67" fmla="*/ 2147483647 h 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
                <a:gd name="T103" fmla="*/ 0 h 8"/>
                <a:gd name="T104" fmla="*/ 18 w 18"/>
                <a:gd name="T105" fmla="*/ 8 h 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 h="8">
                  <a:moveTo>
                    <a:pt x="5" y="7"/>
                  </a:moveTo>
                  <a:cubicBezTo>
                    <a:pt x="4" y="7"/>
                    <a:pt x="4" y="7"/>
                    <a:pt x="3" y="7"/>
                  </a:cubicBezTo>
                  <a:cubicBezTo>
                    <a:pt x="3" y="7"/>
                    <a:pt x="3" y="7"/>
                    <a:pt x="3" y="7"/>
                  </a:cubicBezTo>
                  <a:cubicBezTo>
                    <a:pt x="2" y="7"/>
                    <a:pt x="2" y="7"/>
                    <a:pt x="2" y="7"/>
                  </a:cubicBezTo>
                  <a:cubicBezTo>
                    <a:pt x="1" y="7"/>
                    <a:pt x="1" y="7"/>
                    <a:pt x="0" y="7"/>
                  </a:cubicBezTo>
                  <a:cubicBezTo>
                    <a:pt x="0" y="6"/>
                    <a:pt x="0" y="5"/>
                    <a:pt x="1" y="4"/>
                  </a:cubicBezTo>
                  <a:cubicBezTo>
                    <a:pt x="3" y="4"/>
                    <a:pt x="4" y="5"/>
                    <a:pt x="6" y="5"/>
                  </a:cubicBezTo>
                  <a:cubicBezTo>
                    <a:pt x="6" y="5"/>
                    <a:pt x="6" y="4"/>
                    <a:pt x="6" y="4"/>
                  </a:cubicBezTo>
                  <a:cubicBezTo>
                    <a:pt x="6" y="4"/>
                    <a:pt x="6" y="4"/>
                    <a:pt x="6" y="4"/>
                  </a:cubicBezTo>
                  <a:cubicBezTo>
                    <a:pt x="6" y="4"/>
                    <a:pt x="6" y="3"/>
                    <a:pt x="6" y="3"/>
                  </a:cubicBezTo>
                  <a:cubicBezTo>
                    <a:pt x="7" y="3"/>
                    <a:pt x="7" y="4"/>
                    <a:pt x="8" y="4"/>
                  </a:cubicBezTo>
                  <a:cubicBezTo>
                    <a:pt x="7" y="3"/>
                    <a:pt x="8" y="3"/>
                    <a:pt x="8" y="3"/>
                  </a:cubicBezTo>
                  <a:cubicBezTo>
                    <a:pt x="8" y="3"/>
                    <a:pt x="9" y="4"/>
                    <a:pt x="9" y="4"/>
                  </a:cubicBezTo>
                  <a:cubicBezTo>
                    <a:pt x="9" y="5"/>
                    <a:pt x="10" y="4"/>
                    <a:pt x="10" y="3"/>
                  </a:cubicBezTo>
                  <a:cubicBezTo>
                    <a:pt x="11" y="2"/>
                    <a:pt x="10" y="2"/>
                    <a:pt x="9" y="1"/>
                  </a:cubicBezTo>
                  <a:cubicBezTo>
                    <a:pt x="9" y="0"/>
                    <a:pt x="10" y="0"/>
                    <a:pt x="10" y="0"/>
                  </a:cubicBezTo>
                  <a:cubicBezTo>
                    <a:pt x="10" y="0"/>
                    <a:pt x="11" y="1"/>
                    <a:pt x="11" y="1"/>
                  </a:cubicBezTo>
                  <a:cubicBezTo>
                    <a:pt x="12" y="1"/>
                    <a:pt x="13" y="0"/>
                    <a:pt x="14" y="1"/>
                  </a:cubicBezTo>
                  <a:cubicBezTo>
                    <a:pt x="14" y="1"/>
                    <a:pt x="13" y="2"/>
                    <a:pt x="14" y="3"/>
                  </a:cubicBezTo>
                  <a:cubicBezTo>
                    <a:pt x="14" y="4"/>
                    <a:pt x="16" y="3"/>
                    <a:pt x="17" y="4"/>
                  </a:cubicBezTo>
                  <a:cubicBezTo>
                    <a:pt x="18" y="4"/>
                    <a:pt x="17" y="4"/>
                    <a:pt x="16" y="5"/>
                  </a:cubicBezTo>
                  <a:cubicBezTo>
                    <a:pt x="16" y="5"/>
                    <a:pt x="16" y="4"/>
                    <a:pt x="16" y="4"/>
                  </a:cubicBezTo>
                  <a:cubicBezTo>
                    <a:pt x="15" y="5"/>
                    <a:pt x="15" y="5"/>
                    <a:pt x="14" y="5"/>
                  </a:cubicBezTo>
                  <a:cubicBezTo>
                    <a:pt x="14" y="5"/>
                    <a:pt x="14" y="5"/>
                    <a:pt x="14" y="6"/>
                  </a:cubicBezTo>
                  <a:cubicBezTo>
                    <a:pt x="14" y="6"/>
                    <a:pt x="15" y="6"/>
                    <a:pt x="15" y="6"/>
                  </a:cubicBezTo>
                  <a:cubicBezTo>
                    <a:pt x="16" y="6"/>
                    <a:pt x="17" y="6"/>
                    <a:pt x="17" y="6"/>
                  </a:cubicBezTo>
                  <a:cubicBezTo>
                    <a:pt x="17" y="7"/>
                    <a:pt x="16" y="7"/>
                    <a:pt x="16" y="7"/>
                  </a:cubicBezTo>
                  <a:cubicBezTo>
                    <a:pt x="15" y="8"/>
                    <a:pt x="14" y="7"/>
                    <a:pt x="12" y="7"/>
                  </a:cubicBezTo>
                  <a:cubicBezTo>
                    <a:pt x="12" y="7"/>
                    <a:pt x="12" y="6"/>
                    <a:pt x="11" y="6"/>
                  </a:cubicBezTo>
                  <a:cubicBezTo>
                    <a:pt x="11" y="7"/>
                    <a:pt x="10" y="8"/>
                    <a:pt x="9" y="8"/>
                  </a:cubicBezTo>
                  <a:cubicBezTo>
                    <a:pt x="9" y="8"/>
                    <a:pt x="9" y="8"/>
                    <a:pt x="9" y="8"/>
                  </a:cubicBezTo>
                  <a:cubicBezTo>
                    <a:pt x="9" y="8"/>
                    <a:pt x="8" y="8"/>
                    <a:pt x="7" y="8"/>
                  </a:cubicBezTo>
                  <a:cubicBezTo>
                    <a:pt x="7" y="7"/>
                    <a:pt x="7" y="7"/>
                    <a:pt x="6" y="7"/>
                  </a:cubicBezTo>
                  <a:cubicBezTo>
                    <a:pt x="5" y="7"/>
                    <a:pt x="5" y="8"/>
                    <a:pt x="5" y="7"/>
                  </a:cubicBezTo>
                </a:path>
              </a:pathLst>
            </a:custGeom>
            <a:solidFill>
              <a:srgbClr val="0066FF"/>
            </a:solidFill>
            <a:ln w="0">
              <a:solidFill>
                <a:srgbClr val="25221E"/>
              </a:solidFill>
              <a:round/>
              <a:headEnd/>
              <a:tailEnd/>
            </a:ln>
          </p:spPr>
          <p:txBody>
            <a:bodyPr/>
            <a:lstStyle/>
            <a:p>
              <a:endParaRPr lang="en-US"/>
            </a:p>
          </p:txBody>
        </p:sp>
        <p:sp>
          <p:nvSpPr>
            <p:cNvPr id="143" name="Freeform 140"/>
            <p:cNvSpPr>
              <a:spLocks noChangeAspect="1"/>
            </p:cNvSpPr>
            <p:nvPr/>
          </p:nvSpPr>
          <p:spPr bwMode="auto">
            <a:xfrm>
              <a:off x="3359361" y="4050937"/>
              <a:ext cx="129419" cy="55345"/>
            </a:xfrm>
            <a:custGeom>
              <a:avLst/>
              <a:gdLst>
                <a:gd name="T0" fmla="*/ 0 w 17"/>
                <a:gd name="T1" fmla="*/ 2147483647 h 7"/>
                <a:gd name="T2" fmla="*/ 2147483647 w 17"/>
                <a:gd name="T3" fmla="*/ 2147483647 h 7"/>
                <a:gd name="T4" fmla="*/ 2147483647 w 17"/>
                <a:gd name="T5" fmla="*/ 2147483647 h 7"/>
                <a:gd name="T6" fmla="*/ 2147483647 w 17"/>
                <a:gd name="T7" fmla="*/ 2147483647 h 7"/>
                <a:gd name="T8" fmla="*/ 2147483647 w 17"/>
                <a:gd name="T9" fmla="*/ 2147483647 h 7"/>
                <a:gd name="T10" fmla="*/ 2147483647 w 17"/>
                <a:gd name="T11" fmla="*/ 2147483647 h 7"/>
                <a:gd name="T12" fmla="*/ 2147483647 w 17"/>
                <a:gd name="T13" fmla="*/ 2147483647 h 7"/>
                <a:gd name="T14" fmla="*/ 2147483647 w 17"/>
                <a:gd name="T15" fmla="*/ 2147483647 h 7"/>
                <a:gd name="T16" fmla="*/ 2147483647 w 17"/>
                <a:gd name="T17" fmla="*/ 2147483647 h 7"/>
                <a:gd name="T18" fmla="*/ 2147483647 w 17"/>
                <a:gd name="T19" fmla="*/ 2147483647 h 7"/>
                <a:gd name="T20" fmla="*/ 2147483647 w 17"/>
                <a:gd name="T21" fmla="*/ 2147483647 h 7"/>
                <a:gd name="T22" fmla="*/ 2147483647 w 17"/>
                <a:gd name="T23" fmla="*/ 2147483647 h 7"/>
                <a:gd name="T24" fmla="*/ 2147483647 w 17"/>
                <a:gd name="T25" fmla="*/ 2147483647 h 7"/>
                <a:gd name="T26" fmla="*/ 0 w 17"/>
                <a:gd name="T27" fmla="*/ 2147483647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7"/>
                <a:gd name="T44" fmla="*/ 17 w 17"/>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7">
                  <a:moveTo>
                    <a:pt x="0" y="6"/>
                  </a:moveTo>
                  <a:cubicBezTo>
                    <a:pt x="2" y="7"/>
                    <a:pt x="4" y="7"/>
                    <a:pt x="6" y="6"/>
                  </a:cubicBezTo>
                  <a:cubicBezTo>
                    <a:pt x="6" y="6"/>
                    <a:pt x="7" y="6"/>
                    <a:pt x="7" y="6"/>
                  </a:cubicBezTo>
                  <a:cubicBezTo>
                    <a:pt x="8" y="6"/>
                    <a:pt x="9" y="5"/>
                    <a:pt x="10" y="5"/>
                  </a:cubicBezTo>
                  <a:cubicBezTo>
                    <a:pt x="11" y="5"/>
                    <a:pt x="11" y="5"/>
                    <a:pt x="12" y="4"/>
                  </a:cubicBezTo>
                  <a:cubicBezTo>
                    <a:pt x="14" y="4"/>
                    <a:pt x="15" y="5"/>
                    <a:pt x="16" y="5"/>
                  </a:cubicBezTo>
                  <a:cubicBezTo>
                    <a:pt x="17" y="4"/>
                    <a:pt x="17" y="4"/>
                    <a:pt x="17" y="3"/>
                  </a:cubicBezTo>
                  <a:cubicBezTo>
                    <a:pt x="15" y="3"/>
                    <a:pt x="16" y="2"/>
                    <a:pt x="16" y="1"/>
                  </a:cubicBezTo>
                  <a:cubicBezTo>
                    <a:pt x="15" y="0"/>
                    <a:pt x="12" y="1"/>
                    <a:pt x="11" y="2"/>
                  </a:cubicBezTo>
                  <a:cubicBezTo>
                    <a:pt x="10" y="3"/>
                    <a:pt x="8" y="1"/>
                    <a:pt x="7" y="2"/>
                  </a:cubicBezTo>
                  <a:cubicBezTo>
                    <a:pt x="7" y="3"/>
                    <a:pt x="6" y="4"/>
                    <a:pt x="6" y="4"/>
                  </a:cubicBezTo>
                  <a:cubicBezTo>
                    <a:pt x="5" y="5"/>
                    <a:pt x="5" y="4"/>
                    <a:pt x="4" y="5"/>
                  </a:cubicBezTo>
                  <a:cubicBezTo>
                    <a:pt x="3" y="5"/>
                    <a:pt x="2" y="5"/>
                    <a:pt x="1" y="5"/>
                  </a:cubicBezTo>
                  <a:cubicBezTo>
                    <a:pt x="1" y="5"/>
                    <a:pt x="0" y="6"/>
                    <a:pt x="0" y="6"/>
                  </a:cubicBezTo>
                </a:path>
              </a:pathLst>
            </a:custGeom>
            <a:solidFill>
              <a:srgbClr val="0066FF"/>
            </a:solidFill>
            <a:ln w="0">
              <a:solidFill>
                <a:srgbClr val="25221E"/>
              </a:solidFill>
              <a:round/>
              <a:headEnd/>
              <a:tailEnd/>
            </a:ln>
          </p:spPr>
          <p:txBody>
            <a:bodyPr/>
            <a:lstStyle/>
            <a:p>
              <a:endParaRPr lang="en-US"/>
            </a:p>
          </p:txBody>
        </p:sp>
        <p:sp>
          <p:nvSpPr>
            <p:cNvPr id="144" name="Freeform 141"/>
            <p:cNvSpPr>
              <a:spLocks noChangeAspect="1"/>
            </p:cNvSpPr>
            <p:nvPr/>
          </p:nvSpPr>
          <p:spPr bwMode="auto">
            <a:xfrm>
              <a:off x="3344135" y="4043030"/>
              <a:ext cx="22838" cy="15813"/>
            </a:xfrm>
            <a:custGeom>
              <a:avLst/>
              <a:gdLst>
                <a:gd name="T0" fmla="*/ 2147483647 w 3"/>
                <a:gd name="T1" fmla="*/ 2147483647 h 2"/>
                <a:gd name="T2" fmla="*/ 2147483647 w 3"/>
                <a:gd name="T3" fmla="*/ 2147483647 h 2"/>
                <a:gd name="T4" fmla="*/ 2147483647 w 3"/>
                <a:gd name="T5" fmla="*/ 0 h 2"/>
                <a:gd name="T6" fmla="*/ 2147483647 w 3"/>
                <a:gd name="T7" fmla="*/ 2147483647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1" y="1"/>
                  </a:moveTo>
                  <a:cubicBezTo>
                    <a:pt x="1" y="1"/>
                    <a:pt x="2" y="2"/>
                    <a:pt x="2" y="2"/>
                  </a:cubicBezTo>
                  <a:cubicBezTo>
                    <a:pt x="3" y="1"/>
                    <a:pt x="3" y="0"/>
                    <a:pt x="1" y="0"/>
                  </a:cubicBezTo>
                  <a:cubicBezTo>
                    <a:pt x="1" y="0"/>
                    <a:pt x="0" y="0"/>
                    <a:pt x="1" y="1"/>
                  </a:cubicBezTo>
                </a:path>
              </a:pathLst>
            </a:custGeom>
            <a:solidFill>
              <a:srgbClr val="0066FF"/>
            </a:solidFill>
            <a:ln w="0">
              <a:solidFill>
                <a:srgbClr val="25221E"/>
              </a:solidFill>
              <a:round/>
              <a:headEnd/>
              <a:tailEnd/>
            </a:ln>
          </p:spPr>
          <p:txBody>
            <a:bodyPr/>
            <a:lstStyle/>
            <a:p>
              <a:endParaRPr lang="en-US"/>
            </a:p>
          </p:txBody>
        </p:sp>
        <p:sp>
          <p:nvSpPr>
            <p:cNvPr id="145" name="Freeform 142"/>
            <p:cNvSpPr>
              <a:spLocks noChangeAspect="1"/>
            </p:cNvSpPr>
            <p:nvPr/>
          </p:nvSpPr>
          <p:spPr bwMode="auto">
            <a:xfrm>
              <a:off x="3328909" y="4050937"/>
              <a:ext cx="15226" cy="24598"/>
            </a:xfrm>
            <a:custGeom>
              <a:avLst/>
              <a:gdLst>
                <a:gd name="T0" fmla="*/ 0 w 2"/>
                <a:gd name="T1" fmla="*/ 2147483647 h 3"/>
                <a:gd name="T2" fmla="*/ 0 w 2"/>
                <a:gd name="T3" fmla="*/ 2147483647 h 3"/>
                <a:gd name="T4" fmla="*/ 2147483647 w 2"/>
                <a:gd name="T5" fmla="*/ 2147483647 h 3"/>
                <a:gd name="T6" fmla="*/ 0 w 2"/>
                <a:gd name="T7" fmla="*/ 2147483647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0" y="1"/>
                  </a:moveTo>
                  <a:cubicBezTo>
                    <a:pt x="0" y="1"/>
                    <a:pt x="0" y="1"/>
                    <a:pt x="0" y="1"/>
                  </a:cubicBezTo>
                  <a:cubicBezTo>
                    <a:pt x="0" y="2"/>
                    <a:pt x="2" y="3"/>
                    <a:pt x="2" y="2"/>
                  </a:cubicBezTo>
                  <a:cubicBezTo>
                    <a:pt x="2" y="1"/>
                    <a:pt x="1" y="0"/>
                    <a:pt x="0" y="1"/>
                  </a:cubicBezTo>
                </a:path>
              </a:pathLst>
            </a:custGeom>
            <a:solidFill>
              <a:srgbClr val="0066FF"/>
            </a:solidFill>
            <a:ln w="0">
              <a:solidFill>
                <a:srgbClr val="25221E"/>
              </a:solidFill>
              <a:round/>
              <a:headEnd/>
              <a:tailEnd/>
            </a:ln>
          </p:spPr>
          <p:txBody>
            <a:bodyPr/>
            <a:lstStyle/>
            <a:p>
              <a:endParaRPr lang="en-US"/>
            </a:p>
          </p:txBody>
        </p:sp>
        <p:sp>
          <p:nvSpPr>
            <p:cNvPr id="146" name="Freeform 143"/>
            <p:cNvSpPr>
              <a:spLocks noChangeAspect="1"/>
            </p:cNvSpPr>
            <p:nvPr/>
          </p:nvSpPr>
          <p:spPr bwMode="auto">
            <a:xfrm>
              <a:off x="3321296" y="4027217"/>
              <a:ext cx="15226" cy="23720"/>
            </a:xfrm>
            <a:custGeom>
              <a:avLst/>
              <a:gdLst>
                <a:gd name="T0" fmla="*/ 0 w 2"/>
                <a:gd name="T1" fmla="*/ 2147483647 h 3"/>
                <a:gd name="T2" fmla="*/ 2147483647 w 2"/>
                <a:gd name="T3" fmla="*/ 2147483647 h 3"/>
                <a:gd name="T4" fmla="*/ 0 w 2"/>
                <a:gd name="T5" fmla="*/ 2147483647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0" y="2"/>
                  </a:moveTo>
                  <a:cubicBezTo>
                    <a:pt x="0" y="3"/>
                    <a:pt x="2" y="2"/>
                    <a:pt x="2" y="1"/>
                  </a:cubicBezTo>
                  <a:cubicBezTo>
                    <a:pt x="1" y="0"/>
                    <a:pt x="0" y="2"/>
                    <a:pt x="0" y="2"/>
                  </a:cubicBezTo>
                </a:path>
              </a:pathLst>
            </a:custGeom>
            <a:solidFill>
              <a:srgbClr val="0066FF"/>
            </a:solidFill>
            <a:ln w="0">
              <a:solidFill>
                <a:srgbClr val="25221E"/>
              </a:solidFill>
              <a:round/>
              <a:headEnd/>
              <a:tailEnd/>
            </a:ln>
          </p:spPr>
          <p:txBody>
            <a:bodyPr/>
            <a:lstStyle/>
            <a:p>
              <a:endParaRPr lang="en-US"/>
            </a:p>
          </p:txBody>
        </p:sp>
        <p:sp>
          <p:nvSpPr>
            <p:cNvPr id="147" name="Freeform 144"/>
            <p:cNvSpPr>
              <a:spLocks noChangeAspect="1"/>
            </p:cNvSpPr>
            <p:nvPr/>
          </p:nvSpPr>
          <p:spPr bwMode="auto">
            <a:xfrm>
              <a:off x="3306916" y="4050937"/>
              <a:ext cx="14380" cy="16691"/>
            </a:xfrm>
            <a:custGeom>
              <a:avLst/>
              <a:gdLst>
                <a:gd name="T0" fmla="*/ 0 w 2"/>
                <a:gd name="T1" fmla="*/ 2147483647 h 2"/>
                <a:gd name="T2" fmla="*/ 0 w 2"/>
                <a:gd name="T3" fmla="*/ 2147483647 h 2"/>
                <a:gd name="T4" fmla="*/ 2147483647 w 2"/>
                <a:gd name="T5" fmla="*/ 2147483647 h 2"/>
                <a:gd name="T6" fmla="*/ 2147483647 w 2"/>
                <a:gd name="T7" fmla="*/ 0 h 2"/>
                <a:gd name="T8" fmla="*/ 0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1"/>
                  </a:moveTo>
                  <a:cubicBezTo>
                    <a:pt x="0" y="1"/>
                    <a:pt x="0" y="1"/>
                    <a:pt x="0" y="1"/>
                  </a:cubicBezTo>
                  <a:cubicBezTo>
                    <a:pt x="1" y="2"/>
                    <a:pt x="2" y="1"/>
                    <a:pt x="2" y="1"/>
                  </a:cubicBezTo>
                  <a:cubicBezTo>
                    <a:pt x="2" y="0"/>
                    <a:pt x="1" y="0"/>
                    <a:pt x="1" y="0"/>
                  </a:cubicBezTo>
                  <a:cubicBezTo>
                    <a:pt x="1" y="0"/>
                    <a:pt x="0" y="0"/>
                    <a:pt x="0" y="1"/>
                  </a:cubicBezTo>
                </a:path>
              </a:pathLst>
            </a:custGeom>
            <a:solidFill>
              <a:srgbClr val="0066FF"/>
            </a:solidFill>
            <a:ln w="0">
              <a:solidFill>
                <a:srgbClr val="25221E"/>
              </a:solidFill>
              <a:round/>
              <a:headEnd/>
              <a:tailEnd/>
            </a:ln>
          </p:spPr>
          <p:txBody>
            <a:bodyPr/>
            <a:lstStyle/>
            <a:p>
              <a:endParaRPr lang="en-US"/>
            </a:p>
          </p:txBody>
        </p:sp>
        <p:sp>
          <p:nvSpPr>
            <p:cNvPr id="148" name="Freeform 145"/>
            <p:cNvSpPr>
              <a:spLocks noChangeAspect="1"/>
            </p:cNvSpPr>
            <p:nvPr/>
          </p:nvSpPr>
          <p:spPr bwMode="auto">
            <a:xfrm>
              <a:off x="3253625" y="4035124"/>
              <a:ext cx="38065" cy="32504"/>
            </a:xfrm>
            <a:custGeom>
              <a:avLst/>
              <a:gdLst>
                <a:gd name="T0" fmla="*/ 2147483647 w 5"/>
                <a:gd name="T1" fmla="*/ 2147483647 h 4"/>
                <a:gd name="T2" fmla="*/ 2147483647 w 5"/>
                <a:gd name="T3" fmla="*/ 2147483647 h 4"/>
                <a:gd name="T4" fmla="*/ 0 w 5"/>
                <a:gd name="T5" fmla="*/ 2147483647 h 4"/>
                <a:gd name="T6" fmla="*/ 2147483647 w 5"/>
                <a:gd name="T7" fmla="*/ 2147483647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1" y="2"/>
                  </a:moveTo>
                  <a:cubicBezTo>
                    <a:pt x="2" y="0"/>
                    <a:pt x="4" y="1"/>
                    <a:pt x="4" y="2"/>
                  </a:cubicBezTo>
                  <a:cubicBezTo>
                    <a:pt x="5" y="4"/>
                    <a:pt x="2" y="4"/>
                    <a:pt x="0" y="3"/>
                  </a:cubicBezTo>
                  <a:cubicBezTo>
                    <a:pt x="0" y="3"/>
                    <a:pt x="0" y="2"/>
                    <a:pt x="1" y="2"/>
                  </a:cubicBezTo>
                </a:path>
              </a:pathLst>
            </a:custGeom>
            <a:solidFill>
              <a:srgbClr val="0066FF"/>
            </a:solidFill>
            <a:ln w="0">
              <a:solidFill>
                <a:srgbClr val="25221E"/>
              </a:solidFill>
              <a:round/>
              <a:headEnd/>
              <a:tailEnd/>
            </a:ln>
          </p:spPr>
          <p:txBody>
            <a:bodyPr/>
            <a:lstStyle/>
            <a:p>
              <a:endParaRPr lang="en-US"/>
            </a:p>
          </p:txBody>
        </p:sp>
        <p:sp>
          <p:nvSpPr>
            <p:cNvPr id="149" name="Freeform 146"/>
            <p:cNvSpPr>
              <a:spLocks noChangeAspect="1"/>
            </p:cNvSpPr>
            <p:nvPr/>
          </p:nvSpPr>
          <p:spPr bwMode="auto">
            <a:xfrm>
              <a:off x="3223174" y="4027217"/>
              <a:ext cx="22839" cy="15813"/>
            </a:xfrm>
            <a:custGeom>
              <a:avLst/>
              <a:gdLst>
                <a:gd name="T0" fmla="*/ 2147483647 w 3"/>
                <a:gd name="T1" fmla="*/ 2147483647 h 2"/>
                <a:gd name="T2" fmla="*/ 2147483647 w 3"/>
                <a:gd name="T3" fmla="*/ 2147483647 h 2"/>
                <a:gd name="T4" fmla="*/ 2147483647 w 3"/>
                <a:gd name="T5" fmla="*/ 2147483647 h 2"/>
                <a:gd name="T6" fmla="*/ 2147483647 w 3"/>
                <a:gd name="T7" fmla="*/ 2147483647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1" y="1"/>
                  </a:moveTo>
                  <a:cubicBezTo>
                    <a:pt x="0" y="2"/>
                    <a:pt x="1" y="2"/>
                    <a:pt x="2" y="2"/>
                  </a:cubicBezTo>
                  <a:cubicBezTo>
                    <a:pt x="3" y="2"/>
                    <a:pt x="2" y="1"/>
                    <a:pt x="2" y="1"/>
                  </a:cubicBezTo>
                  <a:cubicBezTo>
                    <a:pt x="2" y="0"/>
                    <a:pt x="1" y="0"/>
                    <a:pt x="1" y="1"/>
                  </a:cubicBezTo>
                </a:path>
              </a:pathLst>
            </a:custGeom>
            <a:solidFill>
              <a:srgbClr val="0066FF"/>
            </a:solidFill>
            <a:ln w="0">
              <a:solidFill>
                <a:srgbClr val="25221E"/>
              </a:solidFill>
              <a:round/>
              <a:headEnd/>
              <a:tailEnd/>
            </a:ln>
          </p:spPr>
          <p:txBody>
            <a:bodyPr/>
            <a:lstStyle/>
            <a:p>
              <a:endParaRPr lang="en-US"/>
            </a:p>
          </p:txBody>
        </p:sp>
        <p:sp>
          <p:nvSpPr>
            <p:cNvPr id="150" name="Freeform 147"/>
            <p:cNvSpPr>
              <a:spLocks noChangeAspect="1"/>
            </p:cNvSpPr>
            <p:nvPr/>
          </p:nvSpPr>
          <p:spPr bwMode="auto">
            <a:xfrm>
              <a:off x="3169884" y="4043030"/>
              <a:ext cx="30452" cy="32505"/>
            </a:xfrm>
            <a:custGeom>
              <a:avLst/>
              <a:gdLst>
                <a:gd name="T0" fmla="*/ 2147483647 w 4"/>
                <a:gd name="T1" fmla="*/ 2147483647 h 4"/>
                <a:gd name="T2" fmla="*/ 2147483647 w 4"/>
                <a:gd name="T3" fmla="*/ 2147483647 h 4"/>
                <a:gd name="T4" fmla="*/ 2147483647 w 4"/>
                <a:gd name="T5" fmla="*/ 2147483647 h 4"/>
                <a:gd name="T6" fmla="*/ 2147483647 w 4"/>
                <a:gd name="T7" fmla="*/ 2147483647 h 4"/>
                <a:gd name="T8" fmla="*/ 2147483647 w 4"/>
                <a:gd name="T9" fmla="*/ 2147483647 h 4"/>
                <a:gd name="T10" fmla="*/ 2147483647 w 4"/>
                <a:gd name="T11" fmla="*/ 2147483647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1" y="1"/>
                  </a:moveTo>
                  <a:cubicBezTo>
                    <a:pt x="2" y="0"/>
                    <a:pt x="4" y="1"/>
                    <a:pt x="4" y="2"/>
                  </a:cubicBezTo>
                  <a:cubicBezTo>
                    <a:pt x="4" y="2"/>
                    <a:pt x="4" y="3"/>
                    <a:pt x="3" y="3"/>
                  </a:cubicBezTo>
                  <a:cubicBezTo>
                    <a:pt x="3" y="4"/>
                    <a:pt x="1" y="3"/>
                    <a:pt x="1" y="3"/>
                  </a:cubicBezTo>
                  <a:cubicBezTo>
                    <a:pt x="0" y="2"/>
                    <a:pt x="0" y="1"/>
                    <a:pt x="1" y="1"/>
                  </a:cubicBezTo>
                </a:path>
              </a:pathLst>
            </a:custGeom>
            <a:solidFill>
              <a:srgbClr val="0066FF"/>
            </a:solidFill>
            <a:ln w="0">
              <a:solidFill>
                <a:srgbClr val="25221E"/>
              </a:solidFill>
              <a:round/>
              <a:headEnd/>
              <a:tailEnd/>
            </a:ln>
          </p:spPr>
          <p:txBody>
            <a:bodyPr/>
            <a:lstStyle/>
            <a:p>
              <a:endParaRPr lang="en-US"/>
            </a:p>
          </p:txBody>
        </p:sp>
        <p:sp>
          <p:nvSpPr>
            <p:cNvPr id="151" name="Freeform 148"/>
            <p:cNvSpPr>
              <a:spLocks noChangeAspect="1"/>
            </p:cNvSpPr>
            <p:nvPr/>
          </p:nvSpPr>
          <p:spPr bwMode="auto">
            <a:xfrm>
              <a:off x="2988019" y="3949031"/>
              <a:ext cx="159025" cy="101906"/>
            </a:xfrm>
            <a:custGeom>
              <a:avLst/>
              <a:gdLst>
                <a:gd name="T0" fmla="*/ 2147483647 w 21"/>
                <a:gd name="T1" fmla="*/ 2147483647 h 13"/>
                <a:gd name="T2" fmla="*/ 2147483647 w 21"/>
                <a:gd name="T3" fmla="*/ 2147483647 h 13"/>
                <a:gd name="T4" fmla="*/ 2147483647 w 21"/>
                <a:gd name="T5" fmla="*/ 2147483647 h 13"/>
                <a:gd name="T6" fmla="*/ 2147483647 w 21"/>
                <a:gd name="T7" fmla="*/ 2147483647 h 13"/>
                <a:gd name="T8" fmla="*/ 2147483647 w 21"/>
                <a:gd name="T9" fmla="*/ 2147483647 h 13"/>
                <a:gd name="T10" fmla="*/ 2147483647 w 21"/>
                <a:gd name="T11" fmla="*/ 2147483647 h 13"/>
                <a:gd name="T12" fmla="*/ 2147483647 w 21"/>
                <a:gd name="T13" fmla="*/ 2147483647 h 13"/>
                <a:gd name="T14" fmla="*/ 2147483647 w 21"/>
                <a:gd name="T15" fmla="*/ 2147483647 h 13"/>
                <a:gd name="T16" fmla="*/ 2147483647 w 21"/>
                <a:gd name="T17" fmla="*/ 2147483647 h 13"/>
                <a:gd name="T18" fmla="*/ 2147483647 w 21"/>
                <a:gd name="T19" fmla="*/ 2147483647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3"/>
                <a:gd name="T32" fmla="*/ 21 w 21"/>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3">
                  <a:moveTo>
                    <a:pt x="4" y="3"/>
                  </a:moveTo>
                  <a:cubicBezTo>
                    <a:pt x="3" y="2"/>
                    <a:pt x="0" y="2"/>
                    <a:pt x="2" y="1"/>
                  </a:cubicBezTo>
                  <a:cubicBezTo>
                    <a:pt x="3" y="0"/>
                    <a:pt x="4" y="1"/>
                    <a:pt x="5" y="2"/>
                  </a:cubicBezTo>
                  <a:cubicBezTo>
                    <a:pt x="7" y="4"/>
                    <a:pt x="11" y="4"/>
                    <a:pt x="13" y="6"/>
                  </a:cubicBezTo>
                  <a:cubicBezTo>
                    <a:pt x="15" y="8"/>
                    <a:pt x="18" y="9"/>
                    <a:pt x="20" y="10"/>
                  </a:cubicBezTo>
                  <a:cubicBezTo>
                    <a:pt x="21" y="11"/>
                    <a:pt x="21" y="12"/>
                    <a:pt x="20" y="12"/>
                  </a:cubicBezTo>
                  <a:cubicBezTo>
                    <a:pt x="19" y="13"/>
                    <a:pt x="18" y="13"/>
                    <a:pt x="17" y="12"/>
                  </a:cubicBezTo>
                  <a:cubicBezTo>
                    <a:pt x="16" y="11"/>
                    <a:pt x="16" y="9"/>
                    <a:pt x="14" y="8"/>
                  </a:cubicBezTo>
                  <a:cubicBezTo>
                    <a:pt x="11" y="7"/>
                    <a:pt x="8" y="5"/>
                    <a:pt x="4" y="4"/>
                  </a:cubicBezTo>
                  <a:cubicBezTo>
                    <a:pt x="4" y="4"/>
                    <a:pt x="4" y="3"/>
                    <a:pt x="4" y="3"/>
                  </a:cubicBezTo>
                </a:path>
              </a:pathLst>
            </a:custGeom>
            <a:solidFill>
              <a:srgbClr val="0066FF"/>
            </a:solidFill>
            <a:ln w="0">
              <a:solidFill>
                <a:srgbClr val="25221E"/>
              </a:solidFill>
              <a:round/>
              <a:headEnd/>
              <a:tailEnd/>
            </a:ln>
          </p:spPr>
          <p:txBody>
            <a:bodyPr/>
            <a:lstStyle/>
            <a:p>
              <a:endParaRPr lang="en-US"/>
            </a:p>
          </p:txBody>
        </p:sp>
        <p:sp>
          <p:nvSpPr>
            <p:cNvPr id="152" name="Freeform 149"/>
            <p:cNvSpPr>
              <a:spLocks noChangeAspect="1"/>
            </p:cNvSpPr>
            <p:nvPr/>
          </p:nvSpPr>
          <p:spPr bwMode="auto">
            <a:xfrm>
              <a:off x="3071762" y="3956937"/>
              <a:ext cx="30452" cy="39533"/>
            </a:xfrm>
            <a:custGeom>
              <a:avLst/>
              <a:gdLst>
                <a:gd name="T0" fmla="*/ 2147483647 w 4"/>
                <a:gd name="T1" fmla="*/ 2147483647 h 5"/>
                <a:gd name="T2" fmla="*/ 2147483647 w 4"/>
                <a:gd name="T3" fmla="*/ 2147483647 h 5"/>
                <a:gd name="T4" fmla="*/ 2147483647 w 4"/>
                <a:gd name="T5" fmla="*/ 2147483647 h 5"/>
                <a:gd name="T6" fmla="*/ 2147483647 w 4"/>
                <a:gd name="T7" fmla="*/ 2147483647 h 5"/>
                <a:gd name="T8" fmla="*/ 2147483647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1" y="3"/>
                  </a:moveTo>
                  <a:cubicBezTo>
                    <a:pt x="1" y="2"/>
                    <a:pt x="0" y="1"/>
                    <a:pt x="1" y="1"/>
                  </a:cubicBezTo>
                  <a:cubicBezTo>
                    <a:pt x="2" y="0"/>
                    <a:pt x="3" y="0"/>
                    <a:pt x="4" y="1"/>
                  </a:cubicBezTo>
                  <a:cubicBezTo>
                    <a:pt x="4" y="2"/>
                    <a:pt x="4" y="3"/>
                    <a:pt x="4" y="3"/>
                  </a:cubicBezTo>
                  <a:cubicBezTo>
                    <a:pt x="4" y="5"/>
                    <a:pt x="2" y="3"/>
                    <a:pt x="1" y="3"/>
                  </a:cubicBezTo>
                </a:path>
              </a:pathLst>
            </a:custGeom>
            <a:solidFill>
              <a:srgbClr val="0066FF"/>
            </a:solidFill>
            <a:ln w="0">
              <a:solidFill>
                <a:srgbClr val="25221E"/>
              </a:solidFill>
              <a:round/>
              <a:headEnd/>
              <a:tailEnd/>
            </a:ln>
          </p:spPr>
          <p:txBody>
            <a:bodyPr/>
            <a:lstStyle/>
            <a:p>
              <a:endParaRPr lang="en-US"/>
            </a:p>
          </p:txBody>
        </p:sp>
        <p:sp>
          <p:nvSpPr>
            <p:cNvPr id="153" name="Freeform 150"/>
            <p:cNvSpPr>
              <a:spLocks noChangeAspect="1"/>
            </p:cNvSpPr>
            <p:nvPr/>
          </p:nvSpPr>
          <p:spPr bwMode="auto">
            <a:xfrm>
              <a:off x="2950800" y="3902470"/>
              <a:ext cx="21993" cy="22841"/>
            </a:xfrm>
            <a:custGeom>
              <a:avLst/>
              <a:gdLst>
                <a:gd name="T0" fmla="*/ 2147483647 w 3"/>
                <a:gd name="T1" fmla="*/ 0 h 3"/>
                <a:gd name="T2" fmla="*/ 0 w 3"/>
                <a:gd name="T3" fmla="*/ 2147483647 h 3"/>
                <a:gd name="T4" fmla="*/ 2147483647 w 3"/>
                <a:gd name="T5" fmla="*/ 2147483647 h 3"/>
                <a:gd name="T6" fmla="*/ 2147483647 w 3"/>
                <a:gd name="T7" fmla="*/ 2147483647 h 3"/>
                <a:gd name="T8" fmla="*/ 2147483647 w 3"/>
                <a:gd name="T9" fmla="*/ 2147483647 h 3"/>
                <a:gd name="T10" fmla="*/ 2147483647 w 3"/>
                <a:gd name="T11" fmla="*/ 0 h 3"/>
                <a:gd name="T12" fmla="*/ 2147483647 w 3"/>
                <a:gd name="T13" fmla="*/ 0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1" y="0"/>
                  </a:moveTo>
                  <a:cubicBezTo>
                    <a:pt x="1" y="1"/>
                    <a:pt x="0" y="2"/>
                    <a:pt x="0" y="2"/>
                  </a:cubicBezTo>
                  <a:cubicBezTo>
                    <a:pt x="1" y="3"/>
                    <a:pt x="1" y="2"/>
                    <a:pt x="1" y="2"/>
                  </a:cubicBezTo>
                  <a:cubicBezTo>
                    <a:pt x="1" y="3"/>
                    <a:pt x="1" y="3"/>
                    <a:pt x="2" y="3"/>
                  </a:cubicBezTo>
                  <a:cubicBezTo>
                    <a:pt x="3" y="3"/>
                    <a:pt x="3" y="2"/>
                    <a:pt x="3" y="1"/>
                  </a:cubicBezTo>
                  <a:cubicBezTo>
                    <a:pt x="3" y="1"/>
                    <a:pt x="3" y="0"/>
                    <a:pt x="2" y="0"/>
                  </a:cubicBezTo>
                  <a:cubicBezTo>
                    <a:pt x="2" y="0"/>
                    <a:pt x="2" y="0"/>
                    <a:pt x="1" y="0"/>
                  </a:cubicBezTo>
                </a:path>
              </a:pathLst>
            </a:custGeom>
            <a:solidFill>
              <a:srgbClr val="0066FF"/>
            </a:solidFill>
            <a:ln w="0">
              <a:solidFill>
                <a:srgbClr val="25221E"/>
              </a:solidFill>
              <a:round/>
              <a:headEnd/>
              <a:tailEnd/>
            </a:ln>
          </p:spPr>
          <p:txBody>
            <a:bodyPr/>
            <a:lstStyle/>
            <a:p>
              <a:endParaRPr lang="en-US"/>
            </a:p>
          </p:txBody>
        </p:sp>
        <p:sp>
          <p:nvSpPr>
            <p:cNvPr id="154" name="Freeform 151"/>
            <p:cNvSpPr>
              <a:spLocks noChangeAspect="1"/>
            </p:cNvSpPr>
            <p:nvPr/>
          </p:nvSpPr>
          <p:spPr bwMode="auto">
            <a:xfrm>
              <a:off x="2972793" y="3941124"/>
              <a:ext cx="15226" cy="7907"/>
            </a:xfrm>
            <a:custGeom>
              <a:avLst/>
              <a:gdLst>
                <a:gd name="T0" fmla="*/ 0 w 2"/>
                <a:gd name="T1" fmla="*/ 0 h 1"/>
                <a:gd name="T2" fmla="*/ 2147483647 w 2"/>
                <a:gd name="T3" fmla="*/ 2147483647 h 1"/>
                <a:gd name="T4" fmla="*/ 2147483647 w 2"/>
                <a:gd name="T5" fmla="*/ 2147483647 h 1"/>
                <a:gd name="T6" fmla="*/ 2147483647 w 2"/>
                <a:gd name="T7" fmla="*/ 0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cubicBezTo>
                    <a:pt x="1" y="1"/>
                    <a:pt x="1" y="1"/>
                    <a:pt x="1" y="1"/>
                  </a:cubicBezTo>
                  <a:cubicBezTo>
                    <a:pt x="2" y="1"/>
                    <a:pt x="2" y="1"/>
                    <a:pt x="2" y="1"/>
                  </a:cubicBezTo>
                  <a:cubicBezTo>
                    <a:pt x="1" y="1"/>
                    <a:pt x="1" y="1"/>
                    <a:pt x="1" y="0"/>
                  </a:cubicBezTo>
                  <a:cubicBezTo>
                    <a:pt x="1" y="0"/>
                    <a:pt x="0" y="0"/>
                    <a:pt x="0" y="0"/>
                  </a:cubicBezTo>
                </a:path>
              </a:pathLst>
            </a:custGeom>
            <a:solidFill>
              <a:srgbClr val="0066FF"/>
            </a:solidFill>
            <a:ln w="0">
              <a:solidFill>
                <a:srgbClr val="25221E"/>
              </a:solidFill>
              <a:round/>
              <a:headEnd/>
              <a:tailEnd/>
            </a:ln>
          </p:spPr>
          <p:txBody>
            <a:bodyPr/>
            <a:lstStyle/>
            <a:p>
              <a:endParaRPr lang="en-US"/>
            </a:p>
          </p:txBody>
        </p:sp>
        <p:sp>
          <p:nvSpPr>
            <p:cNvPr id="155" name="Freeform 152"/>
            <p:cNvSpPr>
              <a:spLocks noChangeAspect="1"/>
            </p:cNvSpPr>
            <p:nvPr/>
          </p:nvSpPr>
          <p:spPr bwMode="auto">
            <a:xfrm>
              <a:off x="2965181" y="3933218"/>
              <a:ext cx="7613" cy="878"/>
            </a:xfrm>
            <a:custGeom>
              <a:avLst/>
              <a:gdLst>
                <a:gd name="T0" fmla="*/ 0 w 1"/>
                <a:gd name="T1" fmla="*/ 0 h 1587"/>
                <a:gd name="T2" fmla="*/ 2147483647 w 1"/>
                <a:gd name="T3" fmla="*/ 0 h 1587"/>
                <a:gd name="T4" fmla="*/ 2147483647 w 1"/>
                <a:gd name="T5" fmla="*/ 0 h 1587"/>
                <a:gd name="T6" fmla="*/ 0 w 1"/>
                <a:gd name="T7" fmla="*/ 0 h 1587"/>
                <a:gd name="T8" fmla="*/ 0 60000 65536"/>
                <a:gd name="T9" fmla="*/ 0 60000 65536"/>
                <a:gd name="T10" fmla="*/ 0 60000 65536"/>
                <a:gd name="T11" fmla="*/ 0 60000 65536"/>
                <a:gd name="T12" fmla="*/ 0 w 1"/>
                <a:gd name="T13" fmla="*/ 0 h 1587"/>
                <a:gd name="T14" fmla="*/ 1 w 1"/>
                <a:gd name="T15" fmla="*/ 1587 h 1587"/>
              </a:gdLst>
              <a:ahLst/>
              <a:cxnLst>
                <a:cxn ang="T8">
                  <a:pos x="T0" y="T1"/>
                </a:cxn>
                <a:cxn ang="T9">
                  <a:pos x="T2" y="T3"/>
                </a:cxn>
                <a:cxn ang="T10">
                  <a:pos x="T4" y="T5"/>
                </a:cxn>
                <a:cxn ang="T11">
                  <a:pos x="T6" y="T7"/>
                </a:cxn>
              </a:cxnLst>
              <a:rect l="T12" t="T13" r="T14" b="T15"/>
              <a:pathLst>
                <a:path w="1" h="1587">
                  <a:moveTo>
                    <a:pt x="0" y="0"/>
                  </a:moveTo>
                  <a:cubicBezTo>
                    <a:pt x="0" y="0"/>
                    <a:pt x="1" y="0"/>
                    <a:pt x="1" y="0"/>
                  </a:cubicBezTo>
                  <a:cubicBezTo>
                    <a:pt x="1" y="0"/>
                    <a:pt x="1" y="0"/>
                    <a:pt x="1" y="0"/>
                  </a:cubicBezTo>
                  <a:cubicBezTo>
                    <a:pt x="1" y="0"/>
                    <a:pt x="0" y="0"/>
                    <a:pt x="0" y="0"/>
                  </a:cubicBezTo>
                </a:path>
              </a:pathLst>
            </a:custGeom>
            <a:solidFill>
              <a:srgbClr val="0066FF"/>
            </a:solidFill>
            <a:ln w="0">
              <a:solidFill>
                <a:srgbClr val="25221E"/>
              </a:solidFill>
              <a:round/>
              <a:headEnd/>
              <a:tailEnd/>
            </a:ln>
          </p:spPr>
          <p:txBody>
            <a:bodyPr/>
            <a:lstStyle/>
            <a:p>
              <a:endParaRPr lang="en-US"/>
            </a:p>
          </p:txBody>
        </p:sp>
        <p:sp>
          <p:nvSpPr>
            <p:cNvPr id="156" name="Freeform 153"/>
            <p:cNvSpPr>
              <a:spLocks noChangeAspect="1"/>
            </p:cNvSpPr>
            <p:nvPr/>
          </p:nvSpPr>
          <p:spPr bwMode="auto">
            <a:xfrm>
              <a:off x="2965181" y="3933218"/>
              <a:ext cx="7613" cy="15813"/>
            </a:xfrm>
            <a:custGeom>
              <a:avLst/>
              <a:gdLst>
                <a:gd name="T0" fmla="*/ 0 w 1"/>
                <a:gd name="T1" fmla="*/ 2147483647 h 2"/>
                <a:gd name="T2" fmla="*/ 2147483647 w 1"/>
                <a:gd name="T3" fmla="*/ 2147483647 h 2"/>
                <a:gd name="T4" fmla="*/ 2147483647 w 1"/>
                <a:gd name="T5" fmla="*/ 2147483647 h 2"/>
                <a:gd name="T6" fmla="*/ 0 w 1"/>
                <a:gd name="T7" fmla="*/ 2147483647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1"/>
                  </a:moveTo>
                  <a:cubicBezTo>
                    <a:pt x="0" y="2"/>
                    <a:pt x="0" y="1"/>
                    <a:pt x="1" y="1"/>
                  </a:cubicBezTo>
                  <a:cubicBezTo>
                    <a:pt x="1" y="1"/>
                    <a:pt x="1" y="1"/>
                    <a:pt x="1" y="1"/>
                  </a:cubicBezTo>
                  <a:cubicBezTo>
                    <a:pt x="1" y="0"/>
                    <a:pt x="0" y="0"/>
                    <a:pt x="0" y="1"/>
                  </a:cubicBezTo>
                </a:path>
              </a:pathLst>
            </a:custGeom>
            <a:solidFill>
              <a:srgbClr val="0066FF"/>
            </a:solidFill>
            <a:ln w="0">
              <a:solidFill>
                <a:srgbClr val="25221E"/>
              </a:solidFill>
              <a:round/>
              <a:headEnd/>
              <a:tailEnd/>
            </a:ln>
          </p:spPr>
          <p:txBody>
            <a:bodyPr/>
            <a:lstStyle/>
            <a:p>
              <a:endParaRPr lang="en-US"/>
            </a:p>
          </p:txBody>
        </p:sp>
        <p:sp>
          <p:nvSpPr>
            <p:cNvPr id="157" name="Freeform 154"/>
            <p:cNvSpPr>
              <a:spLocks noChangeAspect="1"/>
            </p:cNvSpPr>
            <p:nvPr/>
          </p:nvSpPr>
          <p:spPr bwMode="auto">
            <a:xfrm>
              <a:off x="2881438" y="3886657"/>
              <a:ext cx="83742" cy="62374"/>
            </a:xfrm>
            <a:custGeom>
              <a:avLst/>
              <a:gdLst>
                <a:gd name="T0" fmla="*/ 2147483647 w 11"/>
                <a:gd name="T1" fmla="*/ 2147483647 h 8"/>
                <a:gd name="T2" fmla="*/ 2147483647 w 11"/>
                <a:gd name="T3" fmla="*/ 2147483647 h 8"/>
                <a:gd name="T4" fmla="*/ 2147483647 w 11"/>
                <a:gd name="T5" fmla="*/ 2147483647 h 8"/>
                <a:gd name="T6" fmla="*/ 2147483647 w 11"/>
                <a:gd name="T7" fmla="*/ 2147483647 h 8"/>
                <a:gd name="T8" fmla="*/ 2147483647 w 11"/>
                <a:gd name="T9" fmla="*/ 2147483647 h 8"/>
                <a:gd name="T10" fmla="*/ 2147483647 w 11"/>
                <a:gd name="T11" fmla="*/ 2147483647 h 8"/>
                <a:gd name="T12" fmla="*/ 2147483647 w 11"/>
                <a:gd name="T13" fmla="*/ 2147483647 h 8"/>
                <a:gd name="T14" fmla="*/ 2147483647 w 11"/>
                <a:gd name="T15" fmla="*/ 2147483647 h 8"/>
                <a:gd name="T16" fmla="*/ 2147483647 w 11"/>
                <a:gd name="T17" fmla="*/ 2147483647 h 8"/>
                <a:gd name="T18" fmla="*/ 2147483647 w 11"/>
                <a:gd name="T19" fmla="*/ 2147483647 h 8"/>
                <a:gd name="T20" fmla="*/ 2147483647 w 11"/>
                <a:gd name="T21" fmla="*/ 2147483647 h 8"/>
                <a:gd name="T22" fmla="*/ 2147483647 w 11"/>
                <a:gd name="T23" fmla="*/ 2147483647 h 8"/>
                <a:gd name="T24" fmla="*/ 2147483647 w 11"/>
                <a:gd name="T25" fmla="*/ 2147483647 h 8"/>
                <a:gd name="T26" fmla="*/ 2147483647 w 11"/>
                <a:gd name="T27" fmla="*/ 2147483647 h 8"/>
                <a:gd name="T28" fmla="*/ 2147483647 w 11"/>
                <a:gd name="T29" fmla="*/ 2147483647 h 8"/>
                <a:gd name="T30" fmla="*/ 0 w 11"/>
                <a:gd name="T31" fmla="*/ 2147483647 h 8"/>
                <a:gd name="T32" fmla="*/ 2147483647 w 11"/>
                <a:gd name="T33" fmla="*/ 2147483647 h 8"/>
                <a:gd name="T34" fmla="*/ 2147483647 w 11"/>
                <a:gd name="T35" fmla="*/ 2147483647 h 8"/>
                <a:gd name="T36" fmla="*/ 2147483647 w 11"/>
                <a:gd name="T37" fmla="*/ 2147483647 h 8"/>
                <a:gd name="T38" fmla="*/ 2147483647 w 11"/>
                <a:gd name="T39" fmla="*/ 2147483647 h 8"/>
                <a:gd name="T40" fmla="*/ 2147483647 w 11"/>
                <a:gd name="T41" fmla="*/ 2147483647 h 8"/>
                <a:gd name="T42" fmla="*/ 2147483647 w 11"/>
                <a:gd name="T43" fmla="*/ 2147483647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
                <a:gd name="T67" fmla="*/ 0 h 8"/>
                <a:gd name="T68" fmla="*/ 11 w 11"/>
                <a:gd name="T69" fmla="*/ 8 h 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 h="8">
                  <a:moveTo>
                    <a:pt x="6" y="8"/>
                  </a:moveTo>
                  <a:cubicBezTo>
                    <a:pt x="6" y="7"/>
                    <a:pt x="7" y="7"/>
                    <a:pt x="7" y="7"/>
                  </a:cubicBezTo>
                  <a:cubicBezTo>
                    <a:pt x="8" y="7"/>
                    <a:pt x="8" y="8"/>
                    <a:pt x="9" y="7"/>
                  </a:cubicBezTo>
                  <a:cubicBezTo>
                    <a:pt x="9" y="8"/>
                    <a:pt x="9" y="8"/>
                    <a:pt x="9" y="8"/>
                  </a:cubicBezTo>
                  <a:cubicBezTo>
                    <a:pt x="10" y="8"/>
                    <a:pt x="10" y="8"/>
                    <a:pt x="10" y="8"/>
                  </a:cubicBezTo>
                  <a:cubicBezTo>
                    <a:pt x="10" y="8"/>
                    <a:pt x="11" y="8"/>
                    <a:pt x="10" y="7"/>
                  </a:cubicBezTo>
                  <a:cubicBezTo>
                    <a:pt x="10" y="7"/>
                    <a:pt x="9" y="7"/>
                    <a:pt x="9" y="6"/>
                  </a:cubicBezTo>
                  <a:cubicBezTo>
                    <a:pt x="8" y="6"/>
                    <a:pt x="8" y="5"/>
                    <a:pt x="7" y="4"/>
                  </a:cubicBezTo>
                  <a:cubicBezTo>
                    <a:pt x="7" y="4"/>
                    <a:pt x="7" y="3"/>
                    <a:pt x="8" y="3"/>
                  </a:cubicBezTo>
                  <a:cubicBezTo>
                    <a:pt x="8" y="2"/>
                    <a:pt x="8" y="2"/>
                    <a:pt x="8" y="2"/>
                  </a:cubicBezTo>
                  <a:cubicBezTo>
                    <a:pt x="8" y="1"/>
                    <a:pt x="7" y="1"/>
                    <a:pt x="6" y="1"/>
                  </a:cubicBezTo>
                  <a:cubicBezTo>
                    <a:pt x="6" y="1"/>
                    <a:pt x="5" y="0"/>
                    <a:pt x="5" y="1"/>
                  </a:cubicBezTo>
                  <a:cubicBezTo>
                    <a:pt x="5" y="1"/>
                    <a:pt x="4" y="1"/>
                    <a:pt x="4" y="1"/>
                  </a:cubicBezTo>
                  <a:cubicBezTo>
                    <a:pt x="4" y="1"/>
                    <a:pt x="5" y="2"/>
                    <a:pt x="5" y="2"/>
                  </a:cubicBezTo>
                  <a:cubicBezTo>
                    <a:pt x="4" y="2"/>
                    <a:pt x="4" y="3"/>
                    <a:pt x="4" y="3"/>
                  </a:cubicBezTo>
                  <a:cubicBezTo>
                    <a:pt x="3" y="3"/>
                    <a:pt x="1" y="1"/>
                    <a:pt x="0" y="3"/>
                  </a:cubicBezTo>
                  <a:cubicBezTo>
                    <a:pt x="0" y="3"/>
                    <a:pt x="1" y="3"/>
                    <a:pt x="1" y="4"/>
                  </a:cubicBezTo>
                  <a:cubicBezTo>
                    <a:pt x="1" y="5"/>
                    <a:pt x="1" y="5"/>
                    <a:pt x="1" y="5"/>
                  </a:cubicBezTo>
                  <a:cubicBezTo>
                    <a:pt x="1" y="5"/>
                    <a:pt x="1" y="6"/>
                    <a:pt x="1" y="6"/>
                  </a:cubicBezTo>
                  <a:cubicBezTo>
                    <a:pt x="2" y="7"/>
                    <a:pt x="3" y="6"/>
                    <a:pt x="4" y="6"/>
                  </a:cubicBezTo>
                  <a:cubicBezTo>
                    <a:pt x="5" y="5"/>
                    <a:pt x="6" y="7"/>
                    <a:pt x="6" y="8"/>
                  </a:cubicBezTo>
                  <a:cubicBezTo>
                    <a:pt x="6" y="8"/>
                    <a:pt x="6" y="8"/>
                    <a:pt x="6" y="8"/>
                  </a:cubicBezTo>
                </a:path>
              </a:pathLst>
            </a:custGeom>
            <a:solidFill>
              <a:srgbClr val="0066FF"/>
            </a:solidFill>
            <a:ln w="0">
              <a:solidFill>
                <a:srgbClr val="25221E"/>
              </a:solidFill>
              <a:round/>
              <a:headEnd/>
              <a:tailEnd/>
            </a:ln>
          </p:spPr>
          <p:txBody>
            <a:bodyPr/>
            <a:lstStyle/>
            <a:p>
              <a:endParaRPr lang="en-US"/>
            </a:p>
          </p:txBody>
        </p:sp>
        <p:sp>
          <p:nvSpPr>
            <p:cNvPr id="158" name="Freeform 155"/>
            <p:cNvSpPr>
              <a:spLocks noChangeAspect="1"/>
            </p:cNvSpPr>
            <p:nvPr/>
          </p:nvSpPr>
          <p:spPr bwMode="auto">
            <a:xfrm>
              <a:off x="2844220" y="3877872"/>
              <a:ext cx="60903" cy="24598"/>
            </a:xfrm>
            <a:custGeom>
              <a:avLst/>
              <a:gdLst>
                <a:gd name="T0" fmla="*/ 0 w 8"/>
                <a:gd name="T1" fmla="*/ 0 h 3"/>
                <a:gd name="T2" fmla="*/ 2147483647 w 8"/>
                <a:gd name="T3" fmla="*/ 0 h 3"/>
                <a:gd name="T4" fmla="*/ 2147483647 w 8"/>
                <a:gd name="T5" fmla="*/ 2147483647 h 3"/>
                <a:gd name="T6" fmla="*/ 2147483647 w 8"/>
                <a:gd name="T7" fmla="*/ 0 h 3"/>
                <a:gd name="T8" fmla="*/ 2147483647 w 8"/>
                <a:gd name="T9" fmla="*/ 0 h 3"/>
                <a:gd name="T10" fmla="*/ 2147483647 w 8"/>
                <a:gd name="T11" fmla="*/ 2147483647 h 3"/>
                <a:gd name="T12" fmla="*/ 2147483647 w 8"/>
                <a:gd name="T13" fmla="*/ 2147483647 h 3"/>
                <a:gd name="T14" fmla="*/ 2147483647 w 8"/>
                <a:gd name="T15" fmla="*/ 2147483647 h 3"/>
                <a:gd name="T16" fmla="*/ 0 w 8"/>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3"/>
                <a:gd name="T29" fmla="*/ 8 w 8"/>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3">
                  <a:moveTo>
                    <a:pt x="0" y="0"/>
                  </a:moveTo>
                  <a:cubicBezTo>
                    <a:pt x="0" y="0"/>
                    <a:pt x="1" y="0"/>
                    <a:pt x="1" y="0"/>
                  </a:cubicBezTo>
                  <a:cubicBezTo>
                    <a:pt x="2" y="0"/>
                    <a:pt x="3" y="1"/>
                    <a:pt x="4" y="1"/>
                  </a:cubicBezTo>
                  <a:cubicBezTo>
                    <a:pt x="5" y="1"/>
                    <a:pt x="6" y="0"/>
                    <a:pt x="6" y="0"/>
                  </a:cubicBezTo>
                  <a:cubicBezTo>
                    <a:pt x="7" y="0"/>
                    <a:pt x="7" y="0"/>
                    <a:pt x="8" y="0"/>
                  </a:cubicBezTo>
                  <a:cubicBezTo>
                    <a:pt x="8" y="1"/>
                    <a:pt x="8" y="2"/>
                    <a:pt x="7" y="2"/>
                  </a:cubicBezTo>
                  <a:cubicBezTo>
                    <a:pt x="6" y="2"/>
                    <a:pt x="6" y="1"/>
                    <a:pt x="5" y="1"/>
                  </a:cubicBezTo>
                  <a:cubicBezTo>
                    <a:pt x="5" y="1"/>
                    <a:pt x="4" y="3"/>
                    <a:pt x="4" y="2"/>
                  </a:cubicBezTo>
                  <a:cubicBezTo>
                    <a:pt x="2" y="2"/>
                    <a:pt x="0" y="2"/>
                    <a:pt x="0" y="0"/>
                  </a:cubicBezTo>
                </a:path>
              </a:pathLst>
            </a:custGeom>
            <a:solidFill>
              <a:srgbClr val="0066FF"/>
            </a:solidFill>
            <a:ln w="0">
              <a:solidFill>
                <a:srgbClr val="25221E"/>
              </a:solidFill>
              <a:round/>
              <a:headEnd/>
              <a:tailEnd/>
            </a:ln>
          </p:spPr>
          <p:txBody>
            <a:bodyPr/>
            <a:lstStyle/>
            <a:p>
              <a:endParaRPr lang="en-US"/>
            </a:p>
          </p:txBody>
        </p:sp>
        <p:sp>
          <p:nvSpPr>
            <p:cNvPr id="159" name="Freeform 156"/>
            <p:cNvSpPr>
              <a:spLocks noChangeAspect="1"/>
            </p:cNvSpPr>
            <p:nvPr/>
          </p:nvSpPr>
          <p:spPr bwMode="auto">
            <a:xfrm>
              <a:off x="2813768" y="3823405"/>
              <a:ext cx="53291" cy="54467"/>
            </a:xfrm>
            <a:custGeom>
              <a:avLst/>
              <a:gdLst>
                <a:gd name="T0" fmla="*/ 2147483647 w 7"/>
                <a:gd name="T1" fmla="*/ 2147483647 h 7"/>
                <a:gd name="T2" fmla="*/ 2147483647 w 7"/>
                <a:gd name="T3" fmla="*/ 0 h 7"/>
                <a:gd name="T4" fmla="*/ 2147483647 w 7"/>
                <a:gd name="T5" fmla="*/ 2147483647 h 7"/>
                <a:gd name="T6" fmla="*/ 2147483647 w 7"/>
                <a:gd name="T7" fmla="*/ 2147483647 h 7"/>
                <a:gd name="T8" fmla="*/ 2147483647 w 7"/>
                <a:gd name="T9" fmla="*/ 2147483647 h 7"/>
                <a:gd name="T10" fmla="*/ 2147483647 w 7"/>
                <a:gd name="T11" fmla="*/ 2147483647 h 7"/>
                <a:gd name="T12" fmla="*/ 2147483647 w 7"/>
                <a:gd name="T13" fmla="*/ 2147483647 h 7"/>
                <a:gd name="T14" fmla="*/ 2147483647 w 7"/>
                <a:gd name="T15" fmla="*/ 2147483647 h 7"/>
                <a:gd name="T16" fmla="*/ 2147483647 w 7"/>
                <a:gd name="T17" fmla="*/ 2147483647 h 7"/>
                <a:gd name="T18" fmla="*/ 0 w 7"/>
                <a:gd name="T19" fmla="*/ 2147483647 h 7"/>
                <a:gd name="T20" fmla="*/ 2147483647 w 7"/>
                <a:gd name="T21" fmla="*/ 2147483647 h 7"/>
                <a:gd name="T22" fmla="*/ 2147483647 w 7"/>
                <a:gd name="T23" fmla="*/ 214748364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2" y="3"/>
                  </a:moveTo>
                  <a:cubicBezTo>
                    <a:pt x="2" y="2"/>
                    <a:pt x="0" y="1"/>
                    <a:pt x="1" y="0"/>
                  </a:cubicBezTo>
                  <a:cubicBezTo>
                    <a:pt x="2" y="0"/>
                    <a:pt x="3" y="1"/>
                    <a:pt x="3" y="1"/>
                  </a:cubicBezTo>
                  <a:cubicBezTo>
                    <a:pt x="4" y="1"/>
                    <a:pt x="5" y="3"/>
                    <a:pt x="5" y="4"/>
                  </a:cubicBezTo>
                  <a:cubicBezTo>
                    <a:pt x="5" y="5"/>
                    <a:pt x="6" y="5"/>
                    <a:pt x="7" y="6"/>
                  </a:cubicBezTo>
                  <a:cubicBezTo>
                    <a:pt x="7" y="6"/>
                    <a:pt x="7" y="6"/>
                    <a:pt x="7" y="6"/>
                  </a:cubicBezTo>
                  <a:cubicBezTo>
                    <a:pt x="6" y="6"/>
                    <a:pt x="5" y="5"/>
                    <a:pt x="4" y="5"/>
                  </a:cubicBezTo>
                  <a:cubicBezTo>
                    <a:pt x="3" y="5"/>
                    <a:pt x="2" y="6"/>
                    <a:pt x="2" y="7"/>
                  </a:cubicBezTo>
                  <a:cubicBezTo>
                    <a:pt x="1" y="7"/>
                    <a:pt x="1" y="7"/>
                    <a:pt x="1" y="7"/>
                  </a:cubicBezTo>
                  <a:cubicBezTo>
                    <a:pt x="2" y="5"/>
                    <a:pt x="0" y="6"/>
                    <a:pt x="0" y="4"/>
                  </a:cubicBezTo>
                  <a:cubicBezTo>
                    <a:pt x="1" y="4"/>
                    <a:pt x="1" y="4"/>
                    <a:pt x="1" y="4"/>
                  </a:cubicBezTo>
                  <a:lnTo>
                    <a:pt x="2" y="3"/>
                  </a:lnTo>
                </a:path>
              </a:pathLst>
            </a:custGeom>
            <a:solidFill>
              <a:srgbClr val="0066FF"/>
            </a:solidFill>
            <a:ln w="0">
              <a:solidFill>
                <a:srgbClr val="25221E"/>
              </a:solidFill>
              <a:round/>
              <a:headEnd/>
              <a:tailEnd/>
            </a:ln>
          </p:spPr>
          <p:txBody>
            <a:bodyPr/>
            <a:lstStyle/>
            <a:p>
              <a:endParaRPr lang="en-US"/>
            </a:p>
          </p:txBody>
        </p:sp>
        <p:sp>
          <p:nvSpPr>
            <p:cNvPr id="160" name="Freeform 157"/>
            <p:cNvSpPr>
              <a:spLocks noChangeAspect="1"/>
            </p:cNvSpPr>
            <p:nvPr/>
          </p:nvSpPr>
          <p:spPr bwMode="auto">
            <a:xfrm>
              <a:off x="2783316" y="3807592"/>
              <a:ext cx="15226" cy="7907"/>
            </a:xfrm>
            <a:custGeom>
              <a:avLst/>
              <a:gdLst>
                <a:gd name="T0" fmla="*/ 0 w 2"/>
                <a:gd name="T1" fmla="*/ 2147483647 h 1"/>
                <a:gd name="T2" fmla="*/ 2147483647 w 2"/>
                <a:gd name="T3" fmla="*/ 0 h 1"/>
                <a:gd name="T4" fmla="*/ 2147483647 w 2"/>
                <a:gd name="T5" fmla="*/ 2147483647 h 1"/>
                <a:gd name="T6" fmla="*/ 0 w 2"/>
                <a:gd name="T7" fmla="*/ 2147483647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cubicBezTo>
                    <a:pt x="0" y="0"/>
                    <a:pt x="1" y="0"/>
                    <a:pt x="2" y="0"/>
                  </a:cubicBezTo>
                  <a:cubicBezTo>
                    <a:pt x="2" y="1"/>
                    <a:pt x="1" y="1"/>
                    <a:pt x="1" y="1"/>
                  </a:cubicBezTo>
                  <a:cubicBezTo>
                    <a:pt x="1" y="1"/>
                    <a:pt x="0" y="1"/>
                    <a:pt x="0" y="1"/>
                  </a:cubicBezTo>
                </a:path>
              </a:pathLst>
            </a:custGeom>
            <a:solidFill>
              <a:srgbClr val="0066FF"/>
            </a:solidFill>
            <a:ln w="0">
              <a:solidFill>
                <a:srgbClr val="25221E"/>
              </a:solidFill>
              <a:round/>
              <a:headEnd/>
              <a:tailEnd/>
            </a:ln>
          </p:spPr>
          <p:txBody>
            <a:bodyPr/>
            <a:lstStyle/>
            <a:p>
              <a:endParaRPr lang="en-US"/>
            </a:p>
          </p:txBody>
        </p:sp>
        <p:sp>
          <p:nvSpPr>
            <p:cNvPr id="161" name="Freeform 158"/>
            <p:cNvSpPr>
              <a:spLocks noChangeAspect="1"/>
            </p:cNvSpPr>
            <p:nvPr/>
          </p:nvSpPr>
          <p:spPr bwMode="auto">
            <a:xfrm>
              <a:off x="2783316" y="3838340"/>
              <a:ext cx="15226" cy="7906"/>
            </a:xfrm>
            <a:custGeom>
              <a:avLst/>
              <a:gdLst>
                <a:gd name="T0" fmla="*/ 2147483647 w 2"/>
                <a:gd name="T1" fmla="*/ 2147483647 h 1"/>
                <a:gd name="T2" fmla="*/ 2147483647 w 2"/>
                <a:gd name="T3" fmla="*/ 2147483647 h 1"/>
                <a:gd name="T4" fmla="*/ 2147483647 w 2"/>
                <a:gd name="T5" fmla="*/ 2147483647 h 1"/>
                <a:gd name="T6" fmla="*/ 2147483647 w 2"/>
                <a:gd name="T7" fmla="*/ 0 h 1"/>
                <a:gd name="T8" fmla="*/ 2147483647 w 2"/>
                <a:gd name="T9" fmla="*/ 2147483647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1"/>
                  </a:moveTo>
                  <a:cubicBezTo>
                    <a:pt x="1" y="1"/>
                    <a:pt x="1" y="1"/>
                    <a:pt x="1" y="1"/>
                  </a:cubicBezTo>
                  <a:cubicBezTo>
                    <a:pt x="1" y="1"/>
                    <a:pt x="2" y="1"/>
                    <a:pt x="1" y="1"/>
                  </a:cubicBezTo>
                  <a:cubicBezTo>
                    <a:pt x="1" y="0"/>
                    <a:pt x="1" y="0"/>
                    <a:pt x="1" y="0"/>
                  </a:cubicBezTo>
                  <a:cubicBezTo>
                    <a:pt x="1" y="1"/>
                    <a:pt x="0" y="0"/>
                    <a:pt x="1" y="1"/>
                  </a:cubicBezTo>
                </a:path>
              </a:pathLst>
            </a:custGeom>
            <a:solidFill>
              <a:srgbClr val="0066FF"/>
            </a:solidFill>
            <a:ln w="0">
              <a:solidFill>
                <a:srgbClr val="25221E"/>
              </a:solidFill>
              <a:round/>
              <a:headEnd/>
              <a:tailEnd/>
            </a:ln>
          </p:spPr>
          <p:txBody>
            <a:bodyPr/>
            <a:lstStyle/>
            <a:p>
              <a:endParaRPr lang="en-US"/>
            </a:p>
          </p:txBody>
        </p:sp>
        <p:sp>
          <p:nvSpPr>
            <p:cNvPr id="162" name="Oval 159"/>
            <p:cNvSpPr>
              <a:spLocks noChangeAspect="1" noChangeArrowheads="1"/>
            </p:cNvSpPr>
            <p:nvPr/>
          </p:nvSpPr>
          <p:spPr bwMode="auto">
            <a:xfrm>
              <a:off x="2768937" y="3838340"/>
              <a:ext cx="7613" cy="7906"/>
            </a:xfrm>
            <a:prstGeom prst="ellipse">
              <a:avLst/>
            </a:prstGeom>
            <a:solidFill>
              <a:srgbClr val="0066FF"/>
            </a:solidFill>
            <a:ln w="0">
              <a:solidFill>
                <a:srgbClr val="25221E"/>
              </a:solidFill>
              <a:round/>
              <a:headEnd/>
              <a:tailEnd/>
            </a:ln>
          </p:spPr>
          <p:txBody>
            <a:bodyPr/>
            <a:lstStyle/>
            <a:p>
              <a:pPr algn="ctr" eaLnBrk="0" hangingPunct="0"/>
              <a:endParaRPr lang="en-US"/>
            </a:p>
          </p:txBody>
        </p:sp>
        <p:sp>
          <p:nvSpPr>
            <p:cNvPr id="163" name="Freeform 160"/>
            <p:cNvSpPr>
              <a:spLocks noChangeAspect="1"/>
            </p:cNvSpPr>
            <p:nvPr/>
          </p:nvSpPr>
          <p:spPr bwMode="auto">
            <a:xfrm>
              <a:off x="2746098" y="3838340"/>
              <a:ext cx="15226" cy="7906"/>
            </a:xfrm>
            <a:custGeom>
              <a:avLst/>
              <a:gdLst>
                <a:gd name="T0" fmla="*/ 2147483647 w 2"/>
                <a:gd name="T1" fmla="*/ 0 h 1"/>
                <a:gd name="T2" fmla="*/ 2147483647 w 2"/>
                <a:gd name="T3" fmla="*/ 2147483647 h 1"/>
                <a:gd name="T4" fmla="*/ 2147483647 w 2"/>
                <a:gd name="T5" fmla="*/ 0 h 1"/>
                <a:gd name="T6" fmla="*/ 2147483647 w 2"/>
                <a:gd name="T7" fmla="*/ 0 h 1"/>
                <a:gd name="T8" fmla="*/ 2147483647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1"/>
                    <a:pt x="1" y="1"/>
                    <a:pt x="1" y="1"/>
                  </a:cubicBezTo>
                  <a:cubicBezTo>
                    <a:pt x="1" y="1"/>
                    <a:pt x="2" y="0"/>
                    <a:pt x="2" y="0"/>
                  </a:cubicBezTo>
                  <a:cubicBezTo>
                    <a:pt x="2" y="0"/>
                    <a:pt x="1" y="0"/>
                    <a:pt x="1" y="0"/>
                  </a:cubicBezTo>
                  <a:cubicBezTo>
                    <a:pt x="1" y="0"/>
                    <a:pt x="0" y="0"/>
                    <a:pt x="1" y="0"/>
                  </a:cubicBezTo>
                </a:path>
              </a:pathLst>
            </a:custGeom>
            <a:solidFill>
              <a:srgbClr val="0066FF"/>
            </a:solidFill>
            <a:ln w="0">
              <a:solidFill>
                <a:srgbClr val="25221E"/>
              </a:solidFill>
              <a:round/>
              <a:headEnd/>
              <a:tailEnd/>
            </a:ln>
          </p:spPr>
          <p:txBody>
            <a:bodyPr/>
            <a:lstStyle/>
            <a:p>
              <a:endParaRPr lang="en-US"/>
            </a:p>
          </p:txBody>
        </p:sp>
        <p:sp>
          <p:nvSpPr>
            <p:cNvPr id="164" name="Freeform 161"/>
            <p:cNvSpPr>
              <a:spLocks noChangeAspect="1"/>
            </p:cNvSpPr>
            <p:nvPr/>
          </p:nvSpPr>
          <p:spPr bwMode="auto">
            <a:xfrm>
              <a:off x="2730872" y="3838340"/>
              <a:ext cx="7613" cy="15813"/>
            </a:xfrm>
            <a:custGeom>
              <a:avLst/>
              <a:gdLst>
                <a:gd name="T0" fmla="*/ 0 w 1"/>
                <a:gd name="T1" fmla="*/ 0 h 2"/>
                <a:gd name="T2" fmla="*/ 0 w 1"/>
                <a:gd name="T3" fmla="*/ 2147483647 h 2"/>
                <a:gd name="T4" fmla="*/ 2147483647 w 1"/>
                <a:gd name="T5" fmla="*/ 2147483647 h 2"/>
                <a:gd name="T6" fmla="*/ 2147483647 w 1"/>
                <a:gd name="T7" fmla="*/ 2147483647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cubicBezTo>
                    <a:pt x="0" y="0"/>
                    <a:pt x="0" y="1"/>
                    <a:pt x="0" y="1"/>
                  </a:cubicBezTo>
                  <a:cubicBezTo>
                    <a:pt x="0" y="1"/>
                    <a:pt x="0" y="2"/>
                    <a:pt x="1" y="2"/>
                  </a:cubicBezTo>
                  <a:cubicBezTo>
                    <a:pt x="1" y="2"/>
                    <a:pt x="1" y="1"/>
                    <a:pt x="1" y="1"/>
                  </a:cubicBezTo>
                  <a:cubicBezTo>
                    <a:pt x="1" y="1"/>
                    <a:pt x="1" y="0"/>
                    <a:pt x="0" y="0"/>
                  </a:cubicBezTo>
                </a:path>
              </a:pathLst>
            </a:custGeom>
            <a:solidFill>
              <a:srgbClr val="0066FF"/>
            </a:solidFill>
            <a:ln w="0">
              <a:solidFill>
                <a:srgbClr val="25221E"/>
              </a:solidFill>
              <a:round/>
              <a:headEnd/>
              <a:tailEnd/>
            </a:ln>
          </p:spPr>
          <p:txBody>
            <a:bodyPr/>
            <a:lstStyle/>
            <a:p>
              <a:endParaRPr lang="en-US"/>
            </a:p>
          </p:txBody>
        </p:sp>
        <p:sp>
          <p:nvSpPr>
            <p:cNvPr id="165" name="Freeform 162"/>
            <p:cNvSpPr>
              <a:spLocks noChangeAspect="1"/>
            </p:cNvSpPr>
            <p:nvPr/>
          </p:nvSpPr>
          <p:spPr bwMode="auto">
            <a:xfrm>
              <a:off x="2707187" y="3705686"/>
              <a:ext cx="23685" cy="23720"/>
            </a:xfrm>
            <a:custGeom>
              <a:avLst/>
              <a:gdLst>
                <a:gd name="T0" fmla="*/ 0 w 3"/>
                <a:gd name="T1" fmla="*/ 2147483647 h 3"/>
                <a:gd name="T2" fmla="*/ 2147483647 w 3"/>
                <a:gd name="T3" fmla="*/ 2147483647 h 3"/>
                <a:gd name="T4" fmla="*/ 2147483647 w 3"/>
                <a:gd name="T5" fmla="*/ 2147483647 h 3"/>
                <a:gd name="T6" fmla="*/ 2147483647 w 3"/>
                <a:gd name="T7" fmla="*/ 2147483647 h 3"/>
                <a:gd name="T8" fmla="*/ 0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1"/>
                  </a:moveTo>
                  <a:cubicBezTo>
                    <a:pt x="1" y="0"/>
                    <a:pt x="2" y="0"/>
                    <a:pt x="3" y="1"/>
                  </a:cubicBezTo>
                  <a:cubicBezTo>
                    <a:pt x="3" y="2"/>
                    <a:pt x="3" y="2"/>
                    <a:pt x="3" y="2"/>
                  </a:cubicBezTo>
                  <a:cubicBezTo>
                    <a:pt x="2" y="3"/>
                    <a:pt x="1" y="3"/>
                    <a:pt x="1" y="2"/>
                  </a:cubicBezTo>
                  <a:lnTo>
                    <a:pt x="0" y="1"/>
                  </a:lnTo>
                </a:path>
              </a:pathLst>
            </a:custGeom>
            <a:solidFill>
              <a:srgbClr val="0066FF"/>
            </a:solidFill>
            <a:ln w="0">
              <a:solidFill>
                <a:srgbClr val="25221E"/>
              </a:solidFill>
              <a:round/>
              <a:headEnd/>
              <a:tailEnd/>
            </a:ln>
          </p:spPr>
          <p:txBody>
            <a:bodyPr/>
            <a:lstStyle/>
            <a:p>
              <a:endParaRPr lang="en-US"/>
            </a:p>
          </p:txBody>
        </p:sp>
        <p:sp>
          <p:nvSpPr>
            <p:cNvPr id="166" name="Freeform 163"/>
            <p:cNvSpPr>
              <a:spLocks noChangeAspect="1"/>
            </p:cNvSpPr>
            <p:nvPr/>
          </p:nvSpPr>
          <p:spPr bwMode="auto">
            <a:xfrm>
              <a:off x="2631904" y="3696901"/>
              <a:ext cx="38064" cy="79065"/>
            </a:xfrm>
            <a:custGeom>
              <a:avLst/>
              <a:gdLst>
                <a:gd name="T0" fmla="*/ 2147483647 w 5"/>
                <a:gd name="T1" fmla="*/ 2147483647 h 10"/>
                <a:gd name="T2" fmla="*/ 2147483647 w 5"/>
                <a:gd name="T3" fmla="*/ 2147483647 h 10"/>
                <a:gd name="T4" fmla="*/ 2147483647 w 5"/>
                <a:gd name="T5" fmla="*/ 2147483647 h 10"/>
                <a:gd name="T6" fmla="*/ 2147483647 w 5"/>
                <a:gd name="T7" fmla="*/ 2147483647 h 10"/>
                <a:gd name="T8" fmla="*/ 0 w 5"/>
                <a:gd name="T9" fmla="*/ 2147483647 h 10"/>
                <a:gd name="T10" fmla="*/ 2147483647 w 5"/>
                <a:gd name="T11" fmla="*/ 0 h 10"/>
                <a:gd name="T12" fmla="*/ 2147483647 w 5"/>
                <a:gd name="T13" fmla="*/ 2147483647 h 10"/>
                <a:gd name="T14" fmla="*/ 2147483647 w 5"/>
                <a:gd name="T15" fmla="*/ 2147483647 h 10"/>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0"/>
                <a:gd name="T26" fmla="*/ 5 w 5"/>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0">
                  <a:moveTo>
                    <a:pt x="4" y="5"/>
                  </a:moveTo>
                  <a:cubicBezTo>
                    <a:pt x="5" y="6"/>
                    <a:pt x="5" y="7"/>
                    <a:pt x="5" y="8"/>
                  </a:cubicBezTo>
                  <a:cubicBezTo>
                    <a:pt x="5" y="9"/>
                    <a:pt x="5" y="9"/>
                    <a:pt x="5" y="9"/>
                  </a:cubicBezTo>
                  <a:cubicBezTo>
                    <a:pt x="5" y="10"/>
                    <a:pt x="3" y="9"/>
                    <a:pt x="3" y="9"/>
                  </a:cubicBezTo>
                  <a:cubicBezTo>
                    <a:pt x="2" y="6"/>
                    <a:pt x="2" y="4"/>
                    <a:pt x="0" y="1"/>
                  </a:cubicBezTo>
                  <a:cubicBezTo>
                    <a:pt x="0" y="1"/>
                    <a:pt x="0" y="0"/>
                    <a:pt x="1" y="0"/>
                  </a:cubicBezTo>
                  <a:cubicBezTo>
                    <a:pt x="1" y="0"/>
                    <a:pt x="2" y="0"/>
                    <a:pt x="2" y="1"/>
                  </a:cubicBezTo>
                  <a:cubicBezTo>
                    <a:pt x="2" y="1"/>
                    <a:pt x="4" y="4"/>
                    <a:pt x="4" y="5"/>
                  </a:cubicBezTo>
                </a:path>
              </a:pathLst>
            </a:custGeom>
            <a:solidFill>
              <a:srgbClr val="0066FF"/>
            </a:solidFill>
            <a:ln w="0">
              <a:solidFill>
                <a:srgbClr val="25221E"/>
              </a:solidFill>
              <a:round/>
              <a:headEnd/>
              <a:tailEnd/>
            </a:ln>
          </p:spPr>
          <p:txBody>
            <a:bodyPr/>
            <a:lstStyle/>
            <a:p>
              <a:endParaRPr lang="en-US"/>
            </a:p>
          </p:txBody>
        </p:sp>
        <p:sp>
          <p:nvSpPr>
            <p:cNvPr id="167" name="Freeform 164"/>
            <p:cNvSpPr>
              <a:spLocks noChangeAspect="1"/>
            </p:cNvSpPr>
            <p:nvPr/>
          </p:nvSpPr>
          <p:spPr bwMode="auto">
            <a:xfrm>
              <a:off x="2624291" y="3665275"/>
              <a:ext cx="15226" cy="15813"/>
            </a:xfrm>
            <a:custGeom>
              <a:avLst/>
              <a:gdLst>
                <a:gd name="T0" fmla="*/ 2147483647 w 2"/>
                <a:gd name="T1" fmla="*/ 0 h 2"/>
                <a:gd name="T2" fmla="*/ 2147483647 w 2"/>
                <a:gd name="T3" fmla="*/ 2147483647 h 2"/>
                <a:gd name="T4" fmla="*/ 2147483647 w 2"/>
                <a:gd name="T5" fmla="*/ 2147483647 h 2"/>
                <a:gd name="T6" fmla="*/ 2147483647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cubicBezTo>
                    <a:pt x="0" y="1"/>
                    <a:pt x="1" y="2"/>
                    <a:pt x="2" y="2"/>
                  </a:cubicBezTo>
                  <a:cubicBezTo>
                    <a:pt x="2" y="1"/>
                    <a:pt x="2" y="1"/>
                    <a:pt x="2" y="1"/>
                  </a:cubicBezTo>
                  <a:cubicBezTo>
                    <a:pt x="2" y="0"/>
                    <a:pt x="1" y="0"/>
                    <a:pt x="1" y="0"/>
                  </a:cubicBezTo>
                </a:path>
              </a:pathLst>
            </a:custGeom>
            <a:solidFill>
              <a:srgbClr val="0066FF"/>
            </a:solidFill>
            <a:ln w="0">
              <a:solidFill>
                <a:srgbClr val="25221E"/>
              </a:solidFill>
              <a:round/>
              <a:headEnd/>
              <a:tailEnd/>
            </a:ln>
          </p:spPr>
          <p:txBody>
            <a:bodyPr/>
            <a:lstStyle/>
            <a:p>
              <a:endParaRPr lang="en-US"/>
            </a:p>
          </p:txBody>
        </p:sp>
        <p:sp>
          <p:nvSpPr>
            <p:cNvPr id="168" name="Freeform 165"/>
            <p:cNvSpPr>
              <a:spLocks noChangeAspect="1"/>
            </p:cNvSpPr>
            <p:nvPr/>
          </p:nvSpPr>
          <p:spPr bwMode="auto">
            <a:xfrm>
              <a:off x="2647130" y="3657369"/>
              <a:ext cx="15226" cy="7906"/>
            </a:xfrm>
            <a:custGeom>
              <a:avLst/>
              <a:gdLst>
                <a:gd name="T0" fmla="*/ 2147483647 w 2"/>
                <a:gd name="T1" fmla="*/ 2147483647 h 1"/>
                <a:gd name="T2" fmla="*/ 2147483647 w 2"/>
                <a:gd name="T3" fmla="*/ 2147483647 h 1"/>
                <a:gd name="T4" fmla="*/ 2147483647 w 2"/>
                <a:gd name="T5" fmla="*/ 2147483647 h 1"/>
                <a:gd name="T6" fmla="*/ 2147483647 w 2"/>
                <a:gd name="T7" fmla="*/ 0 h 1"/>
                <a:gd name="T8" fmla="*/ 2147483647 w 2"/>
                <a:gd name="T9" fmla="*/ 2147483647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1"/>
                  </a:moveTo>
                  <a:cubicBezTo>
                    <a:pt x="0" y="1"/>
                    <a:pt x="1" y="1"/>
                    <a:pt x="1" y="1"/>
                  </a:cubicBezTo>
                  <a:cubicBezTo>
                    <a:pt x="1" y="1"/>
                    <a:pt x="2" y="1"/>
                    <a:pt x="2" y="1"/>
                  </a:cubicBezTo>
                  <a:cubicBezTo>
                    <a:pt x="2" y="0"/>
                    <a:pt x="2" y="0"/>
                    <a:pt x="1" y="0"/>
                  </a:cubicBezTo>
                  <a:cubicBezTo>
                    <a:pt x="1" y="0"/>
                    <a:pt x="1" y="1"/>
                    <a:pt x="1" y="1"/>
                  </a:cubicBezTo>
                </a:path>
              </a:pathLst>
            </a:custGeom>
            <a:solidFill>
              <a:srgbClr val="0066FF"/>
            </a:solidFill>
            <a:ln w="0">
              <a:solidFill>
                <a:srgbClr val="25221E"/>
              </a:solidFill>
              <a:round/>
              <a:headEnd/>
              <a:tailEnd/>
            </a:ln>
          </p:spPr>
          <p:txBody>
            <a:bodyPr/>
            <a:lstStyle/>
            <a:p>
              <a:endParaRPr lang="en-US"/>
            </a:p>
          </p:txBody>
        </p:sp>
        <p:sp>
          <p:nvSpPr>
            <p:cNvPr id="169" name="Freeform 166"/>
            <p:cNvSpPr>
              <a:spLocks noChangeAspect="1"/>
            </p:cNvSpPr>
            <p:nvPr/>
          </p:nvSpPr>
          <p:spPr bwMode="auto">
            <a:xfrm>
              <a:off x="2647130" y="3634528"/>
              <a:ext cx="15226" cy="7906"/>
            </a:xfrm>
            <a:custGeom>
              <a:avLst/>
              <a:gdLst>
                <a:gd name="T0" fmla="*/ 0 w 2"/>
                <a:gd name="T1" fmla="*/ 2147483647 h 1"/>
                <a:gd name="T2" fmla="*/ 2147483647 w 2"/>
                <a:gd name="T3" fmla="*/ 2147483647 h 1"/>
                <a:gd name="T4" fmla="*/ 2147483647 w 2"/>
                <a:gd name="T5" fmla="*/ 0 h 1"/>
                <a:gd name="T6" fmla="*/ 0 w 2"/>
                <a:gd name="T7" fmla="*/ 0 h 1"/>
                <a:gd name="T8" fmla="*/ 0 w 2"/>
                <a:gd name="T9" fmla="*/ 2147483647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1"/>
                  </a:moveTo>
                  <a:cubicBezTo>
                    <a:pt x="0" y="1"/>
                    <a:pt x="1" y="1"/>
                    <a:pt x="1" y="1"/>
                  </a:cubicBezTo>
                  <a:cubicBezTo>
                    <a:pt x="2" y="1"/>
                    <a:pt x="2" y="1"/>
                    <a:pt x="1" y="0"/>
                  </a:cubicBezTo>
                  <a:cubicBezTo>
                    <a:pt x="1" y="0"/>
                    <a:pt x="0" y="0"/>
                    <a:pt x="0" y="0"/>
                  </a:cubicBezTo>
                  <a:cubicBezTo>
                    <a:pt x="0" y="0"/>
                    <a:pt x="0" y="0"/>
                    <a:pt x="0" y="1"/>
                  </a:cubicBezTo>
                </a:path>
              </a:pathLst>
            </a:custGeom>
            <a:solidFill>
              <a:srgbClr val="0066FF"/>
            </a:solidFill>
            <a:ln w="0">
              <a:solidFill>
                <a:srgbClr val="25221E"/>
              </a:solidFill>
              <a:round/>
              <a:headEnd/>
              <a:tailEnd/>
            </a:ln>
          </p:spPr>
          <p:txBody>
            <a:bodyPr/>
            <a:lstStyle/>
            <a:p>
              <a:endParaRPr lang="en-US"/>
            </a:p>
          </p:txBody>
        </p:sp>
        <p:sp>
          <p:nvSpPr>
            <p:cNvPr id="170" name="Freeform 167"/>
            <p:cNvSpPr>
              <a:spLocks noChangeAspect="1"/>
            </p:cNvSpPr>
            <p:nvPr/>
          </p:nvSpPr>
          <p:spPr bwMode="auto">
            <a:xfrm>
              <a:off x="2571846" y="3602902"/>
              <a:ext cx="52445" cy="23719"/>
            </a:xfrm>
            <a:custGeom>
              <a:avLst/>
              <a:gdLst>
                <a:gd name="T0" fmla="*/ 2147483647 w 7"/>
                <a:gd name="T1" fmla="*/ 2147483647 h 3"/>
                <a:gd name="T2" fmla="*/ 2147483647 w 7"/>
                <a:gd name="T3" fmla="*/ 2147483647 h 3"/>
                <a:gd name="T4" fmla="*/ 2147483647 w 7"/>
                <a:gd name="T5" fmla="*/ 0 h 3"/>
                <a:gd name="T6" fmla="*/ 2147483647 w 7"/>
                <a:gd name="T7" fmla="*/ 2147483647 h 3"/>
                <a:gd name="T8" fmla="*/ 2147483647 w 7"/>
                <a:gd name="T9" fmla="*/ 2147483647 h 3"/>
                <a:gd name="T10" fmla="*/ 2147483647 w 7"/>
                <a:gd name="T11" fmla="*/ 2147483647 h 3"/>
                <a:gd name="T12" fmla="*/ 2147483647 w 7"/>
                <a:gd name="T13" fmla="*/ 2147483647 h 3"/>
                <a:gd name="T14" fmla="*/ 2147483647 w 7"/>
                <a:gd name="T15" fmla="*/ 2147483647 h 3"/>
                <a:gd name="T16" fmla="*/ 2147483647 w 7"/>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
                <a:gd name="T29" fmla="*/ 7 w 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
                  <a:moveTo>
                    <a:pt x="1" y="2"/>
                  </a:moveTo>
                  <a:cubicBezTo>
                    <a:pt x="0" y="2"/>
                    <a:pt x="0" y="1"/>
                    <a:pt x="1" y="1"/>
                  </a:cubicBezTo>
                  <a:cubicBezTo>
                    <a:pt x="3" y="0"/>
                    <a:pt x="5" y="0"/>
                    <a:pt x="7" y="0"/>
                  </a:cubicBezTo>
                  <a:cubicBezTo>
                    <a:pt x="7" y="1"/>
                    <a:pt x="5" y="1"/>
                    <a:pt x="4" y="2"/>
                  </a:cubicBezTo>
                  <a:cubicBezTo>
                    <a:pt x="4" y="2"/>
                    <a:pt x="5" y="2"/>
                    <a:pt x="5" y="3"/>
                  </a:cubicBezTo>
                  <a:cubicBezTo>
                    <a:pt x="5" y="3"/>
                    <a:pt x="4" y="3"/>
                    <a:pt x="4" y="3"/>
                  </a:cubicBezTo>
                  <a:cubicBezTo>
                    <a:pt x="4" y="2"/>
                    <a:pt x="4" y="2"/>
                    <a:pt x="3" y="2"/>
                  </a:cubicBezTo>
                  <a:cubicBezTo>
                    <a:pt x="3" y="1"/>
                    <a:pt x="3" y="1"/>
                    <a:pt x="3" y="2"/>
                  </a:cubicBezTo>
                  <a:cubicBezTo>
                    <a:pt x="3" y="2"/>
                    <a:pt x="2" y="2"/>
                    <a:pt x="1" y="2"/>
                  </a:cubicBezTo>
                </a:path>
              </a:pathLst>
            </a:custGeom>
            <a:solidFill>
              <a:srgbClr val="0066FF"/>
            </a:solidFill>
            <a:ln w="0">
              <a:solidFill>
                <a:srgbClr val="25221E"/>
              </a:solidFill>
              <a:round/>
              <a:headEnd/>
              <a:tailEnd/>
            </a:ln>
          </p:spPr>
          <p:txBody>
            <a:bodyPr/>
            <a:lstStyle/>
            <a:p>
              <a:endParaRPr lang="en-US"/>
            </a:p>
          </p:txBody>
        </p:sp>
        <p:sp>
          <p:nvSpPr>
            <p:cNvPr id="171" name="Freeform 168"/>
            <p:cNvSpPr>
              <a:spLocks noChangeAspect="1"/>
            </p:cNvSpPr>
            <p:nvPr/>
          </p:nvSpPr>
          <p:spPr bwMode="auto">
            <a:xfrm>
              <a:off x="2564234" y="3492211"/>
              <a:ext cx="15226" cy="15813"/>
            </a:xfrm>
            <a:custGeom>
              <a:avLst/>
              <a:gdLst>
                <a:gd name="T0" fmla="*/ 0 w 2"/>
                <a:gd name="T1" fmla="*/ 0 h 2"/>
                <a:gd name="T2" fmla="*/ 2147483647 w 2"/>
                <a:gd name="T3" fmla="*/ 2147483647 h 2"/>
                <a:gd name="T4" fmla="*/ 2147483647 w 2"/>
                <a:gd name="T5" fmla="*/ 0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cubicBezTo>
                    <a:pt x="0" y="1"/>
                    <a:pt x="0" y="2"/>
                    <a:pt x="1" y="2"/>
                  </a:cubicBezTo>
                  <a:cubicBezTo>
                    <a:pt x="2" y="1"/>
                    <a:pt x="1" y="0"/>
                    <a:pt x="1" y="0"/>
                  </a:cubicBezTo>
                  <a:cubicBezTo>
                    <a:pt x="0" y="0"/>
                    <a:pt x="0" y="0"/>
                    <a:pt x="0" y="0"/>
                  </a:cubicBezTo>
                </a:path>
              </a:pathLst>
            </a:custGeom>
            <a:solidFill>
              <a:srgbClr val="0066FF"/>
            </a:solidFill>
            <a:ln w="0">
              <a:solidFill>
                <a:srgbClr val="25221E"/>
              </a:solidFill>
              <a:round/>
              <a:headEnd/>
              <a:tailEnd/>
            </a:ln>
          </p:spPr>
          <p:txBody>
            <a:bodyPr/>
            <a:lstStyle/>
            <a:p>
              <a:endParaRPr lang="en-US"/>
            </a:p>
          </p:txBody>
        </p:sp>
        <p:sp>
          <p:nvSpPr>
            <p:cNvPr id="172" name="Freeform 169"/>
            <p:cNvSpPr>
              <a:spLocks noChangeAspect="1"/>
            </p:cNvSpPr>
            <p:nvPr/>
          </p:nvSpPr>
          <p:spPr bwMode="auto">
            <a:xfrm>
              <a:off x="2549008" y="3359557"/>
              <a:ext cx="15226" cy="7028"/>
            </a:xfrm>
            <a:custGeom>
              <a:avLst/>
              <a:gdLst>
                <a:gd name="T0" fmla="*/ 0 w 2"/>
                <a:gd name="T1" fmla="*/ 2147483647 h 1"/>
                <a:gd name="T2" fmla="*/ 2147483647 w 2"/>
                <a:gd name="T3" fmla="*/ 2147483647 h 1"/>
                <a:gd name="T4" fmla="*/ 2147483647 w 2"/>
                <a:gd name="T5" fmla="*/ 2147483647 h 1"/>
                <a:gd name="T6" fmla="*/ 0 w 2"/>
                <a:gd name="T7" fmla="*/ 0 h 1"/>
                <a:gd name="T8" fmla="*/ 0 w 2"/>
                <a:gd name="T9" fmla="*/ 2147483647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1"/>
                  </a:moveTo>
                  <a:cubicBezTo>
                    <a:pt x="1" y="1"/>
                    <a:pt x="1" y="1"/>
                    <a:pt x="1" y="1"/>
                  </a:cubicBezTo>
                  <a:cubicBezTo>
                    <a:pt x="1" y="1"/>
                    <a:pt x="2" y="1"/>
                    <a:pt x="2" y="1"/>
                  </a:cubicBezTo>
                  <a:cubicBezTo>
                    <a:pt x="2" y="0"/>
                    <a:pt x="1" y="0"/>
                    <a:pt x="0" y="0"/>
                  </a:cubicBezTo>
                  <a:cubicBezTo>
                    <a:pt x="0" y="0"/>
                    <a:pt x="0" y="1"/>
                    <a:pt x="0" y="1"/>
                  </a:cubicBezTo>
                </a:path>
              </a:pathLst>
            </a:custGeom>
            <a:solidFill>
              <a:srgbClr val="0066FF"/>
            </a:solidFill>
            <a:ln w="0">
              <a:solidFill>
                <a:srgbClr val="25221E"/>
              </a:solidFill>
              <a:round/>
              <a:headEnd/>
              <a:tailEnd/>
            </a:ln>
          </p:spPr>
          <p:txBody>
            <a:bodyPr/>
            <a:lstStyle/>
            <a:p>
              <a:endParaRPr lang="en-US"/>
            </a:p>
          </p:txBody>
        </p:sp>
        <p:sp>
          <p:nvSpPr>
            <p:cNvPr id="173" name="Freeform 170"/>
            <p:cNvSpPr>
              <a:spLocks noChangeAspect="1"/>
            </p:cNvSpPr>
            <p:nvPr/>
          </p:nvSpPr>
          <p:spPr bwMode="auto">
            <a:xfrm>
              <a:off x="2488105" y="3343744"/>
              <a:ext cx="29606" cy="30748"/>
            </a:xfrm>
            <a:custGeom>
              <a:avLst/>
              <a:gdLst>
                <a:gd name="T0" fmla="*/ 2147483647 w 4"/>
                <a:gd name="T1" fmla="*/ 0 h 4"/>
                <a:gd name="T2" fmla="*/ 2147483647 w 4"/>
                <a:gd name="T3" fmla="*/ 0 h 4"/>
                <a:gd name="T4" fmla="*/ 0 w 4"/>
                <a:gd name="T5" fmla="*/ 2147483647 h 4"/>
                <a:gd name="T6" fmla="*/ 2147483647 w 4"/>
                <a:gd name="T7" fmla="*/ 2147483647 h 4"/>
                <a:gd name="T8" fmla="*/ 2147483647 w 4"/>
                <a:gd name="T9" fmla="*/ 0 h 4"/>
                <a:gd name="T10" fmla="*/ 2147483647 w 4"/>
                <a:gd name="T11" fmla="*/ 0 h 4"/>
                <a:gd name="T12" fmla="*/ 2147483647 w 4"/>
                <a:gd name="T13" fmla="*/ 0 h 4"/>
                <a:gd name="T14" fmla="*/ 0 60000 65536"/>
                <a:gd name="T15" fmla="*/ 0 60000 65536"/>
                <a:gd name="T16" fmla="*/ 0 60000 65536"/>
                <a:gd name="T17" fmla="*/ 0 60000 65536"/>
                <a:gd name="T18" fmla="*/ 0 60000 65536"/>
                <a:gd name="T19" fmla="*/ 0 60000 65536"/>
                <a:gd name="T20" fmla="*/ 0 60000 65536"/>
                <a:gd name="T21" fmla="*/ 0 w 4"/>
                <a:gd name="T22" fmla="*/ 0 h 4"/>
                <a:gd name="T23" fmla="*/ 4 w 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4">
                  <a:moveTo>
                    <a:pt x="2" y="0"/>
                  </a:moveTo>
                  <a:cubicBezTo>
                    <a:pt x="1" y="0"/>
                    <a:pt x="2" y="0"/>
                    <a:pt x="1" y="0"/>
                  </a:cubicBezTo>
                  <a:cubicBezTo>
                    <a:pt x="0" y="0"/>
                    <a:pt x="0" y="0"/>
                    <a:pt x="0" y="1"/>
                  </a:cubicBezTo>
                  <a:cubicBezTo>
                    <a:pt x="0" y="3"/>
                    <a:pt x="2" y="4"/>
                    <a:pt x="3" y="4"/>
                  </a:cubicBezTo>
                  <a:cubicBezTo>
                    <a:pt x="4" y="3"/>
                    <a:pt x="4" y="1"/>
                    <a:pt x="3" y="0"/>
                  </a:cubicBezTo>
                  <a:cubicBezTo>
                    <a:pt x="3" y="0"/>
                    <a:pt x="3" y="0"/>
                    <a:pt x="3" y="0"/>
                  </a:cubicBezTo>
                  <a:cubicBezTo>
                    <a:pt x="3" y="0"/>
                    <a:pt x="2" y="0"/>
                    <a:pt x="2" y="0"/>
                  </a:cubicBezTo>
                </a:path>
              </a:pathLst>
            </a:custGeom>
            <a:solidFill>
              <a:srgbClr val="0066FF"/>
            </a:solidFill>
            <a:ln w="0">
              <a:solidFill>
                <a:srgbClr val="25221E"/>
              </a:solidFill>
              <a:round/>
              <a:headEnd/>
              <a:tailEnd/>
            </a:ln>
          </p:spPr>
          <p:txBody>
            <a:bodyPr/>
            <a:lstStyle/>
            <a:p>
              <a:endParaRPr lang="en-US"/>
            </a:p>
          </p:txBody>
        </p:sp>
        <p:sp>
          <p:nvSpPr>
            <p:cNvPr id="174" name="Freeform 171"/>
            <p:cNvSpPr>
              <a:spLocks noChangeAspect="1"/>
            </p:cNvSpPr>
            <p:nvPr/>
          </p:nvSpPr>
          <p:spPr bwMode="auto">
            <a:xfrm>
              <a:off x="2480492" y="3256773"/>
              <a:ext cx="60058" cy="70280"/>
            </a:xfrm>
            <a:custGeom>
              <a:avLst/>
              <a:gdLst>
                <a:gd name="T0" fmla="*/ 2147483647 w 8"/>
                <a:gd name="T1" fmla="*/ 2147483647 h 9"/>
                <a:gd name="T2" fmla="*/ 2147483647 w 8"/>
                <a:gd name="T3" fmla="*/ 2147483647 h 9"/>
                <a:gd name="T4" fmla="*/ 2147483647 w 8"/>
                <a:gd name="T5" fmla="*/ 2147483647 h 9"/>
                <a:gd name="T6" fmla="*/ 2147483647 w 8"/>
                <a:gd name="T7" fmla="*/ 2147483647 h 9"/>
                <a:gd name="T8" fmla="*/ 0 w 8"/>
                <a:gd name="T9" fmla="*/ 2147483647 h 9"/>
                <a:gd name="T10" fmla="*/ 0 w 8"/>
                <a:gd name="T11" fmla="*/ 0 h 9"/>
                <a:gd name="T12" fmla="*/ 0 w 8"/>
                <a:gd name="T13" fmla="*/ 0 h 9"/>
                <a:gd name="T14" fmla="*/ 2147483647 w 8"/>
                <a:gd name="T15" fmla="*/ 2147483647 h 9"/>
                <a:gd name="T16" fmla="*/ 2147483647 w 8"/>
                <a:gd name="T17" fmla="*/ 2147483647 h 9"/>
                <a:gd name="T18" fmla="*/ 2147483647 w 8"/>
                <a:gd name="T19" fmla="*/ 2147483647 h 9"/>
                <a:gd name="T20" fmla="*/ 2147483647 w 8"/>
                <a:gd name="T21" fmla="*/ 2147483647 h 9"/>
                <a:gd name="T22" fmla="*/ 2147483647 w 8"/>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9"/>
                <a:gd name="T38" fmla="*/ 8 w 8"/>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9">
                  <a:moveTo>
                    <a:pt x="5" y="8"/>
                  </a:moveTo>
                  <a:cubicBezTo>
                    <a:pt x="4" y="6"/>
                    <a:pt x="3" y="7"/>
                    <a:pt x="2" y="6"/>
                  </a:cubicBezTo>
                  <a:cubicBezTo>
                    <a:pt x="2" y="6"/>
                    <a:pt x="2" y="6"/>
                    <a:pt x="2" y="6"/>
                  </a:cubicBezTo>
                  <a:cubicBezTo>
                    <a:pt x="2" y="6"/>
                    <a:pt x="2" y="5"/>
                    <a:pt x="3" y="6"/>
                  </a:cubicBezTo>
                  <a:cubicBezTo>
                    <a:pt x="4" y="4"/>
                    <a:pt x="2" y="2"/>
                    <a:pt x="0" y="1"/>
                  </a:cubicBezTo>
                  <a:cubicBezTo>
                    <a:pt x="0" y="1"/>
                    <a:pt x="0" y="1"/>
                    <a:pt x="0" y="0"/>
                  </a:cubicBezTo>
                  <a:cubicBezTo>
                    <a:pt x="0" y="0"/>
                    <a:pt x="0" y="1"/>
                    <a:pt x="0" y="0"/>
                  </a:cubicBezTo>
                  <a:cubicBezTo>
                    <a:pt x="1" y="1"/>
                    <a:pt x="2" y="2"/>
                    <a:pt x="4" y="3"/>
                  </a:cubicBezTo>
                  <a:cubicBezTo>
                    <a:pt x="5" y="4"/>
                    <a:pt x="7" y="3"/>
                    <a:pt x="8" y="4"/>
                  </a:cubicBezTo>
                  <a:cubicBezTo>
                    <a:pt x="8" y="6"/>
                    <a:pt x="7" y="7"/>
                    <a:pt x="7" y="8"/>
                  </a:cubicBezTo>
                  <a:cubicBezTo>
                    <a:pt x="6" y="9"/>
                    <a:pt x="6" y="8"/>
                    <a:pt x="5" y="8"/>
                  </a:cubicBezTo>
                  <a:cubicBezTo>
                    <a:pt x="5" y="8"/>
                    <a:pt x="5" y="8"/>
                    <a:pt x="5" y="8"/>
                  </a:cubicBezTo>
                </a:path>
              </a:pathLst>
            </a:custGeom>
            <a:solidFill>
              <a:srgbClr val="0066FF"/>
            </a:solidFill>
            <a:ln w="0">
              <a:solidFill>
                <a:srgbClr val="25221E"/>
              </a:solidFill>
              <a:round/>
              <a:headEnd/>
              <a:tailEnd/>
            </a:ln>
          </p:spPr>
          <p:txBody>
            <a:bodyPr/>
            <a:lstStyle/>
            <a:p>
              <a:endParaRPr lang="en-US"/>
            </a:p>
          </p:txBody>
        </p:sp>
        <p:sp>
          <p:nvSpPr>
            <p:cNvPr id="175" name="Freeform 172"/>
            <p:cNvSpPr>
              <a:spLocks noChangeAspect="1"/>
            </p:cNvSpPr>
            <p:nvPr/>
          </p:nvSpPr>
          <p:spPr bwMode="auto">
            <a:xfrm>
              <a:off x="5004596" y="3846246"/>
              <a:ext cx="37219" cy="40411"/>
            </a:xfrm>
            <a:custGeom>
              <a:avLst/>
              <a:gdLst>
                <a:gd name="T0" fmla="*/ 2147483647 w 5"/>
                <a:gd name="T1" fmla="*/ 2147483647 h 5"/>
                <a:gd name="T2" fmla="*/ 2147483647 w 5"/>
                <a:gd name="T3" fmla="*/ 2147483647 h 5"/>
                <a:gd name="T4" fmla="*/ 2147483647 w 5"/>
                <a:gd name="T5" fmla="*/ 2147483647 h 5"/>
                <a:gd name="T6" fmla="*/ 2147483647 w 5"/>
                <a:gd name="T7" fmla="*/ 2147483647 h 5"/>
                <a:gd name="T8" fmla="*/ 2147483647 w 5"/>
                <a:gd name="T9" fmla="*/ 0 h 5"/>
                <a:gd name="T10" fmla="*/ 2147483647 w 5"/>
                <a:gd name="T11" fmla="*/ 2147483647 h 5"/>
                <a:gd name="T12" fmla="*/ 2147483647 w 5"/>
                <a:gd name="T13" fmla="*/ 2147483647 h 5"/>
                <a:gd name="T14" fmla="*/ 2147483647 w 5"/>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4" y="4"/>
                  </a:moveTo>
                  <a:cubicBezTo>
                    <a:pt x="3" y="3"/>
                    <a:pt x="2" y="3"/>
                    <a:pt x="1" y="4"/>
                  </a:cubicBezTo>
                  <a:cubicBezTo>
                    <a:pt x="1" y="3"/>
                    <a:pt x="0" y="3"/>
                    <a:pt x="1" y="2"/>
                  </a:cubicBezTo>
                  <a:cubicBezTo>
                    <a:pt x="1" y="2"/>
                    <a:pt x="1" y="2"/>
                    <a:pt x="1" y="2"/>
                  </a:cubicBezTo>
                  <a:cubicBezTo>
                    <a:pt x="1" y="1"/>
                    <a:pt x="1" y="1"/>
                    <a:pt x="2" y="0"/>
                  </a:cubicBezTo>
                  <a:cubicBezTo>
                    <a:pt x="2" y="0"/>
                    <a:pt x="3" y="0"/>
                    <a:pt x="4" y="1"/>
                  </a:cubicBezTo>
                  <a:cubicBezTo>
                    <a:pt x="4" y="1"/>
                    <a:pt x="4" y="2"/>
                    <a:pt x="5" y="3"/>
                  </a:cubicBezTo>
                  <a:cubicBezTo>
                    <a:pt x="5" y="3"/>
                    <a:pt x="5" y="5"/>
                    <a:pt x="4" y="4"/>
                  </a:cubicBezTo>
                </a:path>
              </a:pathLst>
            </a:custGeom>
            <a:solidFill>
              <a:srgbClr val="0066FF"/>
            </a:solidFill>
            <a:ln w="0">
              <a:solidFill>
                <a:srgbClr val="25221E"/>
              </a:solidFill>
              <a:round/>
              <a:headEnd/>
              <a:tailEnd/>
            </a:ln>
          </p:spPr>
          <p:txBody>
            <a:bodyPr/>
            <a:lstStyle/>
            <a:p>
              <a:endParaRPr lang="en-US"/>
            </a:p>
          </p:txBody>
        </p:sp>
        <p:sp>
          <p:nvSpPr>
            <p:cNvPr id="176" name="Freeform 173"/>
            <p:cNvSpPr>
              <a:spLocks noChangeAspect="1"/>
            </p:cNvSpPr>
            <p:nvPr/>
          </p:nvSpPr>
          <p:spPr bwMode="auto">
            <a:xfrm>
              <a:off x="4928467" y="3854153"/>
              <a:ext cx="68517" cy="63252"/>
            </a:xfrm>
            <a:custGeom>
              <a:avLst/>
              <a:gdLst>
                <a:gd name="T0" fmla="*/ 0 w 9"/>
                <a:gd name="T1" fmla="*/ 2147483647 h 8"/>
                <a:gd name="T2" fmla="*/ 0 w 9"/>
                <a:gd name="T3" fmla="*/ 2147483647 h 8"/>
                <a:gd name="T4" fmla="*/ 2147483647 w 9"/>
                <a:gd name="T5" fmla="*/ 2147483647 h 8"/>
                <a:gd name="T6" fmla="*/ 2147483647 w 9"/>
                <a:gd name="T7" fmla="*/ 2147483647 h 8"/>
                <a:gd name="T8" fmla="*/ 2147483647 w 9"/>
                <a:gd name="T9" fmla="*/ 2147483647 h 8"/>
                <a:gd name="T10" fmla="*/ 2147483647 w 9"/>
                <a:gd name="T11" fmla="*/ 2147483647 h 8"/>
                <a:gd name="T12" fmla="*/ 2147483647 w 9"/>
                <a:gd name="T13" fmla="*/ 2147483647 h 8"/>
                <a:gd name="T14" fmla="*/ 2147483647 w 9"/>
                <a:gd name="T15" fmla="*/ 2147483647 h 8"/>
                <a:gd name="T16" fmla="*/ 2147483647 w 9"/>
                <a:gd name="T17" fmla="*/ 2147483647 h 8"/>
                <a:gd name="T18" fmla="*/ 0 w 9"/>
                <a:gd name="T19" fmla="*/ 2147483647 h 8"/>
                <a:gd name="T20" fmla="*/ 0 w 9"/>
                <a:gd name="T21" fmla="*/ 214748364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0" y="7"/>
                  </a:moveTo>
                  <a:cubicBezTo>
                    <a:pt x="0" y="7"/>
                    <a:pt x="0" y="7"/>
                    <a:pt x="0" y="8"/>
                  </a:cubicBezTo>
                  <a:cubicBezTo>
                    <a:pt x="1" y="8"/>
                    <a:pt x="2" y="8"/>
                    <a:pt x="4" y="8"/>
                  </a:cubicBezTo>
                  <a:cubicBezTo>
                    <a:pt x="4" y="7"/>
                    <a:pt x="4" y="6"/>
                    <a:pt x="5" y="4"/>
                  </a:cubicBezTo>
                  <a:cubicBezTo>
                    <a:pt x="6" y="3"/>
                    <a:pt x="7" y="4"/>
                    <a:pt x="8" y="4"/>
                  </a:cubicBezTo>
                  <a:cubicBezTo>
                    <a:pt x="8" y="3"/>
                    <a:pt x="9" y="2"/>
                    <a:pt x="8" y="2"/>
                  </a:cubicBezTo>
                  <a:cubicBezTo>
                    <a:pt x="8" y="1"/>
                    <a:pt x="8" y="2"/>
                    <a:pt x="8" y="2"/>
                  </a:cubicBezTo>
                  <a:cubicBezTo>
                    <a:pt x="7" y="2"/>
                    <a:pt x="7" y="1"/>
                    <a:pt x="8" y="1"/>
                  </a:cubicBezTo>
                  <a:cubicBezTo>
                    <a:pt x="5" y="0"/>
                    <a:pt x="5" y="5"/>
                    <a:pt x="2" y="6"/>
                  </a:cubicBezTo>
                  <a:cubicBezTo>
                    <a:pt x="2" y="6"/>
                    <a:pt x="1" y="7"/>
                    <a:pt x="0" y="7"/>
                  </a:cubicBezTo>
                  <a:cubicBezTo>
                    <a:pt x="0" y="7"/>
                    <a:pt x="0" y="7"/>
                    <a:pt x="0" y="7"/>
                  </a:cubicBezTo>
                </a:path>
              </a:pathLst>
            </a:custGeom>
            <a:solidFill>
              <a:srgbClr val="0066FF"/>
            </a:solidFill>
            <a:ln w="0">
              <a:solidFill>
                <a:srgbClr val="25221E"/>
              </a:solidFill>
              <a:round/>
              <a:headEnd/>
              <a:tailEnd/>
            </a:ln>
          </p:spPr>
          <p:txBody>
            <a:bodyPr/>
            <a:lstStyle/>
            <a:p>
              <a:endParaRPr lang="en-US"/>
            </a:p>
          </p:txBody>
        </p:sp>
        <p:sp>
          <p:nvSpPr>
            <p:cNvPr id="177" name="Freeform 174"/>
            <p:cNvSpPr>
              <a:spLocks noChangeAspect="1"/>
            </p:cNvSpPr>
            <p:nvPr/>
          </p:nvSpPr>
          <p:spPr bwMode="auto">
            <a:xfrm>
              <a:off x="4936080" y="3869966"/>
              <a:ext cx="22838" cy="16691"/>
            </a:xfrm>
            <a:custGeom>
              <a:avLst/>
              <a:gdLst>
                <a:gd name="T0" fmla="*/ 2147483647 w 3"/>
                <a:gd name="T1" fmla="*/ 0 h 2"/>
                <a:gd name="T2" fmla="*/ 2147483647 w 3"/>
                <a:gd name="T3" fmla="*/ 2147483647 h 2"/>
                <a:gd name="T4" fmla="*/ 2147483647 w 3"/>
                <a:gd name="T5" fmla="*/ 0 h 2"/>
                <a:gd name="T6" fmla="*/ 2147483647 w 3"/>
                <a:gd name="T7" fmla="*/ 0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0"/>
                  </a:moveTo>
                  <a:cubicBezTo>
                    <a:pt x="0" y="0"/>
                    <a:pt x="1" y="1"/>
                    <a:pt x="1" y="1"/>
                  </a:cubicBezTo>
                  <a:cubicBezTo>
                    <a:pt x="2" y="2"/>
                    <a:pt x="2" y="1"/>
                    <a:pt x="3" y="0"/>
                  </a:cubicBezTo>
                  <a:cubicBezTo>
                    <a:pt x="2" y="0"/>
                    <a:pt x="2" y="0"/>
                    <a:pt x="2" y="0"/>
                  </a:cubicBezTo>
                  <a:cubicBezTo>
                    <a:pt x="2" y="0"/>
                    <a:pt x="1" y="0"/>
                    <a:pt x="2" y="0"/>
                  </a:cubicBezTo>
                </a:path>
              </a:pathLst>
            </a:custGeom>
            <a:solidFill>
              <a:srgbClr val="0066FF"/>
            </a:solidFill>
            <a:ln w="0">
              <a:solidFill>
                <a:srgbClr val="25221E"/>
              </a:solidFill>
              <a:round/>
              <a:headEnd/>
              <a:tailEnd/>
            </a:ln>
          </p:spPr>
          <p:txBody>
            <a:bodyPr/>
            <a:lstStyle/>
            <a:p>
              <a:endParaRPr lang="en-US"/>
            </a:p>
          </p:txBody>
        </p:sp>
        <p:sp>
          <p:nvSpPr>
            <p:cNvPr id="178" name="Freeform 175"/>
            <p:cNvSpPr>
              <a:spLocks noChangeAspect="1"/>
            </p:cNvSpPr>
            <p:nvPr/>
          </p:nvSpPr>
          <p:spPr bwMode="auto">
            <a:xfrm>
              <a:off x="4942847" y="3838340"/>
              <a:ext cx="23685" cy="23719"/>
            </a:xfrm>
            <a:custGeom>
              <a:avLst/>
              <a:gdLst>
                <a:gd name="T0" fmla="*/ 2147483647 w 3"/>
                <a:gd name="T1" fmla="*/ 0 h 3"/>
                <a:gd name="T2" fmla="*/ 2147483647 w 3"/>
                <a:gd name="T3" fmla="*/ 2147483647 h 3"/>
                <a:gd name="T4" fmla="*/ 0 w 3"/>
                <a:gd name="T5" fmla="*/ 2147483647 h 3"/>
                <a:gd name="T6" fmla="*/ 0 w 3"/>
                <a:gd name="T7" fmla="*/ 2147483647 h 3"/>
                <a:gd name="T8" fmla="*/ 2147483647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cubicBezTo>
                    <a:pt x="2" y="0"/>
                    <a:pt x="3" y="0"/>
                    <a:pt x="2" y="1"/>
                  </a:cubicBezTo>
                  <a:cubicBezTo>
                    <a:pt x="2" y="2"/>
                    <a:pt x="1" y="3"/>
                    <a:pt x="0" y="2"/>
                  </a:cubicBezTo>
                  <a:cubicBezTo>
                    <a:pt x="0" y="2"/>
                    <a:pt x="0" y="2"/>
                    <a:pt x="0" y="2"/>
                  </a:cubicBezTo>
                  <a:cubicBezTo>
                    <a:pt x="0" y="2"/>
                    <a:pt x="1" y="0"/>
                    <a:pt x="2" y="0"/>
                  </a:cubicBezTo>
                </a:path>
              </a:pathLst>
            </a:custGeom>
            <a:solidFill>
              <a:srgbClr val="0066FF"/>
            </a:solidFill>
            <a:ln w="0">
              <a:solidFill>
                <a:srgbClr val="25221E"/>
              </a:solidFill>
              <a:round/>
              <a:headEnd/>
              <a:tailEnd/>
            </a:ln>
          </p:spPr>
          <p:txBody>
            <a:bodyPr/>
            <a:lstStyle/>
            <a:p>
              <a:endParaRPr lang="en-US"/>
            </a:p>
          </p:txBody>
        </p:sp>
        <p:sp>
          <p:nvSpPr>
            <p:cNvPr id="179" name="Freeform 176"/>
            <p:cNvSpPr>
              <a:spLocks noChangeAspect="1"/>
            </p:cNvSpPr>
            <p:nvPr/>
          </p:nvSpPr>
          <p:spPr bwMode="auto">
            <a:xfrm>
              <a:off x="4913241" y="3869966"/>
              <a:ext cx="22839" cy="40411"/>
            </a:xfrm>
            <a:custGeom>
              <a:avLst/>
              <a:gdLst>
                <a:gd name="T0" fmla="*/ 0 w 3"/>
                <a:gd name="T1" fmla="*/ 2147483647 h 5"/>
                <a:gd name="T2" fmla="*/ 0 w 3"/>
                <a:gd name="T3" fmla="*/ 2147483647 h 5"/>
                <a:gd name="T4" fmla="*/ 2147483647 w 3"/>
                <a:gd name="T5" fmla="*/ 2147483647 h 5"/>
                <a:gd name="T6" fmla="*/ 2147483647 w 3"/>
                <a:gd name="T7" fmla="*/ 2147483647 h 5"/>
                <a:gd name="T8" fmla="*/ 2147483647 w 3"/>
                <a:gd name="T9" fmla="*/ 2147483647 h 5"/>
                <a:gd name="T10" fmla="*/ 2147483647 w 3"/>
                <a:gd name="T11" fmla="*/ 2147483647 h 5"/>
                <a:gd name="T12" fmla="*/ 2147483647 w 3"/>
                <a:gd name="T13" fmla="*/ 2147483647 h 5"/>
                <a:gd name="T14" fmla="*/ 2147483647 w 3"/>
                <a:gd name="T15" fmla="*/ 2147483647 h 5"/>
                <a:gd name="T16" fmla="*/ 2147483647 w 3"/>
                <a:gd name="T17" fmla="*/ 2147483647 h 5"/>
                <a:gd name="T18" fmla="*/ 0 w 3"/>
                <a:gd name="T19" fmla="*/ 214748364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5"/>
                <a:gd name="T32" fmla="*/ 3 w 3"/>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5">
                  <a:moveTo>
                    <a:pt x="0" y="4"/>
                  </a:moveTo>
                  <a:cubicBezTo>
                    <a:pt x="0" y="3"/>
                    <a:pt x="0" y="3"/>
                    <a:pt x="0" y="3"/>
                  </a:cubicBezTo>
                  <a:cubicBezTo>
                    <a:pt x="0" y="2"/>
                    <a:pt x="1" y="3"/>
                    <a:pt x="1" y="2"/>
                  </a:cubicBezTo>
                  <a:cubicBezTo>
                    <a:pt x="1" y="2"/>
                    <a:pt x="1" y="1"/>
                    <a:pt x="2" y="1"/>
                  </a:cubicBezTo>
                  <a:cubicBezTo>
                    <a:pt x="2" y="0"/>
                    <a:pt x="2" y="0"/>
                    <a:pt x="2" y="1"/>
                  </a:cubicBezTo>
                  <a:cubicBezTo>
                    <a:pt x="2" y="1"/>
                    <a:pt x="2" y="1"/>
                    <a:pt x="2" y="1"/>
                  </a:cubicBezTo>
                  <a:cubicBezTo>
                    <a:pt x="2" y="1"/>
                    <a:pt x="2" y="1"/>
                    <a:pt x="3" y="1"/>
                  </a:cubicBezTo>
                  <a:cubicBezTo>
                    <a:pt x="3" y="2"/>
                    <a:pt x="2" y="2"/>
                    <a:pt x="2" y="2"/>
                  </a:cubicBezTo>
                  <a:cubicBezTo>
                    <a:pt x="3" y="3"/>
                    <a:pt x="3" y="2"/>
                    <a:pt x="3" y="2"/>
                  </a:cubicBezTo>
                  <a:cubicBezTo>
                    <a:pt x="3" y="3"/>
                    <a:pt x="1" y="5"/>
                    <a:pt x="0" y="4"/>
                  </a:cubicBezTo>
                </a:path>
              </a:pathLst>
            </a:custGeom>
            <a:solidFill>
              <a:srgbClr val="0066FF"/>
            </a:solidFill>
            <a:ln w="0">
              <a:solidFill>
                <a:srgbClr val="25221E"/>
              </a:solidFill>
              <a:round/>
              <a:headEnd/>
              <a:tailEnd/>
            </a:ln>
          </p:spPr>
          <p:txBody>
            <a:bodyPr/>
            <a:lstStyle/>
            <a:p>
              <a:endParaRPr lang="en-US"/>
            </a:p>
          </p:txBody>
        </p:sp>
        <p:sp>
          <p:nvSpPr>
            <p:cNvPr id="180" name="Freeform 177"/>
            <p:cNvSpPr>
              <a:spLocks noChangeAspect="1"/>
            </p:cNvSpPr>
            <p:nvPr/>
          </p:nvSpPr>
          <p:spPr bwMode="auto">
            <a:xfrm>
              <a:off x="5451220" y="4027217"/>
              <a:ext cx="515141" cy="614950"/>
            </a:xfrm>
            <a:custGeom>
              <a:avLst/>
              <a:gdLst>
                <a:gd name="T0" fmla="*/ 2147483647 w 68"/>
                <a:gd name="T1" fmla="*/ 2147483647 h 78"/>
                <a:gd name="T2" fmla="*/ 2147483647 w 68"/>
                <a:gd name="T3" fmla="*/ 2147483647 h 78"/>
                <a:gd name="T4" fmla="*/ 2147483647 w 68"/>
                <a:gd name="T5" fmla="*/ 2147483647 h 78"/>
                <a:gd name="T6" fmla="*/ 2147483647 w 68"/>
                <a:gd name="T7" fmla="*/ 2147483647 h 78"/>
                <a:gd name="T8" fmla="*/ 2147483647 w 68"/>
                <a:gd name="T9" fmla="*/ 2147483647 h 78"/>
                <a:gd name="T10" fmla="*/ 2147483647 w 68"/>
                <a:gd name="T11" fmla="*/ 2147483647 h 78"/>
                <a:gd name="T12" fmla="*/ 2147483647 w 68"/>
                <a:gd name="T13" fmla="*/ 2147483647 h 78"/>
                <a:gd name="T14" fmla="*/ 2147483647 w 68"/>
                <a:gd name="T15" fmla="*/ 2147483647 h 78"/>
                <a:gd name="T16" fmla="*/ 2147483647 w 68"/>
                <a:gd name="T17" fmla="*/ 2147483647 h 78"/>
                <a:gd name="T18" fmla="*/ 2147483647 w 68"/>
                <a:gd name="T19" fmla="*/ 2147483647 h 78"/>
                <a:gd name="T20" fmla="*/ 2147483647 w 68"/>
                <a:gd name="T21" fmla="*/ 2147483647 h 78"/>
                <a:gd name="T22" fmla="*/ 2147483647 w 68"/>
                <a:gd name="T23" fmla="*/ 2147483647 h 78"/>
                <a:gd name="T24" fmla="*/ 2147483647 w 68"/>
                <a:gd name="T25" fmla="*/ 2147483647 h 78"/>
                <a:gd name="T26" fmla="*/ 2147483647 w 68"/>
                <a:gd name="T27" fmla="*/ 2147483647 h 78"/>
                <a:gd name="T28" fmla="*/ 2147483647 w 68"/>
                <a:gd name="T29" fmla="*/ 2147483647 h 78"/>
                <a:gd name="T30" fmla="*/ 2147483647 w 68"/>
                <a:gd name="T31" fmla="*/ 2147483647 h 78"/>
                <a:gd name="T32" fmla="*/ 2147483647 w 68"/>
                <a:gd name="T33" fmla="*/ 2147483647 h 78"/>
                <a:gd name="T34" fmla="*/ 2147483647 w 68"/>
                <a:gd name="T35" fmla="*/ 2147483647 h 78"/>
                <a:gd name="T36" fmla="*/ 2147483647 w 68"/>
                <a:gd name="T37" fmla="*/ 2147483647 h 78"/>
                <a:gd name="T38" fmla="*/ 2147483647 w 68"/>
                <a:gd name="T39" fmla="*/ 2147483647 h 78"/>
                <a:gd name="T40" fmla="*/ 2147483647 w 68"/>
                <a:gd name="T41" fmla="*/ 2147483647 h 78"/>
                <a:gd name="T42" fmla="*/ 2147483647 w 68"/>
                <a:gd name="T43" fmla="*/ 2147483647 h 78"/>
                <a:gd name="T44" fmla="*/ 2147483647 w 68"/>
                <a:gd name="T45" fmla="*/ 2147483647 h 78"/>
                <a:gd name="T46" fmla="*/ 2147483647 w 68"/>
                <a:gd name="T47" fmla="*/ 2147483647 h 78"/>
                <a:gd name="T48" fmla="*/ 2147483647 w 68"/>
                <a:gd name="T49" fmla="*/ 2147483647 h 78"/>
                <a:gd name="T50" fmla="*/ 2147483647 w 68"/>
                <a:gd name="T51" fmla="*/ 2147483647 h 78"/>
                <a:gd name="T52" fmla="*/ 2147483647 w 68"/>
                <a:gd name="T53" fmla="*/ 2147483647 h 78"/>
                <a:gd name="T54" fmla="*/ 2147483647 w 68"/>
                <a:gd name="T55" fmla="*/ 2147483647 h 78"/>
                <a:gd name="T56" fmla="*/ 2147483647 w 68"/>
                <a:gd name="T57" fmla="*/ 2147483647 h 78"/>
                <a:gd name="T58" fmla="*/ 2147483647 w 68"/>
                <a:gd name="T59" fmla="*/ 2147483647 h 78"/>
                <a:gd name="T60" fmla="*/ 2147483647 w 68"/>
                <a:gd name="T61" fmla="*/ 2147483647 h 78"/>
                <a:gd name="T62" fmla="*/ 2147483647 w 68"/>
                <a:gd name="T63" fmla="*/ 2147483647 h 78"/>
                <a:gd name="T64" fmla="*/ 2147483647 w 68"/>
                <a:gd name="T65" fmla="*/ 2147483647 h 78"/>
                <a:gd name="T66" fmla="*/ 2147483647 w 68"/>
                <a:gd name="T67" fmla="*/ 2147483647 h 78"/>
                <a:gd name="T68" fmla="*/ 2147483647 w 68"/>
                <a:gd name="T69" fmla="*/ 2147483647 h 78"/>
                <a:gd name="T70" fmla="*/ 2147483647 w 68"/>
                <a:gd name="T71" fmla="*/ 2147483647 h 78"/>
                <a:gd name="T72" fmla="*/ 2147483647 w 68"/>
                <a:gd name="T73" fmla="*/ 2147483647 h 78"/>
                <a:gd name="T74" fmla="*/ 2147483647 w 68"/>
                <a:gd name="T75" fmla="*/ 2147483647 h 78"/>
                <a:gd name="T76" fmla="*/ 2147483647 w 68"/>
                <a:gd name="T77" fmla="*/ 2147483647 h 78"/>
                <a:gd name="T78" fmla="*/ 2147483647 w 68"/>
                <a:gd name="T79" fmla="*/ 2147483647 h 78"/>
                <a:gd name="T80" fmla="*/ 2147483647 w 68"/>
                <a:gd name="T81" fmla="*/ 2147483647 h 78"/>
                <a:gd name="T82" fmla="*/ 2147483647 w 68"/>
                <a:gd name="T83" fmla="*/ 2147483647 h 78"/>
                <a:gd name="T84" fmla="*/ 2147483647 w 68"/>
                <a:gd name="T85" fmla="*/ 2147483647 h 78"/>
                <a:gd name="T86" fmla="*/ 2147483647 w 68"/>
                <a:gd name="T87" fmla="*/ 2147483647 h 78"/>
                <a:gd name="T88" fmla="*/ 2147483647 w 68"/>
                <a:gd name="T89" fmla="*/ 2147483647 h 78"/>
                <a:gd name="T90" fmla="*/ 2147483647 w 68"/>
                <a:gd name="T91" fmla="*/ 2147483647 h 78"/>
                <a:gd name="T92" fmla="*/ 2147483647 w 68"/>
                <a:gd name="T93" fmla="*/ 2147483647 h 78"/>
                <a:gd name="T94" fmla="*/ 2147483647 w 68"/>
                <a:gd name="T95" fmla="*/ 2147483647 h 78"/>
                <a:gd name="T96" fmla="*/ 2147483647 w 68"/>
                <a:gd name="T97" fmla="*/ 2147483647 h 78"/>
                <a:gd name="T98" fmla="*/ 2147483647 w 68"/>
                <a:gd name="T99" fmla="*/ 2147483647 h 78"/>
                <a:gd name="T100" fmla="*/ 2147483647 w 68"/>
                <a:gd name="T101" fmla="*/ 2147483647 h 78"/>
                <a:gd name="T102" fmla="*/ 2147483647 w 68"/>
                <a:gd name="T103" fmla="*/ 2147483647 h 78"/>
                <a:gd name="T104" fmla="*/ 2147483647 w 68"/>
                <a:gd name="T105" fmla="*/ 2147483647 h 78"/>
                <a:gd name="T106" fmla="*/ 2147483647 w 68"/>
                <a:gd name="T107" fmla="*/ 2147483647 h 78"/>
                <a:gd name="T108" fmla="*/ 2147483647 w 68"/>
                <a:gd name="T109" fmla="*/ 2147483647 h 78"/>
                <a:gd name="T110" fmla="*/ 2147483647 w 68"/>
                <a:gd name="T111" fmla="*/ 2147483647 h 78"/>
                <a:gd name="T112" fmla="*/ 2147483647 w 68"/>
                <a:gd name="T113" fmla="*/ 2147483647 h 78"/>
                <a:gd name="T114" fmla="*/ 2147483647 w 68"/>
                <a:gd name="T115" fmla="*/ 2147483647 h 78"/>
                <a:gd name="T116" fmla="*/ 2147483647 w 68"/>
                <a:gd name="T117" fmla="*/ 2147483647 h 78"/>
                <a:gd name="T118" fmla="*/ 2147483647 w 68"/>
                <a:gd name="T119" fmla="*/ 2147483647 h 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8"/>
                <a:gd name="T181" fmla="*/ 0 h 78"/>
                <a:gd name="T182" fmla="*/ 68 w 68"/>
                <a:gd name="T183" fmla="*/ 78 h 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8" h="78">
                  <a:moveTo>
                    <a:pt x="48" y="53"/>
                  </a:moveTo>
                  <a:cubicBezTo>
                    <a:pt x="48" y="53"/>
                    <a:pt x="48" y="54"/>
                    <a:pt x="48" y="54"/>
                  </a:cubicBezTo>
                  <a:cubicBezTo>
                    <a:pt x="46" y="54"/>
                    <a:pt x="46" y="55"/>
                    <a:pt x="44" y="56"/>
                  </a:cubicBezTo>
                  <a:cubicBezTo>
                    <a:pt x="44" y="56"/>
                    <a:pt x="43" y="55"/>
                    <a:pt x="43" y="55"/>
                  </a:cubicBezTo>
                  <a:cubicBezTo>
                    <a:pt x="43" y="54"/>
                    <a:pt x="44" y="54"/>
                    <a:pt x="44" y="53"/>
                  </a:cubicBezTo>
                  <a:cubicBezTo>
                    <a:pt x="45" y="53"/>
                    <a:pt x="47" y="53"/>
                    <a:pt x="48" y="52"/>
                  </a:cubicBezTo>
                  <a:cubicBezTo>
                    <a:pt x="48" y="52"/>
                    <a:pt x="48" y="50"/>
                    <a:pt x="48" y="49"/>
                  </a:cubicBezTo>
                  <a:cubicBezTo>
                    <a:pt x="47" y="50"/>
                    <a:pt x="46" y="49"/>
                    <a:pt x="46" y="49"/>
                  </a:cubicBezTo>
                  <a:cubicBezTo>
                    <a:pt x="46" y="48"/>
                    <a:pt x="46" y="47"/>
                    <a:pt x="46" y="47"/>
                  </a:cubicBezTo>
                  <a:cubicBezTo>
                    <a:pt x="44" y="47"/>
                    <a:pt x="43" y="46"/>
                    <a:pt x="44" y="44"/>
                  </a:cubicBezTo>
                  <a:cubicBezTo>
                    <a:pt x="42" y="43"/>
                    <a:pt x="40" y="43"/>
                    <a:pt x="39" y="42"/>
                  </a:cubicBezTo>
                  <a:cubicBezTo>
                    <a:pt x="39" y="42"/>
                    <a:pt x="39" y="42"/>
                    <a:pt x="39" y="41"/>
                  </a:cubicBezTo>
                  <a:cubicBezTo>
                    <a:pt x="38" y="41"/>
                    <a:pt x="39" y="41"/>
                    <a:pt x="39" y="40"/>
                  </a:cubicBezTo>
                  <a:cubicBezTo>
                    <a:pt x="39" y="40"/>
                    <a:pt x="39" y="39"/>
                    <a:pt x="38" y="39"/>
                  </a:cubicBezTo>
                  <a:cubicBezTo>
                    <a:pt x="39" y="37"/>
                    <a:pt x="38" y="37"/>
                    <a:pt x="37" y="36"/>
                  </a:cubicBezTo>
                  <a:cubicBezTo>
                    <a:pt x="37" y="35"/>
                    <a:pt x="37" y="33"/>
                    <a:pt x="38" y="33"/>
                  </a:cubicBezTo>
                  <a:cubicBezTo>
                    <a:pt x="39" y="34"/>
                    <a:pt x="39" y="35"/>
                    <a:pt x="40" y="35"/>
                  </a:cubicBezTo>
                  <a:cubicBezTo>
                    <a:pt x="41" y="35"/>
                    <a:pt x="41" y="35"/>
                    <a:pt x="41" y="35"/>
                  </a:cubicBezTo>
                  <a:cubicBezTo>
                    <a:pt x="40" y="34"/>
                    <a:pt x="39" y="32"/>
                    <a:pt x="38" y="31"/>
                  </a:cubicBezTo>
                  <a:cubicBezTo>
                    <a:pt x="38" y="31"/>
                    <a:pt x="37" y="31"/>
                    <a:pt x="37" y="31"/>
                  </a:cubicBezTo>
                  <a:cubicBezTo>
                    <a:pt x="36" y="30"/>
                    <a:pt x="37" y="29"/>
                    <a:pt x="37" y="28"/>
                  </a:cubicBezTo>
                  <a:cubicBezTo>
                    <a:pt x="36" y="28"/>
                    <a:pt x="36" y="28"/>
                    <a:pt x="36" y="28"/>
                  </a:cubicBezTo>
                  <a:cubicBezTo>
                    <a:pt x="36" y="28"/>
                    <a:pt x="36" y="28"/>
                    <a:pt x="35" y="29"/>
                  </a:cubicBezTo>
                  <a:cubicBezTo>
                    <a:pt x="35" y="29"/>
                    <a:pt x="35" y="28"/>
                    <a:pt x="35" y="28"/>
                  </a:cubicBezTo>
                  <a:cubicBezTo>
                    <a:pt x="35" y="27"/>
                    <a:pt x="35" y="27"/>
                    <a:pt x="35" y="26"/>
                  </a:cubicBezTo>
                  <a:cubicBezTo>
                    <a:pt x="35" y="26"/>
                    <a:pt x="35" y="25"/>
                    <a:pt x="34" y="24"/>
                  </a:cubicBezTo>
                  <a:cubicBezTo>
                    <a:pt x="34" y="24"/>
                    <a:pt x="35" y="23"/>
                    <a:pt x="35" y="22"/>
                  </a:cubicBezTo>
                  <a:cubicBezTo>
                    <a:pt x="35" y="21"/>
                    <a:pt x="35" y="21"/>
                    <a:pt x="34" y="21"/>
                  </a:cubicBezTo>
                  <a:cubicBezTo>
                    <a:pt x="33" y="21"/>
                    <a:pt x="33" y="21"/>
                    <a:pt x="33" y="22"/>
                  </a:cubicBezTo>
                  <a:cubicBezTo>
                    <a:pt x="33" y="22"/>
                    <a:pt x="34" y="23"/>
                    <a:pt x="33" y="24"/>
                  </a:cubicBezTo>
                  <a:cubicBezTo>
                    <a:pt x="32" y="24"/>
                    <a:pt x="31" y="24"/>
                    <a:pt x="30" y="24"/>
                  </a:cubicBezTo>
                  <a:cubicBezTo>
                    <a:pt x="27" y="19"/>
                    <a:pt x="26" y="14"/>
                    <a:pt x="23" y="9"/>
                  </a:cubicBezTo>
                  <a:cubicBezTo>
                    <a:pt x="23" y="9"/>
                    <a:pt x="23" y="9"/>
                    <a:pt x="23" y="10"/>
                  </a:cubicBezTo>
                  <a:cubicBezTo>
                    <a:pt x="24" y="13"/>
                    <a:pt x="25" y="16"/>
                    <a:pt x="25" y="20"/>
                  </a:cubicBezTo>
                  <a:cubicBezTo>
                    <a:pt x="25" y="21"/>
                    <a:pt x="26" y="21"/>
                    <a:pt x="26" y="22"/>
                  </a:cubicBezTo>
                  <a:cubicBezTo>
                    <a:pt x="26" y="23"/>
                    <a:pt x="25" y="24"/>
                    <a:pt x="24" y="24"/>
                  </a:cubicBezTo>
                  <a:cubicBezTo>
                    <a:pt x="24" y="23"/>
                    <a:pt x="23" y="22"/>
                    <a:pt x="23" y="22"/>
                  </a:cubicBezTo>
                  <a:cubicBezTo>
                    <a:pt x="22" y="21"/>
                    <a:pt x="22" y="22"/>
                    <a:pt x="21" y="22"/>
                  </a:cubicBezTo>
                  <a:cubicBezTo>
                    <a:pt x="20" y="22"/>
                    <a:pt x="20" y="19"/>
                    <a:pt x="19" y="18"/>
                  </a:cubicBezTo>
                  <a:cubicBezTo>
                    <a:pt x="19" y="17"/>
                    <a:pt x="20" y="17"/>
                    <a:pt x="20" y="17"/>
                  </a:cubicBezTo>
                  <a:cubicBezTo>
                    <a:pt x="19" y="16"/>
                    <a:pt x="19" y="16"/>
                    <a:pt x="18" y="17"/>
                  </a:cubicBezTo>
                  <a:cubicBezTo>
                    <a:pt x="18" y="15"/>
                    <a:pt x="20" y="14"/>
                    <a:pt x="18" y="14"/>
                  </a:cubicBezTo>
                  <a:cubicBezTo>
                    <a:pt x="17" y="14"/>
                    <a:pt x="18" y="15"/>
                    <a:pt x="17" y="16"/>
                  </a:cubicBezTo>
                  <a:cubicBezTo>
                    <a:pt x="17" y="17"/>
                    <a:pt x="17" y="17"/>
                    <a:pt x="17" y="17"/>
                  </a:cubicBezTo>
                  <a:cubicBezTo>
                    <a:pt x="16" y="17"/>
                    <a:pt x="16" y="16"/>
                    <a:pt x="16" y="16"/>
                  </a:cubicBezTo>
                  <a:cubicBezTo>
                    <a:pt x="16" y="16"/>
                    <a:pt x="15" y="16"/>
                    <a:pt x="15" y="16"/>
                  </a:cubicBezTo>
                  <a:cubicBezTo>
                    <a:pt x="15" y="15"/>
                    <a:pt x="15" y="15"/>
                    <a:pt x="14" y="15"/>
                  </a:cubicBezTo>
                  <a:cubicBezTo>
                    <a:pt x="14" y="15"/>
                    <a:pt x="14" y="15"/>
                    <a:pt x="14" y="15"/>
                  </a:cubicBezTo>
                  <a:cubicBezTo>
                    <a:pt x="14" y="14"/>
                    <a:pt x="14" y="13"/>
                    <a:pt x="13" y="14"/>
                  </a:cubicBezTo>
                  <a:cubicBezTo>
                    <a:pt x="13" y="14"/>
                    <a:pt x="13" y="14"/>
                    <a:pt x="14" y="14"/>
                  </a:cubicBezTo>
                  <a:cubicBezTo>
                    <a:pt x="13" y="14"/>
                    <a:pt x="13" y="15"/>
                    <a:pt x="13" y="15"/>
                  </a:cubicBezTo>
                  <a:cubicBezTo>
                    <a:pt x="14" y="15"/>
                    <a:pt x="14" y="16"/>
                    <a:pt x="14" y="16"/>
                  </a:cubicBezTo>
                  <a:cubicBezTo>
                    <a:pt x="14" y="16"/>
                    <a:pt x="15" y="17"/>
                    <a:pt x="15" y="17"/>
                  </a:cubicBezTo>
                  <a:cubicBezTo>
                    <a:pt x="15" y="18"/>
                    <a:pt x="16" y="18"/>
                    <a:pt x="17" y="18"/>
                  </a:cubicBezTo>
                  <a:cubicBezTo>
                    <a:pt x="17" y="19"/>
                    <a:pt x="17" y="19"/>
                    <a:pt x="17" y="19"/>
                  </a:cubicBezTo>
                  <a:cubicBezTo>
                    <a:pt x="17" y="19"/>
                    <a:pt x="18" y="20"/>
                    <a:pt x="18" y="20"/>
                  </a:cubicBezTo>
                  <a:cubicBezTo>
                    <a:pt x="18" y="20"/>
                    <a:pt x="17" y="20"/>
                    <a:pt x="17" y="20"/>
                  </a:cubicBezTo>
                  <a:cubicBezTo>
                    <a:pt x="17" y="20"/>
                    <a:pt x="17" y="20"/>
                    <a:pt x="18" y="20"/>
                  </a:cubicBezTo>
                  <a:cubicBezTo>
                    <a:pt x="18" y="20"/>
                    <a:pt x="17" y="21"/>
                    <a:pt x="17" y="21"/>
                  </a:cubicBezTo>
                  <a:cubicBezTo>
                    <a:pt x="17" y="21"/>
                    <a:pt x="17" y="21"/>
                    <a:pt x="17" y="21"/>
                  </a:cubicBezTo>
                  <a:cubicBezTo>
                    <a:pt x="17" y="21"/>
                    <a:pt x="17" y="22"/>
                    <a:pt x="17" y="22"/>
                  </a:cubicBezTo>
                  <a:cubicBezTo>
                    <a:pt x="17" y="22"/>
                    <a:pt x="16" y="21"/>
                    <a:pt x="16" y="21"/>
                  </a:cubicBezTo>
                  <a:cubicBezTo>
                    <a:pt x="16" y="22"/>
                    <a:pt x="15" y="22"/>
                    <a:pt x="16" y="23"/>
                  </a:cubicBezTo>
                  <a:cubicBezTo>
                    <a:pt x="15" y="23"/>
                    <a:pt x="15" y="23"/>
                    <a:pt x="14" y="23"/>
                  </a:cubicBezTo>
                  <a:cubicBezTo>
                    <a:pt x="15" y="23"/>
                    <a:pt x="14" y="23"/>
                    <a:pt x="14" y="23"/>
                  </a:cubicBezTo>
                  <a:cubicBezTo>
                    <a:pt x="14" y="23"/>
                    <a:pt x="13" y="23"/>
                    <a:pt x="13" y="23"/>
                  </a:cubicBezTo>
                  <a:cubicBezTo>
                    <a:pt x="13" y="23"/>
                    <a:pt x="13" y="23"/>
                    <a:pt x="13" y="23"/>
                  </a:cubicBezTo>
                  <a:cubicBezTo>
                    <a:pt x="12" y="23"/>
                    <a:pt x="12" y="22"/>
                    <a:pt x="11" y="22"/>
                  </a:cubicBezTo>
                  <a:cubicBezTo>
                    <a:pt x="10" y="22"/>
                    <a:pt x="9" y="22"/>
                    <a:pt x="8" y="22"/>
                  </a:cubicBezTo>
                  <a:cubicBezTo>
                    <a:pt x="8" y="21"/>
                    <a:pt x="7" y="20"/>
                    <a:pt x="7" y="19"/>
                  </a:cubicBezTo>
                  <a:cubicBezTo>
                    <a:pt x="6" y="17"/>
                    <a:pt x="6" y="16"/>
                    <a:pt x="5" y="15"/>
                  </a:cubicBezTo>
                  <a:cubicBezTo>
                    <a:pt x="4" y="14"/>
                    <a:pt x="3" y="13"/>
                    <a:pt x="3" y="13"/>
                  </a:cubicBezTo>
                  <a:lnTo>
                    <a:pt x="2" y="12"/>
                  </a:lnTo>
                  <a:cubicBezTo>
                    <a:pt x="1" y="11"/>
                    <a:pt x="1" y="10"/>
                    <a:pt x="0" y="9"/>
                  </a:cubicBezTo>
                  <a:cubicBezTo>
                    <a:pt x="0" y="8"/>
                    <a:pt x="1" y="9"/>
                    <a:pt x="2" y="8"/>
                  </a:cubicBezTo>
                  <a:cubicBezTo>
                    <a:pt x="2" y="8"/>
                    <a:pt x="2" y="7"/>
                    <a:pt x="2" y="6"/>
                  </a:cubicBezTo>
                  <a:cubicBezTo>
                    <a:pt x="2" y="5"/>
                    <a:pt x="4" y="5"/>
                    <a:pt x="4" y="4"/>
                  </a:cubicBezTo>
                  <a:cubicBezTo>
                    <a:pt x="7" y="6"/>
                    <a:pt x="7" y="7"/>
                    <a:pt x="9" y="10"/>
                  </a:cubicBezTo>
                  <a:cubicBezTo>
                    <a:pt x="9" y="10"/>
                    <a:pt x="10" y="11"/>
                    <a:pt x="11" y="11"/>
                  </a:cubicBezTo>
                  <a:cubicBezTo>
                    <a:pt x="11" y="11"/>
                    <a:pt x="11" y="10"/>
                    <a:pt x="11" y="10"/>
                  </a:cubicBezTo>
                  <a:cubicBezTo>
                    <a:pt x="13" y="10"/>
                    <a:pt x="15" y="9"/>
                    <a:pt x="15" y="7"/>
                  </a:cubicBezTo>
                  <a:cubicBezTo>
                    <a:pt x="15" y="7"/>
                    <a:pt x="14" y="7"/>
                    <a:pt x="15" y="7"/>
                  </a:cubicBezTo>
                  <a:cubicBezTo>
                    <a:pt x="16" y="4"/>
                    <a:pt x="19" y="3"/>
                    <a:pt x="22" y="2"/>
                  </a:cubicBezTo>
                  <a:cubicBezTo>
                    <a:pt x="23" y="2"/>
                    <a:pt x="22" y="0"/>
                    <a:pt x="23" y="1"/>
                  </a:cubicBezTo>
                  <a:cubicBezTo>
                    <a:pt x="24" y="0"/>
                    <a:pt x="24" y="1"/>
                    <a:pt x="25" y="1"/>
                  </a:cubicBezTo>
                  <a:cubicBezTo>
                    <a:pt x="26" y="2"/>
                    <a:pt x="26" y="4"/>
                    <a:pt x="27" y="5"/>
                  </a:cubicBezTo>
                  <a:cubicBezTo>
                    <a:pt x="30" y="9"/>
                    <a:pt x="32" y="12"/>
                    <a:pt x="35" y="16"/>
                  </a:cubicBezTo>
                  <a:cubicBezTo>
                    <a:pt x="37" y="19"/>
                    <a:pt x="37" y="22"/>
                    <a:pt x="39" y="24"/>
                  </a:cubicBezTo>
                  <a:cubicBezTo>
                    <a:pt x="40" y="27"/>
                    <a:pt x="42" y="28"/>
                    <a:pt x="42" y="31"/>
                  </a:cubicBezTo>
                  <a:cubicBezTo>
                    <a:pt x="45" y="37"/>
                    <a:pt x="48" y="43"/>
                    <a:pt x="52" y="48"/>
                  </a:cubicBezTo>
                  <a:cubicBezTo>
                    <a:pt x="54" y="51"/>
                    <a:pt x="58" y="53"/>
                    <a:pt x="62" y="54"/>
                  </a:cubicBezTo>
                  <a:cubicBezTo>
                    <a:pt x="61" y="54"/>
                    <a:pt x="63" y="54"/>
                    <a:pt x="63" y="55"/>
                  </a:cubicBezTo>
                  <a:cubicBezTo>
                    <a:pt x="63" y="56"/>
                    <a:pt x="65" y="56"/>
                    <a:pt x="65" y="57"/>
                  </a:cubicBezTo>
                  <a:cubicBezTo>
                    <a:pt x="66" y="57"/>
                    <a:pt x="66" y="58"/>
                    <a:pt x="66" y="59"/>
                  </a:cubicBezTo>
                  <a:cubicBezTo>
                    <a:pt x="66" y="60"/>
                    <a:pt x="65" y="61"/>
                    <a:pt x="65" y="62"/>
                  </a:cubicBezTo>
                  <a:cubicBezTo>
                    <a:pt x="65" y="63"/>
                    <a:pt x="66" y="63"/>
                    <a:pt x="66" y="63"/>
                  </a:cubicBezTo>
                  <a:cubicBezTo>
                    <a:pt x="66" y="65"/>
                    <a:pt x="67" y="66"/>
                    <a:pt x="67" y="67"/>
                  </a:cubicBezTo>
                  <a:cubicBezTo>
                    <a:pt x="67" y="67"/>
                    <a:pt x="68" y="68"/>
                    <a:pt x="67" y="69"/>
                  </a:cubicBezTo>
                  <a:cubicBezTo>
                    <a:pt x="67" y="71"/>
                    <a:pt x="66" y="72"/>
                    <a:pt x="65" y="73"/>
                  </a:cubicBezTo>
                  <a:cubicBezTo>
                    <a:pt x="64" y="74"/>
                    <a:pt x="65" y="75"/>
                    <a:pt x="65" y="76"/>
                  </a:cubicBezTo>
                  <a:cubicBezTo>
                    <a:pt x="64" y="76"/>
                    <a:pt x="64" y="76"/>
                    <a:pt x="63" y="77"/>
                  </a:cubicBezTo>
                  <a:cubicBezTo>
                    <a:pt x="63" y="77"/>
                    <a:pt x="63" y="76"/>
                    <a:pt x="62" y="77"/>
                  </a:cubicBezTo>
                  <a:cubicBezTo>
                    <a:pt x="62" y="78"/>
                    <a:pt x="61" y="78"/>
                    <a:pt x="60" y="77"/>
                  </a:cubicBezTo>
                  <a:cubicBezTo>
                    <a:pt x="59" y="76"/>
                    <a:pt x="60" y="74"/>
                    <a:pt x="61" y="73"/>
                  </a:cubicBezTo>
                  <a:cubicBezTo>
                    <a:pt x="61" y="72"/>
                    <a:pt x="62" y="71"/>
                    <a:pt x="62" y="71"/>
                  </a:cubicBezTo>
                  <a:cubicBezTo>
                    <a:pt x="61" y="70"/>
                    <a:pt x="60" y="70"/>
                    <a:pt x="60" y="69"/>
                  </a:cubicBezTo>
                  <a:cubicBezTo>
                    <a:pt x="59" y="68"/>
                    <a:pt x="60" y="68"/>
                    <a:pt x="61" y="67"/>
                  </a:cubicBezTo>
                  <a:cubicBezTo>
                    <a:pt x="62" y="67"/>
                    <a:pt x="61" y="66"/>
                    <a:pt x="61" y="65"/>
                  </a:cubicBezTo>
                  <a:cubicBezTo>
                    <a:pt x="60" y="65"/>
                    <a:pt x="59" y="64"/>
                    <a:pt x="59" y="63"/>
                  </a:cubicBezTo>
                  <a:cubicBezTo>
                    <a:pt x="59" y="61"/>
                    <a:pt x="59" y="58"/>
                    <a:pt x="56" y="59"/>
                  </a:cubicBezTo>
                  <a:cubicBezTo>
                    <a:pt x="55" y="59"/>
                    <a:pt x="53" y="60"/>
                    <a:pt x="52" y="61"/>
                  </a:cubicBezTo>
                  <a:cubicBezTo>
                    <a:pt x="51" y="62"/>
                    <a:pt x="52" y="64"/>
                    <a:pt x="50" y="65"/>
                  </a:cubicBezTo>
                  <a:cubicBezTo>
                    <a:pt x="50" y="66"/>
                    <a:pt x="49" y="65"/>
                    <a:pt x="49" y="64"/>
                  </a:cubicBezTo>
                  <a:cubicBezTo>
                    <a:pt x="50" y="63"/>
                    <a:pt x="50" y="61"/>
                    <a:pt x="50" y="59"/>
                  </a:cubicBezTo>
                  <a:cubicBezTo>
                    <a:pt x="49" y="58"/>
                    <a:pt x="52" y="57"/>
                    <a:pt x="52" y="55"/>
                  </a:cubicBezTo>
                  <a:cubicBezTo>
                    <a:pt x="51" y="55"/>
                    <a:pt x="51" y="54"/>
                    <a:pt x="50" y="54"/>
                  </a:cubicBezTo>
                  <a:cubicBezTo>
                    <a:pt x="50" y="54"/>
                    <a:pt x="50" y="54"/>
                    <a:pt x="50" y="55"/>
                  </a:cubicBezTo>
                  <a:cubicBezTo>
                    <a:pt x="50" y="56"/>
                    <a:pt x="49" y="56"/>
                    <a:pt x="49" y="55"/>
                  </a:cubicBezTo>
                  <a:cubicBezTo>
                    <a:pt x="49" y="55"/>
                    <a:pt x="49" y="54"/>
                    <a:pt x="49" y="53"/>
                  </a:cubicBezTo>
                  <a:cubicBezTo>
                    <a:pt x="49" y="53"/>
                    <a:pt x="48" y="53"/>
                    <a:pt x="48" y="53"/>
                  </a:cubicBezTo>
                </a:path>
              </a:pathLst>
            </a:custGeom>
            <a:solidFill>
              <a:srgbClr val="0066FF"/>
            </a:solidFill>
            <a:ln w="0">
              <a:solidFill>
                <a:srgbClr val="25221E"/>
              </a:solidFill>
              <a:round/>
              <a:headEnd/>
              <a:tailEnd/>
            </a:ln>
          </p:spPr>
          <p:txBody>
            <a:bodyPr/>
            <a:lstStyle/>
            <a:p>
              <a:endParaRPr lang="en-US"/>
            </a:p>
          </p:txBody>
        </p:sp>
        <p:sp>
          <p:nvSpPr>
            <p:cNvPr id="181" name="Freeform 178"/>
            <p:cNvSpPr>
              <a:spLocks noChangeAspect="1"/>
            </p:cNvSpPr>
            <p:nvPr/>
          </p:nvSpPr>
          <p:spPr bwMode="auto">
            <a:xfrm>
              <a:off x="5617859" y="4239814"/>
              <a:ext cx="38064" cy="24598"/>
            </a:xfrm>
            <a:custGeom>
              <a:avLst/>
              <a:gdLst>
                <a:gd name="T0" fmla="*/ 0 w 5"/>
                <a:gd name="T1" fmla="*/ 2147483647 h 3"/>
                <a:gd name="T2" fmla="*/ 2147483647 w 5"/>
                <a:gd name="T3" fmla="*/ 2147483647 h 3"/>
                <a:gd name="T4" fmla="*/ 2147483647 w 5"/>
                <a:gd name="T5" fmla="*/ 2147483647 h 3"/>
                <a:gd name="T6" fmla="*/ 2147483647 w 5"/>
                <a:gd name="T7" fmla="*/ 2147483647 h 3"/>
                <a:gd name="T8" fmla="*/ 2147483647 w 5"/>
                <a:gd name="T9" fmla="*/ 2147483647 h 3"/>
                <a:gd name="T10" fmla="*/ 0 w 5"/>
                <a:gd name="T11" fmla="*/ 2147483647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2"/>
                  </a:moveTo>
                  <a:cubicBezTo>
                    <a:pt x="0" y="3"/>
                    <a:pt x="1" y="3"/>
                    <a:pt x="2" y="3"/>
                  </a:cubicBezTo>
                  <a:cubicBezTo>
                    <a:pt x="2" y="2"/>
                    <a:pt x="3" y="3"/>
                    <a:pt x="4" y="2"/>
                  </a:cubicBezTo>
                  <a:cubicBezTo>
                    <a:pt x="4" y="2"/>
                    <a:pt x="5" y="2"/>
                    <a:pt x="4" y="1"/>
                  </a:cubicBezTo>
                  <a:cubicBezTo>
                    <a:pt x="3" y="0"/>
                    <a:pt x="2" y="0"/>
                    <a:pt x="2" y="1"/>
                  </a:cubicBezTo>
                  <a:cubicBezTo>
                    <a:pt x="1" y="1"/>
                    <a:pt x="1" y="1"/>
                    <a:pt x="0" y="2"/>
                  </a:cubicBezTo>
                </a:path>
              </a:pathLst>
            </a:custGeom>
            <a:solidFill>
              <a:srgbClr val="0066FF"/>
            </a:solidFill>
            <a:ln w="0">
              <a:solidFill>
                <a:srgbClr val="25221E"/>
              </a:solidFill>
              <a:round/>
              <a:headEnd/>
              <a:tailEnd/>
            </a:ln>
          </p:spPr>
          <p:txBody>
            <a:bodyPr/>
            <a:lstStyle/>
            <a:p>
              <a:endParaRPr lang="en-US"/>
            </a:p>
          </p:txBody>
        </p:sp>
        <p:sp>
          <p:nvSpPr>
            <p:cNvPr id="182" name="Line 179"/>
            <p:cNvSpPr>
              <a:spLocks noChangeAspect="1" noChangeShapeType="1"/>
            </p:cNvSpPr>
            <p:nvPr/>
          </p:nvSpPr>
          <p:spPr bwMode="auto">
            <a:xfrm rot="526872">
              <a:off x="5446145" y="3038905"/>
              <a:ext cx="0" cy="242466"/>
            </a:xfrm>
            <a:prstGeom prst="line">
              <a:avLst/>
            </a:prstGeom>
            <a:noFill/>
            <a:ln w="3175">
              <a:solidFill>
                <a:schemeClr val="tx1"/>
              </a:solidFill>
              <a:round/>
              <a:headEnd/>
              <a:tailEnd/>
            </a:ln>
          </p:spPr>
          <p:txBody>
            <a:bodyPr wrap="none" anchor="ctr"/>
            <a:lstStyle/>
            <a:p>
              <a:endParaRPr lang="en-US"/>
            </a:p>
          </p:txBody>
        </p:sp>
        <p:sp>
          <p:nvSpPr>
            <p:cNvPr id="183" name="Line 180"/>
            <p:cNvSpPr>
              <a:spLocks noChangeAspect="1" noChangeShapeType="1"/>
            </p:cNvSpPr>
            <p:nvPr/>
          </p:nvSpPr>
          <p:spPr bwMode="auto">
            <a:xfrm rot="526872">
              <a:off x="5418231" y="3274343"/>
              <a:ext cx="0" cy="144952"/>
            </a:xfrm>
            <a:prstGeom prst="line">
              <a:avLst/>
            </a:prstGeom>
            <a:noFill/>
            <a:ln w="3175">
              <a:solidFill>
                <a:schemeClr val="tx1"/>
              </a:solidFill>
              <a:round/>
              <a:headEnd/>
              <a:tailEnd/>
            </a:ln>
          </p:spPr>
          <p:txBody>
            <a:bodyPr wrap="none" anchor="ctr"/>
            <a:lstStyle/>
            <a:p>
              <a:endParaRPr lang="en-US"/>
            </a:p>
          </p:txBody>
        </p:sp>
        <p:sp>
          <p:nvSpPr>
            <p:cNvPr id="184" name="Oval 181"/>
            <p:cNvSpPr>
              <a:spLocks noChangeAspect="1" noChangeArrowheads="1"/>
            </p:cNvSpPr>
            <p:nvPr/>
          </p:nvSpPr>
          <p:spPr bwMode="auto">
            <a:xfrm>
              <a:off x="5180539" y="3347258"/>
              <a:ext cx="35527" cy="37776"/>
            </a:xfrm>
            <a:prstGeom prst="ellipse">
              <a:avLst/>
            </a:prstGeom>
            <a:solidFill>
              <a:srgbClr val="FF0000"/>
            </a:solidFill>
            <a:ln w="3175">
              <a:solidFill>
                <a:schemeClr val="tx1"/>
              </a:solidFill>
              <a:round/>
              <a:headEnd/>
              <a:tailEnd/>
            </a:ln>
          </p:spPr>
          <p:txBody>
            <a:bodyPr wrap="none" anchor="ctr"/>
            <a:lstStyle/>
            <a:p>
              <a:pPr algn="ctr" eaLnBrk="0" hangingPunct="0"/>
              <a:endParaRPr lang="en-US"/>
            </a:p>
          </p:txBody>
        </p:sp>
        <p:sp>
          <p:nvSpPr>
            <p:cNvPr id="185" name="Freeform 182"/>
            <p:cNvSpPr>
              <a:spLocks noChangeAspect="1"/>
            </p:cNvSpPr>
            <p:nvPr/>
          </p:nvSpPr>
          <p:spPr bwMode="auto">
            <a:xfrm>
              <a:off x="2784163" y="3511538"/>
              <a:ext cx="272373" cy="172186"/>
            </a:xfrm>
            <a:custGeom>
              <a:avLst/>
              <a:gdLst>
                <a:gd name="T0" fmla="*/ 0 w 422"/>
                <a:gd name="T1" fmla="*/ 2147483647 h 266"/>
                <a:gd name="T2" fmla="*/ 2147483647 w 422"/>
                <a:gd name="T3" fmla="*/ 2147483647 h 266"/>
                <a:gd name="T4" fmla="*/ 2147483647 w 422"/>
                <a:gd name="T5" fmla="*/ 2147483647 h 266"/>
                <a:gd name="T6" fmla="*/ 2147483647 w 422"/>
                <a:gd name="T7" fmla="*/ 2147483647 h 266"/>
                <a:gd name="T8" fmla="*/ 2147483647 w 422"/>
                <a:gd name="T9" fmla="*/ 2147483647 h 266"/>
                <a:gd name="T10" fmla="*/ 2147483647 w 422"/>
                <a:gd name="T11" fmla="*/ 2147483647 h 266"/>
                <a:gd name="T12" fmla="*/ 2147483647 w 422"/>
                <a:gd name="T13" fmla="*/ 2147483647 h 266"/>
                <a:gd name="T14" fmla="*/ 2147483647 w 422"/>
                <a:gd name="T15" fmla="*/ 2147483647 h 266"/>
                <a:gd name="T16" fmla="*/ 2147483647 w 422"/>
                <a:gd name="T17" fmla="*/ 2147483647 h 266"/>
                <a:gd name="T18" fmla="*/ 2147483647 w 422"/>
                <a:gd name="T19" fmla="*/ 2147483647 h 266"/>
                <a:gd name="T20" fmla="*/ 2147483647 w 422"/>
                <a:gd name="T21" fmla="*/ 2147483647 h 266"/>
                <a:gd name="T22" fmla="*/ 2147483647 w 422"/>
                <a:gd name="T23" fmla="*/ 2147483647 h 266"/>
                <a:gd name="T24" fmla="*/ 2147483647 w 422"/>
                <a:gd name="T25" fmla="*/ 2147483647 h 266"/>
                <a:gd name="T26" fmla="*/ 2147483647 w 422"/>
                <a:gd name="T27" fmla="*/ 0 h 266"/>
                <a:gd name="T28" fmla="*/ 2147483647 w 422"/>
                <a:gd name="T29" fmla="*/ 2147483647 h 266"/>
                <a:gd name="T30" fmla="*/ 2147483647 w 422"/>
                <a:gd name="T31" fmla="*/ 2147483647 h 266"/>
                <a:gd name="T32" fmla="*/ 2147483647 w 422"/>
                <a:gd name="T33" fmla="*/ 2147483647 h 266"/>
                <a:gd name="T34" fmla="*/ 0 w 422"/>
                <a:gd name="T35" fmla="*/ 2147483647 h 2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2"/>
                <a:gd name="T55" fmla="*/ 0 h 266"/>
                <a:gd name="T56" fmla="*/ 422 w 422"/>
                <a:gd name="T57" fmla="*/ 266 h 2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2" h="266">
                  <a:moveTo>
                    <a:pt x="0" y="112"/>
                  </a:moveTo>
                  <a:lnTo>
                    <a:pt x="52" y="194"/>
                  </a:lnTo>
                  <a:lnTo>
                    <a:pt x="66" y="194"/>
                  </a:lnTo>
                  <a:lnTo>
                    <a:pt x="64" y="220"/>
                  </a:lnTo>
                  <a:lnTo>
                    <a:pt x="134" y="222"/>
                  </a:lnTo>
                  <a:lnTo>
                    <a:pt x="132" y="236"/>
                  </a:lnTo>
                  <a:lnTo>
                    <a:pt x="174" y="236"/>
                  </a:lnTo>
                  <a:lnTo>
                    <a:pt x="202" y="266"/>
                  </a:lnTo>
                  <a:lnTo>
                    <a:pt x="232" y="226"/>
                  </a:lnTo>
                  <a:lnTo>
                    <a:pt x="288" y="230"/>
                  </a:lnTo>
                  <a:lnTo>
                    <a:pt x="422" y="72"/>
                  </a:lnTo>
                  <a:lnTo>
                    <a:pt x="362" y="54"/>
                  </a:lnTo>
                  <a:lnTo>
                    <a:pt x="310" y="52"/>
                  </a:lnTo>
                  <a:lnTo>
                    <a:pt x="314" y="0"/>
                  </a:lnTo>
                  <a:lnTo>
                    <a:pt x="90" y="2"/>
                  </a:lnTo>
                  <a:lnTo>
                    <a:pt x="32" y="52"/>
                  </a:lnTo>
                  <a:lnTo>
                    <a:pt x="4" y="50"/>
                  </a:lnTo>
                  <a:lnTo>
                    <a:pt x="0" y="112"/>
                  </a:lnTo>
                  <a:close/>
                </a:path>
              </a:pathLst>
            </a:custGeom>
            <a:solidFill>
              <a:srgbClr val="FF3300"/>
            </a:solidFill>
            <a:ln w="3175">
              <a:solidFill>
                <a:schemeClr val="tx1"/>
              </a:solidFill>
              <a:round/>
              <a:headEnd/>
              <a:tailEnd/>
            </a:ln>
          </p:spPr>
          <p:txBody>
            <a:bodyPr/>
            <a:lstStyle/>
            <a:p>
              <a:endParaRPr lang="en-US"/>
            </a:p>
          </p:txBody>
        </p:sp>
        <p:sp>
          <p:nvSpPr>
            <p:cNvPr id="186" name="Line 183"/>
            <p:cNvSpPr>
              <a:spLocks noChangeAspect="1" noChangeShapeType="1"/>
            </p:cNvSpPr>
            <p:nvPr/>
          </p:nvSpPr>
          <p:spPr bwMode="auto">
            <a:xfrm rot="180407" flipV="1">
              <a:off x="2841682" y="3508024"/>
              <a:ext cx="144645" cy="7906"/>
            </a:xfrm>
            <a:prstGeom prst="line">
              <a:avLst/>
            </a:prstGeom>
            <a:noFill/>
            <a:ln w="3175">
              <a:solidFill>
                <a:schemeClr val="tx1"/>
              </a:solidFill>
              <a:round/>
              <a:headEnd type="none" w="sm" len="sm"/>
              <a:tailEnd type="none" w="sm" len="sm"/>
            </a:ln>
          </p:spPr>
          <p:txBody>
            <a:bodyPr wrap="none" anchor="ctr"/>
            <a:lstStyle/>
            <a:p>
              <a:endParaRPr lang="en-US"/>
            </a:p>
          </p:txBody>
        </p:sp>
        <p:sp>
          <p:nvSpPr>
            <p:cNvPr id="187" name="Line 184"/>
            <p:cNvSpPr>
              <a:spLocks noChangeAspect="1" noChangeShapeType="1"/>
            </p:cNvSpPr>
            <p:nvPr/>
          </p:nvSpPr>
          <p:spPr bwMode="auto">
            <a:xfrm rot="180407" flipH="1">
              <a:off x="2806155" y="3511538"/>
              <a:ext cx="35527" cy="33383"/>
            </a:xfrm>
            <a:prstGeom prst="line">
              <a:avLst/>
            </a:prstGeom>
            <a:noFill/>
            <a:ln w="3175">
              <a:solidFill>
                <a:schemeClr val="tx1"/>
              </a:solidFill>
              <a:round/>
              <a:headEnd type="none" w="sm" len="sm"/>
              <a:tailEnd type="none" w="sm" len="sm"/>
            </a:ln>
          </p:spPr>
          <p:txBody>
            <a:bodyPr wrap="none" anchor="ctr"/>
            <a:lstStyle/>
            <a:p>
              <a:endParaRPr lang="en-US"/>
            </a:p>
          </p:txBody>
        </p:sp>
        <p:sp>
          <p:nvSpPr>
            <p:cNvPr id="188" name="Line 185"/>
            <p:cNvSpPr>
              <a:spLocks noChangeAspect="1" noChangeShapeType="1"/>
            </p:cNvSpPr>
            <p:nvPr/>
          </p:nvSpPr>
          <p:spPr bwMode="auto">
            <a:xfrm rot="180407">
              <a:off x="2985482" y="3511538"/>
              <a:ext cx="0" cy="33383"/>
            </a:xfrm>
            <a:prstGeom prst="line">
              <a:avLst/>
            </a:prstGeom>
            <a:noFill/>
            <a:ln w="3175">
              <a:solidFill>
                <a:schemeClr val="tx1"/>
              </a:solidFill>
              <a:round/>
              <a:headEnd type="none" w="sm" len="sm"/>
              <a:tailEnd type="none" w="sm" len="sm"/>
            </a:ln>
          </p:spPr>
          <p:txBody>
            <a:bodyPr wrap="none" anchor="ctr"/>
            <a:lstStyle/>
            <a:p>
              <a:endParaRPr lang="en-US"/>
            </a:p>
          </p:txBody>
        </p:sp>
        <p:sp>
          <p:nvSpPr>
            <p:cNvPr id="189" name="Line 186"/>
            <p:cNvSpPr>
              <a:spLocks noChangeAspect="1" noChangeShapeType="1"/>
            </p:cNvSpPr>
            <p:nvPr/>
          </p:nvSpPr>
          <p:spPr bwMode="auto">
            <a:xfrm rot="180407">
              <a:off x="2786700" y="3544921"/>
              <a:ext cx="71054" cy="0"/>
            </a:xfrm>
            <a:prstGeom prst="line">
              <a:avLst/>
            </a:prstGeom>
            <a:noFill/>
            <a:ln w="3175">
              <a:solidFill>
                <a:schemeClr val="tx1"/>
              </a:solidFill>
              <a:round/>
              <a:headEnd type="none" w="sm" len="sm"/>
              <a:tailEnd type="none" w="sm" len="sm"/>
            </a:ln>
          </p:spPr>
          <p:txBody>
            <a:bodyPr wrap="none" anchor="ctr"/>
            <a:lstStyle/>
            <a:p>
              <a:endParaRPr lang="en-US"/>
            </a:p>
          </p:txBody>
        </p:sp>
        <p:sp>
          <p:nvSpPr>
            <p:cNvPr id="190" name="Line 187"/>
            <p:cNvSpPr>
              <a:spLocks noChangeAspect="1" noChangeShapeType="1"/>
            </p:cNvSpPr>
            <p:nvPr/>
          </p:nvSpPr>
          <p:spPr bwMode="auto">
            <a:xfrm rot="180407" flipV="1">
              <a:off x="2858600" y="3542285"/>
              <a:ext cx="126036" cy="7907"/>
            </a:xfrm>
            <a:prstGeom prst="line">
              <a:avLst/>
            </a:prstGeom>
            <a:noFill/>
            <a:ln w="3175">
              <a:solidFill>
                <a:schemeClr val="tx1"/>
              </a:solidFill>
              <a:round/>
              <a:headEnd type="none" w="sm" len="sm"/>
              <a:tailEnd type="none" w="sm" len="sm"/>
            </a:ln>
          </p:spPr>
          <p:txBody>
            <a:bodyPr wrap="none" anchor="ctr"/>
            <a:lstStyle/>
            <a:p>
              <a:endParaRPr lang="en-US"/>
            </a:p>
          </p:txBody>
        </p:sp>
        <p:sp>
          <p:nvSpPr>
            <p:cNvPr id="191" name="Line 188"/>
            <p:cNvSpPr>
              <a:spLocks noChangeAspect="1" noChangeShapeType="1"/>
            </p:cNvSpPr>
            <p:nvPr/>
          </p:nvSpPr>
          <p:spPr bwMode="auto">
            <a:xfrm rot="180407">
              <a:off x="2785008" y="3544042"/>
              <a:ext cx="0" cy="39533"/>
            </a:xfrm>
            <a:prstGeom prst="line">
              <a:avLst/>
            </a:prstGeom>
            <a:noFill/>
            <a:ln w="3175">
              <a:solidFill>
                <a:schemeClr val="tx1"/>
              </a:solidFill>
              <a:round/>
              <a:headEnd type="none" w="sm" len="sm"/>
              <a:tailEnd type="none" w="sm" len="sm"/>
            </a:ln>
          </p:spPr>
          <p:txBody>
            <a:bodyPr wrap="none" anchor="ctr"/>
            <a:lstStyle/>
            <a:p>
              <a:endParaRPr lang="en-US"/>
            </a:p>
          </p:txBody>
        </p:sp>
        <p:sp>
          <p:nvSpPr>
            <p:cNvPr id="192" name="Line 189"/>
            <p:cNvSpPr>
              <a:spLocks noChangeAspect="1" noChangeShapeType="1"/>
            </p:cNvSpPr>
            <p:nvPr/>
          </p:nvSpPr>
          <p:spPr bwMode="auto">
            <a:xfrm rot="180407">
              <a:off x="2783316" y="3585332"/>
              <a:ext cx="35527" cy="49196"/>
            </a:xfrm>
            <a:prstGeom prst="line">
              <a:avLst/>
            </a:prstGeom>
            <a:noFill/>
            <a:ln w="3175">
              <a:solidFill>
                <a:schemeClr val="tx1"/>
              </a:solidFill>
              <a:round/>
              <a:headEnd type="none" w="sm" len="sm"/>
              <a:tailEnd type="none" w="sm" len="sm"/>
            </a:ln>
          </p:spPr>
          <p:txBody>
            <a:bodyPr wrap="none" anchor="ctr"/>
            <a:lstStyle/>
            <a:p>
              <a:endParaRPr lang="en-US"/>
            </a:p>
          </p:txBody>
        </p:sp>
        <p:sp>
          <p:nvSpPr>
            <p:cNvPr id="193" name="Line 190"/>
            <p:cNvSpPr>
              <a:spLocks noChangeAspect="1" noChangeShapeType="1"/>
            </p:cNvSpPr>
            <p:nvPr/>
          </p:nvSpPr>
          <p:spPr bwMode="auto">
            <a:xfrm rot="180407">
              <a:off x="2985482" y="3545799"/>
              <a:ext cx="34681" cy="0"/>
            </a:xfrm>
            <a:prstGeom prst="line">
              <a:avLst/>
            </a:prstGeom>
            <a:noFill/>
            <a:ln w="3175">
              <a:solidFill>
                <a:schemeClr val="tx1"/>
              </a:solidFill>
              <a:round/>
              <a:headEnd type="none" w="sm" len="sm"/>
              <a:tailEnd type="none" w="sm" len="sm"/>
            </a:ln>
          </p:spPr>
          <p:txBody>
            <a:bodyPr wrap="none" anchor="ctr"/>
            <a:lstStyle/>
            <a:p>
              <a:endParaRPr lang="en-US"/>
            </a:p>
          </p:txBody>
        </p:sp>
        <p:sp>
          <p:nvSpPr>
            <p:cNvPr id="194" name="Line 191"/>
            <p:cNvSpPr>
              <a:spLocks noChangeAspect="1" noChangeShapeType="1"/>
            </p:cNvSpPr>
            <p:nvPr/>
          </p:nvSpPr>
          <p:spPr bwMode="auto">
            <a:xfrm rot="180407">
              <a:off x="3020163" y="3548435"/>
              <a:ext cx="35527" cy="7906"/>
            </a:xfrm>
            <a:prstGeom prst="line">
              <a:avLst/>
            </a:prstGeom>
            <a:noFill/>
            <a:ln w="3175">
              <a:solidFill>
                <a:schemeClr val="tx1"/>
              </a:solidFill>
              <a:round/>
              <a:headEnd type="none" w="sm" len="sm"/>
              <a:tailEnd type="none" w="sm" len="sm"/>
            </a:ln>
          </p:spPr>
          <p:txBody>
            <a:bodyPr wrap="none" anchor="ctr"/>
            <a:lstStyle/>
            <a:p>
              <a:endParaRPr lang="en-US"/>
            </a:p>
          </p:txBody>
        </p:sp>
        <p:sp>
          <p:nvSpPr>
            <p:cNvPr id="195" name="Line 192"/>
            <p:cNvSpPr>
              <a:spLocks noChangeAspect="1" noChangeShapeType="1"/>
            </p:cNvSpPr>
            <p:nvPr/>
          </p:nvSpPr>
          <p:spPr bwMode="auto">
            <a:xfrm rot="180407" flipH="1">
              <a:off x="2972793" y="3555463"/>
              <a:ext cx="80359" cy="107177"/>
            </a:xfrm>
            <a:prstGeom prst="line">
              <a:avLst/>
            </a:prstGeom>
            <a:noFill/>
            <a:ln w="3175">
              <a:solidFill>
                <a:schemeClr val="tx1"/>
              </a:solidFill>
              <a:round/>
              <a:headEnd type="none" w="sm" len="sm"/>
              <a:tailEnd type="none" w="sm" len="sm"/>
            </a:ln>
          </p:spPr>
          <p:txBody>
            <a:bodyPr wrap="none" anchor="ctr"/>
            <a:lstStyle/>
            <a:p>
              <a:endParaRPr lang="en-US"/>
            </a:p>
          </p:txBody>
        </p:sp>
        <p:sp>
          <p:nvSpPr>
            <p:cNvPr id="196" name="Line 193"/>
            <p:cNvSpPr>
              <a:spLocks noChangeAspect="1" noChangeShapeType="1"/>
            </p:cNvSpPr>
            <p:nvPr/>
          </p:nvSpPr>
          <p:spPr bwMode="auto">
            <a:xfrm rot="180407" flipH="1">
              <a:off x="2934729" y="3659126"/>
              <a:ext cx="34681" cy="0"/>
            </a:xfrm>
            <a:prstGeom prst="line">
              <a:avLst/>
            </a:prstGeom>
            <a:noFill/>
            <a:ln w="3175">
              <a:solidFill>
                <a:schemeClr val="tx1"/>
              </a:solidFill>
              <a:round/>
              <a:headEnd type="none" w="sm" len="sm"/>
              <a:tailEnd type="none" w="sm" len="sm"/>
            </a:ln>
          </p:spPr>
          <p:txBody>
            <a:bodyPr wrap="none" anchor="ctr"/>
            <a:lstStyle/>
            <a:p>
              <a:endParaRPr lang="en-US"/>
            </a:p>
          </p:txBody>
        </p:sp>
        <p:sp>
          <p:nvSpPr>
            <p:cNvPr id="197" name="Line 194"/>
            <p:cNvSpPr>
              <a:spLocks noChangeAspect="1" noChangeShapeType="1"/>
            </p:cNvSpPr>
            <p:nvPr/>
          </p:nvSpPr>
          <p:spPr bwMode="auto">
            <a:xfrm rot="180407" flipH="1">
              <a:off x="2915274" y="3659126"/>
              <a:ext cx="17764" cy="23719"/>
            </a:xfrm>
            <a:prstGeom prst="line">
              <a:avLst/>
            </a:prstGeom>
            <a:noFill/>
            <a:ln w="3175">
              <a:solidFill>
                <a:schemeClr val="tx1"/>
              </a:solidFill>
              <a:round/>
              <a:headEnd type="none" w="sm" len="sm"/>
              <a:tailEnd type="none" w="sm" len="sm"/>
            </a:ln>
          </p:spPr>
          <p:txBody>
            <a:bodyPr wrap="none" anchor="ctr"/>
            <a:lstStyle/>
            <a:p>
              <a:endParaRPr lang="en-US"/>
            </a:p>
          </p:txBody>
        </p:sp>
        <p:sp>
          <p:nvSpPr>
            <p:cNvPr id="198" name="Line 195"/>
            <p:cNvSpPr>
              <a:spLocks noChangeAspect="1" noChangeShapeType="1"/>
            </p:cNvSpPr>
            <p:nvPr/>
          </p:nvSpPr>
          <p:spPr bwMode="auto">
            <a:xfrm rot="180407">
              <a:off x="2896664" y="3667032"/>
              <a:ext cx="17764" cy="14935"/>
            </a:xfrm>
            <a:prstGeom prst="line">
              <a:avLst/>
            </a:prstGeom>
            <a:noFill/>
            <a:ln w="3175">
              <a:solidFill>
                <a:schemeClr val="tx1"/>
              </a:solidFill>
              <a:round/>
              <a:headEnd type="none" w="sm" len="sm"/>
              <a:tailEnd type="none" w="sm" len="sm"/>
            </a:ln>
          </p:spPr>
          <p:txBody>
            <a:bodyPr wrap="none" anchor="ctr"/>
            <a:lstStyle/>
            <a:p>
              <a:endParaRPr lang="en-US"/>
            </a:p>
          </p:txBody>
        </p:sp>
        <p:sp>
          <p:nvSpPr>
            <p:cNvPr id="199" name="Line 196"/>
            <p:cNvSpPr>
              <a:spLocks noChangeAspect="1" noChangeShapeType="1"/>
            </p:cNvSpPr>
            <p:nvPr/>
          </p:nvSpPr>
          <p:spPr bwMode="auto">
            <a:xfrm rot="180407">
              <a:off x="2817998" y="3635406"/>
              <a:ext cx="8459" cy="0"/>
            </a:xfrm>
            <a:prstGeom prst="line">
              <a:avLst/>
            </a:prstGeom>
            <a:noFill/>
            <a:ln w="3175">
              <a:solidFill>
                <a:schemeClr val="tx1"/>
              </a:solidFill>
              <a:round/>
              <a:headEnd type="none" w="sm" len="sm"/>
              <a:tailEnd type="none" w="sm" len="sm"/>
            </a:ln>
          </p:spPr>
          <p:txBody>
            <a:bodyPr wrap="none" anchor="ctr"/>
            <a:lstStyle/>
            <a:p>
              <a:endParaRPr lang="en-US"/>
            </a:p>
          </p:txBody>
        </p:sp>
        <p:sp>
          <p:nvSpPr>
            <p:cNvPr id="200" name="Line 197"/>
            <p:cNvSpPr>
              <a:spLocks noChangeAspect="1" noChangeShapeType="1"/>
            </p:cNvSpPr>
            <p:nvPr/>
          </p:nvSpPr>
          <p:spPr bwMode="auto">
            <a:xfrm rot="180407">
              <a:off x="2825610" y="3636285"/>
              <a:ext cx="0" cy="16691"/>
            </a:xfrm>
            <a:prstGeom prst="line">
              <a:avLst/>
            </a:prstGeom>
            <a:noFill/>
            <a:ln w="3175">
              <a:solidFill>
                <a:schemeClr val="tx1"/>
              </a:solidFill>
              <a:round/>
              <a:headEnd type="none" w="sm" len="sm"/>
              <a:tailEnd type="none" w="sm" len="sm"/>
            </a:ln>
          </p:spPr>
          <p:txBody>
            <a:bodyPr wrap="none" anchor="ctr"/>
            <a:lstStyle/>
            <a:p>
              <a:endParaRPr lang="en-US"/>
            </a:p>
          </p:txBody>
        </p:sp>
        <p:sp>
          <p:nvSpPr>
            <p:cNvPr id="201" name="Line 198"/>
            <p:cNvSpPr>
              <a:spLocks noChangeAspect="1" noChangeShapeType="1"/>
            </p:cNvSpPr>
            <p:nvPr/>
          </p:nvSpPr>
          <p:spPr bwMode="auto">
            <a:xfrm rot="180407">
              <a:off x="2826456" y="3654733"/>
              <a:ext cx="43986" cy="0"/>
            </a:xfrm>
            <a:prstGeom prst="line">
              <a:avLst/>
            </a:prstGeom>
            <a:noFill/>
            <a:ln w="3175">
              <a:solidFill>
                <a:schemeClr val="tx1"/>
              </a:solidFill>
              <a:round/>
              <a:headEnd type="none" w="sm" len="sm"/>
              <a:tailEnd type="none" w="sm" len="sm"/>
            </a:ln>
          </p:spPr>
          <p:txBody>
            <a:bodyPr wrap="none" anchor="ctr"/>
            <a:lstStyle/>
            <a:p>
              <a:endParaRPr lang="en-US"/>
            </a:p>
          </p:txBody>
        </p:sp>
        <p:sp>
          <p:nvSpPr>
            <p:cNvPr id="202" name="Line 199"/>
            <p:cNvSpPr>
              <a:spLocks noChangeAspect="1" noChangeShapeType="1"/>
            </p:cNvSpPr>
            <p:nvPr/>
          </p:nvSpPr>
          <p:spPr bwMode="auto">
            <a:xfrm rot="180407">
              <a:off x="2869596" y="3656490"/>
              <a:ext cx="0" cy="7907"/>
            </a:xfrm>
            <a:prstGeom prst="line">
              <a:avLst/>
            </a:prstGeom>
            <a:noFill/>
            <a:ln w="3175">
              <a:solidFill>
                <a:schemeClr val="tx1"/>
              </a:solidFill>
              <a:round/>
              <a:headEnd type="none" w="sm" len="sm"/>
              <a:tailEnd type="none" w="sm" len="sm"/>
            </a:ln>
          </p:spPr>
          <p:txBody>
            <a:bodyPr wrap="none" anchor="ctr"/>
            <a:lstStyle/>
            <a:p>
              <a:endParaRPr lang="en-US"/>
            </a:p>
          </p:txBody>
        </p:sp>
        <p:sp>
          <p:nvSpPr>
            <p:cNvPr id="203" name="Line 200"/>
            <p:cNvSpPr>
              <a:spLocks noChangeAspect="1" noChangeShapeType="1"/>
            </p:cNvSpPr>
            <p:nvPr/>
          </p:nvSpPr>
          <p:spPr bwMode="auto">
            <a:xfrm rot="180407">
              <a:off x="2870442" y="3664397"/>
              <a:ext cx="26222" cy="0"/>
            </a:xfrm>
            <a:prstGeom prst="line">
              <a:avLst/>
            </a:prstGeom>
            <a:noFill/>
            <a:ln w="3175">
              <a:solidFill>
                <a:schemeClr val="tx1"/>
              </a:solidFill>
              <a:round/>
              <a:headEnd type="none" w="sm" len="sm"/>
              <a:tailEnd type="none" w="sm" len="sm"/>
            </a:ln>
          </p:spPr>
          <p:txBody>
            <a:bodyPr wrap="none" anchor="ctr"/>
            <a:lstStyle/>
            <a:p>
              <a:endParaRPr lang="en-US"/>
            </a:p>
          </p:txBody>
        </p:sp>
        <p:sp>
          <p:nvSpPr>
            <p:cNvPr id="204" name="Line 201"/>
            <p:cNvSpPr>
              <a:spLocks noChangeAspect="1" noChangeShapeType="1"/>
            </p:cNvSpPr>
            <p:nvPr/>
          </p:nvSpPr>
          <p:spPr bwMode="auto">
            <a:xfrm rot="180407">
              <a:off x="2818843" y="3594995"/>
              <a:ext cx="0" cy="39533"/>
            </a:xfrm>
            <a:prstGeom prst="line">
              <a:avLst/>
            </a:prstGeom>
            <a:noFill/>
            <a:ln w="3175">
              <a:solidFill>
                <a:schemeClr val="tx1"/>
              </a:solidFill>
              <a:round/>
              <a:headEnd type="none" w="sm" len="sm"/>
              <a:tailEnd type="none" w="sm" len="sm"/>
            </a:ln>
          </p:spPr>
          <p:txBody>
            <a:bodyPr wrap="none" anchor="ctr"/>
            <a:lstStyle/>
            <a:p>
              <a:endParaRPr lang="en-US"/>
            </a:p>
          </p:txBody>
        </p:sp>
        <p:sp>
          <p:nvSpPr>
            <p:cNvPr id="205" name="Line 202"/>
            <p:cNvSpPr>
              <a:spLocks noChangeAspect="1" noChangeShapeType="1"/>
            </p:cNvSpPr>
            <p:nvPr/>
          </p:nvSpPr>
          <p:spPr bwMode="auto">
            <a:xfrm rot="180407">
              <a:off x="2819689" y="3595874"/>
              <a:ext cx="43986" cy="0"/>
            </a:xfrm>
            <a:prstGeom prst="line">
              <a:avLst/>
            </a:prstGeom>
            <a:noFill/>
            <a:ln w="3175">
              <a:solidFill>
                <a:schemeClr val="tx1"/>
              </a:solidFill>
              <a:round/>
              <a:headEnd type="none" w="sm" len="sm"/>
              <a:tailEnd type="none" w="sm" len="sm"/>
            </a:ln>
          </p:spPr>
          <p:txBody>
            <a:bodyPr wrap="none" anchor="ctr"/>
            <a:lstStyle/>
            <a:p>
              <a:endParaRPr lang="en-US"/>
            </a:p>
          </p:txBody>
        </p:sp>
        <p:sp>
          <p:nvSpPr>
            <p:cNvPr id="206" name="Line 203"/>
            <p:cNvSpPr>
              <a:spLocks noChangeAspect="1" noChangeShapeType="1"/>
            </p:cNvSpPr>
            <p:nvPr/>
          </p:nvSpPr>
          <p:spPr bwMode="auto">
            <a:xfrm rot="180407">
              <a:off x="2864521" y="3587967"/>
              <a:ext cx="0" cy="8785"/>
            </a:xfrm>
            <a:prstGeom prst="line">
              <a:avLst/>
            </a:prstGeom>
            <a:noFill/>
            <a:ln w="3175">
              <a:solidFill>
                <a:schemeClr val="tx1"/>
              </a:solidFill>
              <a:round/>
              <a:headEnd type="none" w="sm" len="sm"/>
              <a:tailEnd type="none" w="sm" len="sm"/>
            </a:ln>
          </p:spPr>
          <p:txBody>
            <a:bodyPr wrap="none" anchor="ctr"/>
            <a:lstStyle/>
            <a:p>
              <a:endParaRPr lang="en-US"/>
            </a:p>
          </p:txBody>
        </p:sp>
        <p:sp>
          <p:nvSpPr>
            <p:cNvPr id="207" name="Line 204"/>
            <p:cNvSpPr>
              <a:spLocks noChangeAspect="1" noChangeShapeType="1"/>
            </p:cNvSpPr>
            <p:nvPr/>
          </p:nvSpPr>
          <p:spPr bwMode="auto">
            <a:xfrm rot="180407">
              <a:off x="2865367" y="3588846"/>
              <a:ext cx="34681" cy="0"/>
            </a:xfrm>
            <a:prstGeom prst="line">
              <a:avLst/>
            </a:prstGeom>
            <a:noFill/>
            <a:ln w="3175">
              <a:solidFill>
                <a:schemeClr val="tx1"/>
              </a:solidFill>
              <a:round/>
              <a:headEnd type="none" w="sm" len="sm"/>
              <a:tailEnd type="none" w="sm" len="sm"/>
            </a:ln>
          </p:spPr>
          <p:txBody>
            <a:bodyPr wrap="none" anchor="ctr"/>
            <a:lstStyle/>
            <a:p>
              <a:endParaRPr lang="en-US"/>
            </a:p>
          </p:txBody>
        </p:sp>
        <p:sp>
          <p:nvSpPr>
            <p:cNvPr id="208" name="Line 205"/>
            <p:cNvSpPr>
              <a:spLocks noChangeAspect="1" noChangeShapeType="1"/>
            </p:cNvSpPr>
            <p:nvPr/>
          </p:nvSpPr>
          <p:spPr bwMode="auto">
            <a:xfrm rot="180407">
              <a:off x="2812076" y="3569519"/>
              <a:ext cx="17764" cy="0"/>
            </a:xfrm>
            <a:prstGeom prst="line">
              <a:avLst/>
            </a:prstGeom>
            <a:noFill/>
            <a:ln w="3175">
              <a:solidFill>
                <a:schemeClr val="tx1"/>
              </a:solidFill>
              <a:round/>
              <a:headEnd type="none" w="sm" len="sm"/>
              <a:tailEnd type="none" w="sm" len="sm"/>
            </a:ln>
          </p:spPr>
          <p:txBody>
            <a:bodyPr wrap="none" anchor="ctr"/>
            <a:lstStyle/>
            <a:p>
              <a:endParaRPr lang="en-US"/>
            </a:p>
          </p:txBody>
        </p:sp>
        <p:sp>
          <p:nvSpPr>
            <p:cNvPr id="209" name="Line 206"/>
            <p:cNvSpPr>
              <a:spLocks noChangeAspect="1" noChangeShapeType="1"/>
            </p:cNvSpPr>
            <p:nvPr/>
          </p:nvSpPr>
          <p:spPr bwMode="auto">
            <a:xfrm rot="180407">
              <a:off x="2872980" y="3614322"/>
              <a:ext cx="26223" cy="0"/>
            </a:xfrm>
            <a:prstGeom prst="line">
              <a:avLst/>
            </a:prstGeom>
            <a:noFill/>
            <a:ln w="3175">
              <a:solidFill>
                <a:schemeClr val="tx1"/>
              </a:solidFill>
              <a:round/>
              <a:headEnd type="none" w="sm" len="sm"/>
              <a:tailEnd type="none" w="sm" len="sm"/>
            </a:ln>
          </p:spPr>
          <p:txBody>
            <a:bodyPr wrap="none" anchor="ctr"/>
            <a:lstStyle/>
            <a:p>
              <a:endParaRPr lang="en-US"/>
            </a:p>
          </p:txBody>
        </p:sp>
        <p:sp>
          <p:nvSpPr>
            <p:cNvPr id="210" name="Line 207"/>
            <p:cNvSpPr>
              <a:spLocks noChangeAspect="1" noChangeShapeType="1"/>
            </p:cNvSpPr>
            <p:nvPr/>
          </p:nvSpPr>
          <p:spPr bwMode="auto">
            <a:xfrm rot="180407">
              <a:off x="2871288" y="3614322"/>
              <a:ext cx="0" cy="41290"/>
            </a:xfrm>
            <a:prstGeom prst="line">
              <a:avLst/>
            </a:prstGeom>
            <a:noFill/>
            <a:ln w="3175">
              <a:solidFill>
                <a:schemeClr val="tx1"/>
              </a:solidFill>
              <a:round/>
              <a:headEnd type="none" w="sm" len="sm"/>
              <a:tailEnd type="none" w="sm" len="sm"/>
            </a:ln>
          </p:spPr>
          <p:txBody>
            <a:bodyPr wrap="none" anchor="ctr"/>
            <a:lstStyle/>
            <a:p>
              <a:endParaRPr lang="en-US"/>
            </a:p>
          </p:txBody>
        </p:sp>
        <p:sp>
          <p:nvSpPr>
            <p:cNvPr id="211" name="Line 208"/>
            <p:cNvSpPr>
              <a:spLocks noChangeAspect="1" noChangeShapeType="1"/>
            </p:cNvSpPr>
            <p:nvPr/>
          </p:nvSpPr>
          <p:spPr bwMode="auto">
            <a:xfrm rot="180407">
              <a:off x="2899202" y="3590603"/>
              <a:ext cx="0" cy="24598"/>
            </a:xfrm>
            <a:prstGeom prst="line">
              <a:avLst/>
            </a:prstGeom>
            <a:noFill/>
            <a:ln w="3175">
              <a:solidFill>
                <a:schemeClr val="tx1"/>
              </a:solidFill>
              <a:round/>
              <a:headEnd type="none" w="sm" len="sm"/>
              <a:tailEnd type="none" w="sm" len="sm"/>
            </a:ln>
          </p:spPr>
          <p:txBody>
            <a:bodyPr wrap="none" anchor="ctr"/>
            <a:lstStyle/>
            <a:p>
              <a:endParaRPr lang="en-US"/>
            </a:p>
          </p:txBody>
        </p:sp>
        <p:sp>
          <p:nvSpPr>
            <p:cNvPr id="212" name="Line 209"/>
            <p:cNvSpPr>
              <a:spLocks noChangeAspect="1" noChangeShapeType="1"/>
            </p:cNvSpPr>
            <p:nvPr/>
          </p:nvSpPr>
          <p:spPr bwMode="auto">
            <a:xfrm rot="180407">
              <a:off x="2900048" y="3599388"/>
              <a:ext cx="27068" cy="0"/>
            </a:xfrm>
            <a:prstGeom prst="line">
              <a:avLst/>
            </a:prstGeom>
            <a:noFill/>
            <a:ln w="3175">
              <a:solidFill>
                <a:schemeClr val="tx1"/>
              </a:solidFill>
              <a:round/>
              <a:headEnd type="none" w="sm" len="sm"/>
              <a:tailEnd type="none" w="sm" len="sm"/>
            </a:ln>
          </p:spPr>
          <p:txBody>
            <a:bodyPr wrap="none" anchor="ctr"/>
            <a:lstStyle/>
            <a:p>
              <a:endParaRPr lang="en-US"/>
            </a:p>
          </p:txBody>
        </p:sp>
        <p:sp>
          <p:nvSpPr>
            <p:cNvPr id="213" name="Line 210"/>
            <p:cNvSpPr>
              <a:spLocks noChangeAspect="1" noChangeShapeType="1"/>
            </p:cNvSpPr>
            <p:nvPr/>
          </p:nvSpPr>
          <p:spPr bwMode="auto">
            <a:xfrm rot="180407">
              <a:off x="2830686" y="3545799"/>
              <a:ext cx="0" cy="23720"/>
            </a:xfrm>
            <a:prstGeom prst="line">
              <a:avLst/>
            </a:prstGeom>
            <a:noFill/>
            <a:ln w="3175">
              <a:solidFill>
                <a:schemeClr val="tx1"/>
              </a:solidFill>
              <a:round/>
              <a:headEnd type="none" w="sm" len="sm"/>
              <a:tailEnd type="none" w="sm" len="sm"/>
            </a:ln>
          </p:spPr>
          <p:txBody>
            <a:bodyPr wrap="none" anchor="ctr"/>
            <a:lstStyle/>
            <a:p>
              <a:endParaRPr lang="en-US"/>
            </a:p>
          </p:txBody>
        </p:sp>
        <p:sp>
          <p:nvSpPr>
            <p:cNvPr id="214" name="Line 211"/>
            <p:cNvSpPr>
              <a:spLocks noChangeAspect="1" noChangeShapeType="1"/>
            </p:cNvSpPr>
            <p:nvPr/>
          </p:nvSpPr>
          <p:spPr bwMode="auto">
            <a:xfrm rot="180407">
              <a:off x="2795159" y="3544042"/>
              <a:ext cx="0" cy="7028"/>
            </a:xfrm>
            <a:prstGeom prst="line">
              <a:avLst/>
            </a:prstGeom>
            <a:noFill/>
            <a:ln w="3175">
              <a:solidFill>
                <a:schemeClr val="tx1"/>
              </a:solidFill>
              <a:round/>
              <a:headEnd type="none" w="sm" len="sm"/>
              <a:tailEnd type="none" w="sm" len="sm"/>
            </a:ln>
          </p:spPr>
          <p:txBody>
            <a:bodyPr wrap="none" anchor="ctr"/>
            <a:lstStyle/>
            <a:p>
              <a:endParaRPr lang="en-US"/>
            </a:p>
          </p:txBody>
        </p:sp>
        <p:sp>
          <p:nvSpPr>
            <p:cNvPr id="215" name="Line 212"/>
            <p:cNvSpPr>
              <a:spLocks noChangeAspect="1" noChangeShapeType="1"/>
            </p:cNvSpPr>
            <p:nvPr/>
          </p:nvSpPr>
          <p:spPr bwMode="auto">
            <a:xfrm rot="180407">
              <a:off x="2795159" y="3551949"/>
              <a:ext cx="16918" cy="16691"/>
            </a:xfrm>
            <a:prstGeom prst="line">
              <a:avLst/>
            </a:prstGeom>
            <a:noFill/>
            <a:ln w="3175">
              <a:solidFill>
                <a:schemeClr val="tx1"/>
              </a:solidFill>
              <a:round/>
              <a:headEnd type="none" w="sm" len="sm"/>
              <a:tailEnd type="none" w="sm" len="sm"/>
            </a:ln>
          </p:spPr>
          <p:txBody>
            <a:bodyPr wrap="none" anchor="ctr"/>
            <a:lstStyle/>
            <a:p>
              <a:endParaRPr lang="en-US"/>
            </a:p>
          </p:txBody>
        </p:sp>
        <p:sp>
          <p:nvSpPr>
            <p:cNvPr id="216" name="Line 213"/>
            <p:cNvSpPr>
              <a:spLocks noChangeAspect="1" noChangeShapeType="1"/>
            </p:cNvSpPr>
            <p:nvPr/>
          </p:nvSpPr>
          <p:spPr bwMode="auto">
            <a:xfrm rot="180407">
              <a:off x="2916120" y="3600266"/>
              <a:ext cx="0" cy="81701"/>
            </a:xfrm>
            <a:prstGeom prst="line">
              <a:avLst/>
            </a:prstGeom>
            <a:noFill/>
            <a:ln w="3175">
              <a:solidFill>
                <a:schemeClr val="tx1"/>
              </a:solidFill>
              <a:round/>
              <a:headEnd type="none" w="sm" len="sm"/>
              <a:tailEnd type="none" w="sm" len="sm"/>
            </a:ln>
          </p:spPr>
          <p:txBody>
            <a:bodyPr wrap="none" anchor="ctr"/>
            <a:lstStyle/>
            <a:p>
              <a:endParaRPr lang="en-US"/>
            </a:p>
          </p:txBody>
        </p:sp>
        <p:sp>
          <p:nvSpPr>
            <p:cNvPr id="217" name="Line 214"/>
            <p:cNvSpPr>
              <a:spLocks noChangeAspect="1" noChangeShapeType="1"/>
            </p:cNvSpPr>
            <p:nvPr/>
          </p:nvSpPr>
          <p:spPr bwMode="auto">
            <a:xfrm rot="180407">
              <a:off x="2927962" y="3601145"/>
              <a:ext cx="9304" cy="7906"/>
            </a:xfrm>
            <a:prstGeom prst="line">
              <a:avLst/>
            </a:prstGeom>
            <a:noFill/>
            <a:ln w="3175">
              <a:solidFill>
                <a:schemeClr val="tx1"/>
              </a:solidFill>
              <a:round/>
              <a:headEnd type="none" w="sm" len="sm"/>
              <a:tailEnd type="none" w="sm" len="sm"/>
            </a:ln>
          </p:spPr>
          <p:txBody>
            <a:bodyPr wrap="none" anchor="ctr"/>
            <a:lstStyle/>
            <a:p>
              <a:endParaRPr lang="en-US"/>
            </a:p>
          </p:txBody>
        </p:sp>
        <p:sp>
          <p:nvSpPr>
            <p:cNvPr id="218" name="Line 215"/>
            <p:cNvSpPr>
              <a:spLocks noChangeAspect="1" noChangeShapeType="1"/>
            </p:cNvSpPr>
            <p:nvPr/>
          </p:nvSpPr>
          <p:spPr bwMode="auto">
            <a:xfrm rot="180407">
              <a:off x="2935575" y="3609930"/>
              <a:ext cx="0" cy="31626"/>
            </a:xfrm>
            <a:prstGeom prst="line">
              <a:avLst/>
            </a:prstGeom>
            <a:noFill/>
            <a:ln w="3175">
              <a:solidFill>
                <a:schemeClr val="tx1"/>
              </a:solidFill>
              <a:round/>
              <a:headEnd type="none" w="sm" len="sm"/>
              <a:tailEnd type="none" w="sm" len="sm"/>
            </a:ln>
          </p:spPr>
          <p:txBody>
            <a:bodyPr wrap="none" anchor="ctr"/>
            <a:lstStyle/>
            <a:p>
              <a:endParaRPr lang="en-US"/>
            </a:p>
          </p:txBody>
        </p:sp>
        <p:sp>
          <p:nvSpPr>
            <p:cNvPr id="219" name="Line 216"/>
            <p:cNvSpPr>
              <a:spLocks noChangeAspect="1" noChangeShapeType="1"/>
            </p:cNvSpPr>
            <p:nvPr/>
          </p:nvSpPr>
          <p:spPr bwMode="auto">
            <a:xfrm rot="180407" flipH="1">
              <a:off x="2916120" y="3641556"/>
              <a:ext cx="18609" cy="16691"/>
            </a:xfrm>
            <a:prstGeom prst="line">
              <a:avLst/>
            </a:prstGeom>
            <a:noFill/>
            <a:ln w="3175">
              <a:solidFill>
                <a:schemeClr val="tx1"/>
              </a:solidFill>
              <a:round/>
              <a:headEnd type="none" w="sm" len="sm"/>
              <a:tailEnd type="none" w="sm" len="sm"/>
            </a:ln>
          </p:spPr>
          <p:txBody>
            <a:bodyPr wrap="none" anchor="ctr"/>
            <a:lstStyle/>
            <a:p>
              <a:endParaRPr lang="en-US"/>
            </a:p>
          </p:txBody>
        </p:sp>
        <p:sp>
          <p:nvSpPr>
            <p:cNvPr id="220" name="Line 217"/>
            <p:cNvSpPr>
              <a:spLocks noChangeAspect="1" noChangeShapeType="1"/>
            </p:cNvSpPr>
            <p:nvPr/>
          </p:nvSpPr>
          <p:spPr bwMode="auto">
            <a:xfrm rot="180407">
              <a:off x="2857754" y="3546678"/>
              <a:ext cx="0" cy="15813"/>
            </a:xfrm>
            <a:prstGeom prst="line">
              <a:avLst/>
            </a:prstGeom>
            <a:noFill/>
            <a:ln w="3175">
              <a:solidFill>
                <a:schemeClr val="tx1"/>
              </a:solidFill>
              <a:round/>
              <a:headEnd type="none" w="sm" len="sm"/>
              <a:tailEnd type="none" w="sm" len="sm"/>
            </a:ln>
          </p:spPr>
          <p:txBody>
            <a:bodyPr wrap="none" anchor="ctr"/>
            <a:lstStyle/>
            <a:p>
              <a:endParaRPr lang="en-US"/>
            </a:p>
          </p:txBody>
        </p:sp>
        <p:sp>
          <p:nvSpPr>
            <p:cNvPr id="221" name="Line 218"/>
            <p:cNvSpPr>
              <a:spLocks noChangeAspect="1" noChangeShapeType="1"/>
            </p:cNvSpPr>
            <p:nvPr/>
          </p:nvSpPr>
          <p:spPr bwMode="auto">
            <a:xfrm rot="180407">
              <a:off x="2856908" y="3563369"/>
              <a:ext cx="17763" cy="0"/>
            </a:xfrm>
            <a:prstGeom prst="line">
              <a:avLst/>
            </a:prstGeom>
            <a:noFill/>
            <a:ln w="3175">
              <a:solidFill>
                <a:schemeClr val="tx1"/>
              </a:solidFill>
              <a:round/>
              <a:headEnd type="none" w="sm" len="sm"/>
              <a:tailEnd type="none" w="sm" len="sm"/>
            </a:ln>
          </p:spPr>
          <p:txBody>
            <a:bodyPr wrap="none" anchor="ctr"/>
            <a:lstStyle/>
            <a:p>
              <a:endParaRPr lang="en-US"/>
            </a:p>
          </p:txBody>
        </p:sp>
        <p:sp>
          <p:nvSpPr>
            <p:cNvPr id="222" name="Line 219"/>
            <p:cNvSpPr>
              <a:spLocks noChangeAspect="1" noChangeShapeType="1"/>
            </p:cNvSpPr>
            <p:nvPr/>
          </p:nvSpPr>
          <p:spPr bwMode="auto">
            <a:xfrm rot="180407">
              <a:off x="2874671" y="3565126"/>
              <a:ext cx="18609" cy="23720"/>
            </a:xfrm>
            <a:prstGeom prst="line">
              <a:avLst/>
            </a:prstGeom>
            <a:noFill/>
            <a:ln w="3175">
              <a:solidFill>
                <a:schemeClr val="tx1"/>
              </a:solidFill>
              <a:round/>
              <a:headEnd type="none" w="sm" len="sm"/>
              <a:tailEnd type="none" w="sm" len="sm"/>
            </a:ln>
          </p:spPr>
          <p:txBody>
            <a:bodyPr wrap="none" anchor="ctr"/>
            <a:lstStyle/>
            <a:p>
              <a:endParaRPr lang="en-US"/>
            </a:p>
          </p:txBody>
        </p:sp>
        <p:grpSp>
          <p:nvGrpSpPr>
            <p:cNvPr id="223" name="Group 220"/>
            <p:cNvGrpSpPr>
              <a:grpSpLocks noChangeAspect="1"/>
            </p:cNvGrpSpPr>
            <p:nvPr/>
          </p:nvGrpSpPr>
          <p:grpSpPr bwMode="auto">
            <a:xfrm rot="1046295">
              <a:off x="4404021" y="2945784"/>
              <a:ext cx="971070" cy="965470"/>
              <a:chOff x="2364" y="1944"/>
              <a:chExt cx="1761" cy="1450"/>
            </a:xfrm>
          </p:grpSpPr>
          <p:sp>
            <p:nvSpPr>
              <p:cNvPr id="230" name="Freeform 221"/>
              <p:cNvSpPr>
                <a:spLocks noChangeAspect="1"/>
              </p:cNvSpPr>
              <p:nvPr/>
            </p:nvSpPr>
            <p:spPr bwMode="auto">
              <a:xfrm>
                <a:off x="3040" y="2805"/>
                <a:ext cx="226" cy="203"/>
              </a:xfrm>
              <a:custGeom>
                <a:avLst/>
                <a:gdLst>
                  <a:gd name="T0" fmla="*/ 195 w 226"/>
                  <a:gd name="T1" fmla="*/ 0 h 203"/>
                  <a:gd name="T2" fmla="*/ 181 w 226"/>
                  <a:gd name="T3" fmla="*/ 1 h 203"/>
                  <a:gd name="T4" fmla="*/ 163 w 226"/>
                  <a:gd name="T5" fmla="*/ 1 h 203"/>
                  <a:gd name="T6" fmla="*/ 150 w 226"/>
                  <a:gd name="T7" fmla="*/ 5 h 203"/>
                  <a:gd name="T8" fmla="*/ 135 w 226"/>
                  <a:gd name="T9" fmla="*/ 7 h 203"/>
                  <a:gd name="T10" fmla="*/ 120 w 226"/>
                  <a:gd name="T11" fmla="*/ 13 h 203"/>
                  <a:gd name="T12" fmla="*/ 106 w 226"/>
                  <a:gd name="T13" fmla="*/ 19 h 203"/>
                  <a:gd name="T14" fmla="*/ 93 w 226"/>
                  <a:gd name="T15" fmla="*/ 25 h 203"/>
                  <a:gd name="T16" fmla="*/ 79 w 226"/>
                  <a:gd name="T17" fmla="*/ 33 h 203"/>
                  <a:gd name="T18" fmla="*/ 67 w 226"/>
                  <a:gd name="T19" fmla="*/ 41 h 203"/>
                  <a:gd name="T20" fmla="*/ 55 w 226"/>
                  <a:gd name="T21" fmla="*/ 53 h 203"/>
                  <a:gd name="T22" fmla="*/ 43 w 226"/>
                  <a:gd name="T23" fmla="*/ 63 h 203"/>
                  <a:gd name="T24" fmla="*/ 34 w 226"/>
                  <a:gd name="T25" fmla="*/ 76 h 203"/>
                  <a:gd name="T26" fmla="*/ 24 w 226"/>
                  <a:gd name="T27" fmla="*/ 89 h 203"/>
                  <a:gd name="T28" fmla="*/ 16 w 226"/>
                  <a:gd name="T29" fmla="*/ 104 h 203"/>
                  <a:gd name="T30" fmla="*/ 7 w 226"/>
                  <a:gd name="T31" fmla="*/ 119 h 203"/>
                  <a:gd name="T32" fmla="*/ 0 w 226"/>
                  <a:gd name="T33" fmla="*/ 137 h 203"/>
                  <a:gd name="T34" fmla="*/ 146 w 226"/>
                  <a:gd name="T35" fmla="*/ 202 h 203"/>
                  <a:gd name="T36" fmla="*/ 151 w 226"/>
                  <a:gd name="T37" fmla="*/ 188 h 203"/>
                  <a:gd name="T38" fmla="*/ 158 w 226"/>
                  <a:gd name="T39" fmla="*/ 176 h 203"/>
                  <a:gd name="T40" fmla="*/ 164 w 226"/>
                  <a:gd name="T41" fmla="*/ 167 h 203"/>
                  <a:gd name="T42" fmla="*/ 174 w 226"/>
                  <a:gd name="T43" fmla="*/ 158 h 203"/>
                  <a:gd name="T44" fmla="*/ 183 w 226"/>
                  <a:gd name="T45" fmla="*/ 152 h 203"/>
                  <a:gd name="T46" fmla="*/ 195 w 226"/>
                  <a:gd name="T47" fmla="*/ 146 h 203"/>
                  <a:gd name="T48" fmla="*/ 209 w 226"/>
                  <a:gd name="T49" fmla="*/ 142 h 203"/>
                  <a:gd name="T50" fmla="*/ 225 w 226"/>
                  <a:gd name="T51" fmla="*/ 138 h 203"/>
                  <a:gd name="T52" fmla="*/ 195 w 226"/>
                  <a:gd name="T53" fmla="*/ 0 h 2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6"/>
                  <a:gd name="T82" fmla="*/ 0 h 203"/>
                  <a:gd name="T83" fmla="*/ 226 w 226"/>
                  <a:gd name="T84" fmla="*/ 203 h 2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6" h="203">
                    <a:moveTo>
                      <a:pt x="195" y="0"/>
                    </a:moveTo>
                    <a:lnTo>
                      <a:pt x="181" y="1"/>
                    </a:lnTo>
                    <a:lnTo>
                      <a:pt x="163" y="1"/>
                    </a:lnTo>
                    <a:lnTo>
                      <a:pt x="150" y="5"/>
                    </a:lnTo>
                    <a:lnTo>
                      <a:pt x="135" y="7"/>
                    </a:lnTo>
                    <a:lnTo>
                      <a:pt x="120" y="13"/>
                    </a:lnTo>
                    <a:lnTo>
                      <a:pt x="106" y="19"/>
                    </a:lnTo>
                    <a:lnTo>
                      <a:pt x="93" y="25"/>
                    </a:lnTo>
                    <a:lnTo>
                      <a:pt x="79" y="33"/>
                    </a:lnTo>
                    <a:lnTo>
                      <a:pt x="67" y="41"/>
                    </a:lnTo>
                    <a:lnTo>
                      <a:pt x="55" y="53"/>
                    </a:lnTo>
                    <a:lnTo>
                      <a:pt x="43" y="63"/>
                    </a:lnTo>
                    <a:lnTo>
                      <a:pt x="34" y="76"/>
                    </a:lnTo>
                    <a:lnTo>
                      <a:pt x="24" y="89"/>
                    </a:lnTo>
                    <a:lnTo>
                      <a:pt x="16" y="104"/>
                    </a:lnTo>
                    <a:lnTo>
                      <a:pt x="7" y="119"/>
                    </a:lnTo>
                    <a:lnTo>
                      <a:pt x="0" y="137"/>
                    </a:lnTo>
                    <a:lnTo>
                      <a:pt x="146" y="202"/>
                    </a:lnTo>
                    <a:lnTo>
                      <a:pt x="151" y="188"/>
                    </a:lnTo>
                    <a:lnTo>
                      <a:pt x="158" y="176"/>
                    </a:lnTo>
                    <a:lnTo>
                      <a:pt x="164" y="167"/>
                    </a:lnTo>
                    <a:lnTo>
                      <a:pt x="174" y="158"/>
                    </a:lnTo>
                    <a:lnTo>
                      <a:pt x="183" y="152"/>
                    </a:lnTo>
                    <a:lnTo>
                      <a:pt x="195" y="146"/>
                    </a:lnTo>
                    <a:lnTo>
                      <a:pt x="209" y="142"/>
                    </a:lnTo>
                    <a:lnTo>
                      <a:pt x="225" y="138"/>
                    </a:lnTo>
                    <a:lnTo>
                      <a:pt x="195" y="0"/>
                    </a:lnTo>
                  </a:path>
                </a:pathLst>
              </a:custGeom>
              <a:solidFill>
                <a:srgbClr val="00FF00"/>
              </a:solidFill>
              <a:ln w="3175" cap="rnd">
                <a:solidFill>
                  <a:schemeClr val="tx1"/>
                </a:solidFill>
                <a:round/>
                <a:headEnd/>
                <a:tailEnd/>
              </a:ln>
            </p:spPr>
            <p:txBody>
              <a:bodyPr/>
              <a:lstStyle/>
              <a:p>
                <a:endParaRPr lang="en-US"/>
              </a:p>
            </p:txBody>
          </p:sp>
          <p:sp>
            <p:nvSpPr>
              <p:cNvPr id="231" name="Freeform 222"/>
              <p:cNvSpPr>
                <a:spLocks noChangeAspect="1"/>
              </p:cNvSpPr>
              <p:nvPr/>
            </p:nvSpPr>
            <p:spPr bwMode="auto">
              <a:xfrm>
                <a:off x="2470" y="2845"/>
                <a:ext cx="550" cy="231"/>
              </a:xfrm>
              <a:custGeom>
                <a:avLst/>
                <a:gdLst>
                  <a:gd name="T0" fmla="*/ 218 w 550"/>
                  <a:gd name="T1" fmla="*/ 0 h 231"/>
                  <a:gd name="T2" fmla="*/ 18 w 550"/>
                  <a:gd name="T3" fmla="*/ 107 h 231"/>
                  <a:gd name="T4" fmla="*/ 0 w 550"/>
                  <a:gd name="T5" fmla="*/ 165 h 231"/>
                  <a:gd name="T6" fmla="*/ 181 w 550"/>
                  <a:gd name="T7" fmla="*/ 230 h 231"/>
                  <a:gd name="T8" fmla="*/ 533 w 550"/>
                  <a:gd name="T9" fmla="*/ 227 h 231"/>
                  <a:gd name="T10" fmla="*/ 549 w 550"/>
                  <a:gd name="T11" fmla="*/ 177 h 231"/>
                  <a:gd name="T12" fmla="*/ 218 w 550"/>
                  <a:gd name="T13" fmla="*/ 0 h 231"/>
                  <a:gd name="T14" fmla="*/ 0 60000 65536"/>
                  <a:gd name="T15" fmla="*/ 0 60000 65536"/>
                  <a:gd name="T16" fmla="*/ 0 60000 65536"/>
                  <a:gd name="T17" fmla="*/ 0 60000 65536"/>
                  <a:gd name="T18" fmla="*/ 0 60000 65536"/>
                  <a:gd name="T19" fmla="*/ 0 60000 65536"/>
                  <a:gd name="T20" fmla="*/ 0 60000 65536"/>
                  <a:gd name="T21" fmla="*/ 0 w 550"/>
                  <a:gd name="T22" fmla="*/ 0 h 231"/>
                  <a:gd name="T23" fmla="*/ 550 w 550"/>
                  <a:gd name="T24" fmla="*/ 231 h 2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0" h="231">
                    <a:moveTo>
                      <a:pt x="218" y="0"/>
                    </a:moveTo>
                    <a:lnTo>
                      <a:pt x="18" y="107"/>
                    </a:lnTo>
                    <a:lnTo>
                      <a:pt x="0" y="165"/>
                    </a:lnTo>
                    <a:lnTo>
                      <a:pt x="181" y="230"/>
                    </a:lnTo>
                    <a:lnTo>
                      <a:pt x="533" y="227"/>
                    </a:lnTo>
                    <a:lnTo>
                      <a:pt x="549" y="177"/>
                    </a:lnTo>
                    <a:lnTo>
                      <a:pt x="218" y="0"/>
                    </a:lnTo>
                  </a:path>
                </a:pathLst>
              </a:custGeom>
              <a:solidFill>
                <a:srgbClr val="FF0000"/>
              </a:solidFill>
              <a:ln w="3175" cap="rnd">
                <a:solidFill>
                  <a:schemeClr val="tx1"/>
                </a:solidFill>
                <a:round/>
                <a:headEnd/>
                <a:tailEnd/>
              </a:ln>
            </p:spPr>
            <p:txBody>
              <a:bodyPr/>
              <a:lstStyle/>
              <a:p>
                <a:endParaRPr lang="en-US"/>
              </a:p>
            </p:txBody>
          </p:sp>
          <p:sp>
            <p:nvSpPr>
              <p:cNvPr id="232" name="Freeform 223"/>
              <p:cNvSpPr>
                <a:spLocks noChangeAspect="1"/>
              </p:cNvSpPr>
              <p:nvPr/>
            </p:nvSpPr>
            <p:spPr bwMode="auto">
              <a:xfrm>
                <a:off x="2767" y="2473"/>
                <a:ext cx="268" cy="274"/>
              </a:xfrm>
              <a:custGeom>
                <a:avLst/>
                <a:gdLst>
                  <a:gd name="T0" fmla="*/ 89 w 268"/>
                  <a:gd name="T1" fmla="*/ 273 h 274"/>
                  <a:gd name="T2" fmla="*/ 256 w 268"/>
                  <a:gd name="T3" fmla="*/ 132 h 274"/>
                  <a:gd name="T4" fmla="*/ 267 w 268"/>
                  <a:gd name="T5" fmla="*/ 26 h 274"/>
                  <a:gd name="T6" fmla="*/ 68 w 268"/>
                  <a:gd name="T7" fmla="*/ 0 h 274"/>
                  <a:gd name="T8" fmla="*/ 64 w 268"/>
                  <a:gd name="T9" fmla="*/ 13 h 274"/>
                  <a:gd name="T10" fmla="*/ 58 w 268"/>
                  <a:gd name="T11" fmla="*/ 24 h 274"/>
                  <a:gd name="T12" fmla="*/ 52 w 268"/>
                  <a:gd name="T13" fmla="*/ 34 h 274"/>
                  <a:gd name="T14" fmla="*/ 45 w 268"/>
                  <a:gd name="T15" fmla="*/ 43 h 274"/>
                  <a:gd name="T16" fmla="*/ 35 w 268"/>
                  <a:gd name="T17" fmla="*/ 50 h 274"/>
                  <a:gd name="T18" fmla="*/ 24 w 268"/>
                  <a:gd name="T19" fmla="*/ 57 h 274"/>
                  <a:gd name="T20" fmla="*/ 14 w 268"/>
                  <a:gd name="T21" fmla="*/ 63 h 274"/>
                  <a:gd name="T22" fmla="*/ 0 w 268"/>
                  <a:gd name="T23" fmla="*/ 67 h 274"/>
                  <a:gd name="T24" fmla="*/ 89 w 268"/>
                  <a:gd name="T25" fmla="*/ 273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8"/>
                  <a:gd name="T40" fmla="*/ 0 h 274"/>
                  <a:gd name="T41" fmla="*/ 268 w 268"/>
                  <a:gd name="T42" fmla="*/ 274 h 2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8" h="274">
                    <a:moveTo>
                      <a:pt x="89" y="273"/>
                    </a:moveTo>
                    <a:lnTo>
                      <a:pt x="256" y="132"/>
                    </a:lnTo>
                    <a:lnTo>
                      <a:pt x="267" y="26"/>
                    </a:lnTo>
                    <a:lnTo>
                      <a:pt x="68" y="0"/>
                    </a:lnTo>
                    <a:lnTo>
                      <a:pt x="64" y="13"/>
                    </a:lnTo>
                    <a:lnTo>
                      <a:pt x="58" y="24"/>
                    </a:lnTo>
                    <a:lnTo>
                      <a:pt x="52" y="34"/>
                    </a:lnTo>
                    <a:lnTo>
                      <a:pt x="45" y="43"/>
                    </a:lnTo>
                    <a:lnTo>
                      <a:pt x="35" y="50"/>
                    </a:lnTo>
                    <a:lnTo>
                      <a:pt x="24" y="57"/>
                    </a:lnTo>
                    <a:lnTo>
                      <a:pt x="14" y="63"/>
                    </a:lnTo>
                    <a:lnTo>
                      <a:pt x="0" y="67"/>
                    </a:lnTo>
                    <a:lnTo>
                      <a:pt x="89" y="273"/>
                    </a:lnTo>
                  </a:path>
                </a:pathLst>
              </a:custGeom>
              <a:solidFill>
                <a:srgbClr val="00FF00"/>
              </a:solidFill>
              <a:ln w="3175" cap="rnd">
                <a:solidFill>
                  <a:schemeClr val="tx1"/>
                </a:solidFill>
                <a:round/>
                <a:headEnd/>
                <a:tailEnd/>
              </a:ln>
            </p:spPr>
            <p:txBody>
              <a:bodyPr/>
              <a:lstStyle/>
              <a:p>
                <a:endParaRPr lang="en-US"/>
              </a:p>
            </p:txBody>
          </p:sp>
          <p:sp>
            <p:nvSpPr>
              <p:cNvPr id="233" name="Freeform 224"/>
              <p:cNvSpPr>
                <a:spLocks noChangeAspect="1"/>
              </p:cNvSpPr>
              <p:nvPr/>
            </p:nvSpPr>
            <p:spPr bwMode="auto">
              <a:xfrm>
                <a:off x="2364" y="3164"/>
                <a:ext cx="506" cy="230"/>
              </a:xfrm>
              <a:custGeom>
                <a:avLst/>
                <a:gdLst>
                  <a:gd name="T0" fmla="*/ 113 w 506"/>
                  <a:gd name="T1" fmla="*/ 229 h 230"/>
                  <a:gd name="T2" fmla="*/ 0 w 506"/>
                  <a:gd name="T3" fmla="*/ 175 h 230"/>
                  <a:gd name="T4" fmla="*/ 17 w 506"/>
                  <a:gd name="T5" fmla="*/ 19 h 230"/>
                  <a:gd name="T6" fmla="*/ 228 w 506"/>
                  <a:gd name="T7" fmla="*/ 7 h 230"/>
                  <a:gd name="T8" fmla="*/ 329 w 506"/>
                  <a:gd name="T9" fmla="*/ 0 h 230"/>
                  <a:gd name="T10" fmla="*/ 474 w 506"/>
                  <a:gd name="T11" fmla="*/ 6 h 230"/>
                  <a:gd name="T12" fmla="*/ 505 w 506"/>
                  <a:gd name="T13" fmla="*/ 103 h 230"/>
                  <a:gd name="T14" fmla="*/ 113 w 506"/>
                  <a:gd name="T15" fmla="*/ 229 h 230"/>
                  <a:gd name="T16" fmla="*/ 0 60000 65536"/>
                  <a:gd name="T17" fmla="*/ 0 60000 65536"/>
                  <a:gd name="T18" fmla="*/ 0 60000 65536"/>
                  <a:gd name="T19" fmla="*/ 0 60000 65536"/>
                  <a:gd name="T20" fmla="*/ 0 60000 65536"/>
                  <a:gd name="T21" fmla="*/ 0 60000 65536"/>
                  <a:gd name="T22" fmla="*/ 0 60000 65536"/>
                  <a:gd name="T23" fmla="*/ 0 60000 65536"/>
                  <a:gd name="T24" fmla="*/ 0 w 506"/>
                  <a:gd name="T25" fmla="*/ 0 h 230"/>
                  <a:gd name="T26" fmla="*/ 506 w 506"/>
                  <a:gd name="T27" fmla="*/ 230 h 2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6" h="230">
                    <a:moveTo>
                      <a:pt x="113" y="229"/>
                    </a:moveTo>
                    <a:lnTo>
                      <a:pt x="0" y="175"/>
                    </a:lnTo>
                    <a:lnTo>
                      <a:pt x="17" y="19"/>
                    </a:lnTo>
                    <a:lnTo>
                      <a:pt x="228" y="7"/>
                    </a:lnTo>
                    <a:lnTo>
                      <a:pt x="329" y="0"/>
                    </a:lnTo>
                    <a:lnTo>
                      <a:pt x="474" y="6"/>
                    </a:lnTo>
                    <a:lnTo>
                      <a:pt x="505" y="103"/>
                    </a:lnTo>
                    <a:lnTo>
                      <a:pt x="113" y="229"/>
                    </a:lnTo>
                  </a:path>
                </a:pathLst>
              </a:custGeom>
              <a:solidFill>
                <a:srgbClr val="00FF00"/>
              </a:solidFill>
              <a:ln w="3175" cap="rnd">
                <a:solidFill>
                  <a:schemeClr val="tx1"/>
                </a:solidFill>
                <a:round/>
                <a:headEnd/>
                <a:tailEnd/>
              </a:ln>
            </p:spPr>
            <p:txBody>
              <a:bodyPr/>
              <a:lstStyle/>
              <a:p>
                <a:endParaRPr lang="en-US"/>
              </a:p>
            </p:txBody>
          </p:sp>
          <p:sp>
            <p:nvSpPr>
              <p:cNvPr id="234" name="Freeform 225"/>
              <p:cNvSpPr>
                <a:spLocks noChangeAspect="1"/>
              </p:cNvSpPr>
              <p:nvPr/>
            </p:nvSpPr>
            <p:spPr bwMode="auto">
              <a:xfrm>
                <a:off x="3590" y="2519"/>
                <a:ext cx="98" cy="96"/>
              </a:xfrm>
              <a:custGeom>
                <a:avLst/>
                <a:gdLst>
                  <a:gd name="T0" fmla="*/ 8 w 98"/>
                  <a:gd name="T1" fmla="*/ 0 h 96"/>
                  <a:gd name="T2" fmla="*/ 97 w 98"/>
                  <a:gd name="T3" fmla="*/ 48 h 96"/>
                  <a:gd name="T4" fmla="*/ 97 w 98"/>
                  <a:gd name="T5" fmla="*/ 86 h 96"/>
                  <a:gd name="T6" fmla="*/ 90 w 98"/>
                  <a:gd name="T7" fmla="*/ 87 h 96"/>
                  <a:gd name="T8" fmla="*/ 82 w 98"/>
                  <a:gd name="T9" fmla="*/ 88 h 96"/>
                  <a:gd name="T10" fmla="*/ 72 w 98"/>
                  <a:gd name="T11" fmla="*/ 90 h 96"/>
                  <a:gd name="T12" fmla="*/ 62 w 98"/>
                  <a:gd name="T13" fmla="*/ 94 h 96"/>
                  <a:gd name="T14" fmla="*/ 54 w 98"/>
                  <a:gd name="T15" fmla="*/ 95 h 96"/>
                  <a:gd name="T16" fmla="*/ 46 w 98"/>
                  <a:gd name="T17" fmla="*/ 95 h 96"/>
                  <a:gd name="T18" fmla="*/ 39 w 98"/>
                  <a:gd name="T19" fmla="*/ 94 h 96"/>
                  <a:gd name="T20" fmla="*/ 36 w 98"/>
                  <a:gd name="T21" fmla="*/ 90 h 96"/>
                  <a:gd name="T22" fmla="*/ 28 w 98"/>
                  <a:gd name="T23" fmla="*/ 88 h 96"/>
                  <a:gd name="T24" fmla="*/ 21 w 98"/>
                  <a:gd name="T25" fmla="*/ 82 h 96"/>
                  <a:gd name="T26" fmla="*/ 12 w 98"/>
                  <a:gd name="T27" fmla="*/ 75 h 96"/>
                  <a:gd name="T28" fmla="*/ 11 w 98"/>
                  <a:gd name="T29" fmla="*/ 67 h 96"/>
                  <a:gd name="T30" fmla="*/ 11 w 98"/>
                  <a:gd name="T31" fmla="*/ 65 h 96"/>
                  <a:gd name="T32" fmla="*/ 10 w 98"/>
                  <a:gd name="T33" fmla="*/ 60 h 96"/>
                  <a:gd name="T34" fmla="*/ 8 w 98"/>
                  <a:gd name="T35" fmla="*/ 57 h 96"/>
                  <a:gd name="T36" fmla="*/ 8 w 98"/>
                  <a:gd name="T37" fmla="*/ 54 h 96"/>
                  <a:gd name="T38" fmla="*/ 7 w 98"/>
                  <a:gd name="T39" fmla="*/ 49 h 96"/>
                  <a:gd name="T40" fmla="*/ 6 w 98"/>
                  <a:gd name="T41" fmla="*/ 42 h 96"/>
                  <a:gd name="T42" fmla="*/ 4 w 98"/>
                  <a:gd name="T43" fmla="*/ 31 h 96"/>
                  <a:gd name="T44" fmla="*/ 1 w 98"/>
                  <a:gd name="T45" fmla="*/ 23 h 96"/>
                  <a:gd name="T46" fmla="*/ 0 w 98"/>
                  <a:gd name="T47" fmla="*/ 15 h 96"/>
                  <a:gd name="T48" fmla="*/ 0 w 98"/>
                  <a:gd name="T49" fmla="*/ 7 h 96"/>
                  <a:gd name="T50" fmla="*/ 3 w 98"/>
                  <a:gd name="T51" fmla="*/ 2 h 96"/>
                  <a:gd name="T52" fmla="*/ 8 w 98"/>
                  <a:gd name="T53" fmla="*/ 0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8"/>
                  <a:gd name="T82" fmla="*/ 0 h 96"/>
                  <a:gd name="T83" fmla="*/ 98 w 98"/>
                  <a:gd name="T84" fmla="*/ 96 h 9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8" h="96">
                    <a:moveTo>
                      <a:pt x="8" y="0"/>
                    </a:moveTo>
                    <a:lnTo>
                      <a:pt x="97" y="48"/>
                    </a:lnTo>
                    <a:lnTo>
                      <a:pt x="97" y="86"/>
                    </a:lnTo>
                    <a:lnTo>
                      <a:pt x="90" y="87"/>
                    </a:lnTo>
                    <a:lnTo>
                      <a:pt x="82" y="88"/>
                    </a:lnTo>
                    <a:lnTo>
                      <a:pt x="72" y="90"/>
                    </a:lnTo>
                    <a:lnTo>
                      <a:pt x="62" y="94"/>
                    </a:lnTo>
                    <a:lnTo>
                      <a:pt x="54" y="95"/>
                    </a:lnTo>
                    <a:lnTo>
                      <a:pt x="46" y="95"/>
                    </a:lnTo>
                    <a:lnTo>
                      <a:pt x="39" y="94"/>
                    </a:lnTo>
                    <a:lnTo>
                      <a:pt x="36" y="90"/>
                    </a:lnTo>
                    <a:lnTo>
                      <a:pt x="28" y="88"/>
                    </a:lnTo>
                    <a:lnTo>
                      <a:pt x="21" y="82"/>
                    </a:lnTo>
                    <a:lnTo>
                      <a:pt x="12" y="75"/>
                    </a:lnTo>
                    <a:lnTo>
                      <a:pt x="11" y="67"/>
                    </a:lnTo>
                    <a:lnTo>
                      <a:pt x="11" y="65"/>
                    </a:lnTo>
                    <a:lnTo>
                      <a:pt x="10" y="60"/>
                    </a:lnTo>
                    <a:lnTo>
                      <a:pt x="8" y="57"/>
                    </a:lnTo>
                    <a:lnTo>
                      <a:pt x="8" y="54"/>
                    </a:lnTo>
                    <a:lnTo>
                      <a:pt x="7" y="49"/>
                    </a:lnTo>
                    <a:lnTo>
                      <a:pt x="6" y="42"/>
                    </a:lnTo>
                    <a:lnTo>
                      <a:pt x="4" y="31"/>
                    </a:lnTo>
                    <a:lnTo>
                      <a:pt x="1" y="23"/>
                    </a:lnTo>
                    <a:lnTo>
                      <a:pt x="0" y="15"/>
                    </a:lnTo>
                    <a:lnTo>
                      <a:pt x="0" y="7"/>
                    </a:lnTo>
                    <a:lnTo>
                      <a:pt x="3" y="2"/>
                    </a:lnTo>
                    <a:lnTo>
                      <a:pt x="8" y="0"/>
                    </a:lnTo>
                  </a:path>
                </a:pathLst>
              </a:custGeom>
              <a:solidFill>
                <a:srgbClr val="FF0000"/>
              </a:solidFill>
              <a:ln w="3175" cap="rnd">
                <a:solidFill>
                  <a:schemeClr val="tx1"/>
                </a:solidFill>
                <a:round/>
                <a:headEnd/>
                <a:tailEnd/>
              </a:ln>
            </p:spPr>
            <p:txBody>
              <a:bodyPr/>
              <a:lstStyle/>
              <a:p>
                <a:endParaRPr lang="en-US"/>
              </a:p>
            </p:txBody>
          </p:sp>
          <p:sp>
            <p:nvSpPr>
              <p:cNvPr id="235" name="Freeform 226"/>
              <p:cNvSpPr>
                <a:spLocks noChangeAspect="1"/>
              </p:cNvSpPr>
              <p:nvPr/>
            </p:nvSpPr>
            <p:spPr bwMode="auto">
              <a:xfrm>
                <a:off x="3550" y="2404"/>
                <a:ext cx="45" cy="53"/>
              </a:xfrm>
              <a:custGeom>
                <a:avLst/>
                <a:gdLst>
                  <a:gd name="T0" fmla="*/ 29 w 45"/>
                  <a:gd name="T1" fmla="*/ 51 h 53"/>
                  <a:gd name="T2" fmla="*/ 0 w 45"/>
                  <a:gd name="T3" fmla="*/ 45 h 53"/>
                  <a:gd name="T4" fmla="*/ 4 w 45"/>
                  <a:gd name="T5" fmla="*/ 18 h 53"/>
                  <a:gd name="T6" fmla="*/ 12 w 45"/>
                  <a:gd name="T7" fmla="*/ 0 h 53"/>
                  <a:gd name="T8" fmla="*/ 44 w 45"/>
                  <a:gd name="T9" fmla="*/ 52 h 53"/>
                  <a:gd name="T10" fmla="*/ 29 w 45"/>
                  <a:gd name="T11" fmla="*/ 51 h 53"/>
                  <a:gd name="T12" fmla="*/ 0 60000 65536"/>
                  <a:gd name="T13" fmla="*/ 0 60000 65536"/>
                  <a:gd name="T14" fmla="*/ 0 60000 65536"/>
                  <a:gd name="T15" fmla="*/ 0 60000 65536"/>
                  <a:gd name="T16" fmla="*/ 0 60000 65536"/>
                  <a:gd name="T17" fmla="*/ 0 60000 65536"/>
                  <a:gd name="T18" fmla="*/ 0 w 45"/>
                  <a:gd name="T19" fmla="*/ 0 h 53"/>
                  <a:gd name="T20" fmla="*/ 45 w 45"/>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45" h="53">
                    <a:moveTo>
                      <a:pt x="29" y="51"/>
                    </a:moveTo>
                    <a:lnTo>
                      <a:pt x="0" y="45"/>
                    </a:lnTo>
                    <a:lnTo>
                      <a:pt x="4" y="18"/>
                    </a:lnTo>
                    <a:lnTo>
                      <a:pt x="12" y="0"/>
                    </a:lnTo>
                    <a:lnTo>
                      <a:pt x="44" y="52"/>
                    </a:lnTo>
                    <a:lnTo>
                      <a:pt x="29" y="51"/>
                    </a:lnTo>
                  </a:path>
                </a:pathLst>
              </a:custGeom>
              <a:solidFill>
                <a:srgbClr val="FF0000"/>
              </a:solidFill>
              <a:ln w="3175" cap="rnd">
                <a:solidFill>
                  <a:schemeClr val="tx1"/>
                </a:solidFill>
                <a:round/>
                <a:headEnd/>
                <a:tailEnd/>
              </a:ln>
            </p:spPr>
            <p:txBody>
              <a:bodyPr/>
              <a:lstStyle/>
              <a:p>
                <a:endParaRPr lang="en-US"/>
              </a:p>
            </p:txBody>
          </p:sp>
          <p:sp>
            <p:nvSpPr>
              <p:cNvPr id="236" name="Freeform 227"/>
              <p:cNvSpPr>
                <a:spLocks noChangeAspect="1"/>
              </p:cNvSpPr>
              <p:nvPr/>
            </p:nvSpPr>
            <p:spPr bwMode="auto">
              <a:xfrm>
                <a:off x="3561" y="2306"/>
                <a:ext cx="358" cy="208"/>
              </a:xfrm>
              <a:custGeom>
                <a:avLst/>
                <a:gdLst>
                  <a:gd name="T0" fmla="*/ 292 w 358"/>
                  <a:gd name="T1" fmla="*/ 208 h 208"/>
                  <a:gd name="T2" fmla="*/ 71 w 358"/>
                  <a:gd name="T3" fmla="*/ 146 h 208"/>
                  <a:gd name="T4" fmla="*/ 31 w 358"/>
                  <a:gd name="T5" fmla="*/ 151 h 208"/>
                  <a:gd name="T6" fmla="*/ 0 w 358"/>
                  <a:gd name="T7" fmla="*/ 102 h 208"/>
                  <a:gd name="T8" fmla="*/ 24 w 358"/>
                  <a:gd name="T9" fmla="*/ 66 h 208"/>
                  <a:gd name="T10" fmla="*/ 358 w 358"/>
                  <a:gd name="T11" fmla="*/ 0 h 208"/>
                  <a:gd name="T12" fmla="*/ 292 w 358"/>
                  <a:gd name="T13" fmla="*/ 208 h 208"/>
                  <a:gd name="T14" fmla="*/ 0 60000 65536"/>
                  <a:gd name="T15" fmla="*/ 0 60000 65536"/>
                  <a:gd name="T16" fmla="*/ 0 60000 65536"/>
                  <a:gd name="T17" fmla="*/ 0 60000 65536"/>
                  <a:gd name="T18" fmla="*/ 0 60000 65536"/>
                  <a:gd name="T19" fmla="*/ 0 60000 65536"/>
                  <a:gd name="T20" fmla="*/ 0 60000 65536"/>
                  <a:gd name="T21" fmla="*/ 0 w 358"/>
                  <a:gd name="T22" fmla="*/ 0 h 208"/>
                  <a:gd name="T23" fmla="*/ 358 w 358"/>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8" h="208">
                    <a:moveTo>
                      <a:pt x="292" y="208"/>
                    </a:moveTo>
                    <a:lnTo>
                      <a:pt x="71" y="146"/>
                    </a:lnTo>
                    <a:lnTo>
                      <a:pt x="31" y="151"/>
                    </a:lnTo>
                    <a:lnTo>
                      <a:pt x="0" y="102"/>
                    </a:lnTo>
                    <a:lnTo>
                      <a:pt x="24" y="66"/>
                    </a:lnTo>
                    <a:lnTo>
                      <a:pt x="358" y="0"/>
                    </a:lnTo>
                    <a:lnTo>
                      <a:pt x="292" y="208"/>
                    </a:lnTo>
                  </a:path>
                </a:pathLst>
              </a:custGeom>
              <a:solidFill>
                <a:srgbClr val="FF0000"/>
              </a:solidFill>
              <a:ln w="3175" cap="rnd">
                <a:solidFill>
                  <a:schemeClr val="tx1"/>
                </a:solidFill>
                <a:round/>
                <a:headEnd/>
                <a:tailEnd/>
              </a:ln>
            </p:spPr>
            <p:txBody>
              <a:bodyPr/>
              <a:lstStyle/>
              <a:p>
                <a:endParaRPr lang="en-US"/>
              </a:p>
            </p:txBody>
          </p:sp>
          <p:sp>
            <p:nvSpPr>
              <p:cNvPr id="237" name="Freeform 228"/>
              <p:cNvSpPr>
                <a:spLocks noChangeAspect="1"/>
              </p:cNvSpPr>
              <p:nvPr/>
            </p:nvSpPr>
            <p:spPr bwMode="auto">
              <a:xfrm>
                <a:off x="3855" y="2254"/>
                <a:ext cx="270" cy="257"/>
              </a:xfrm>
              <a:custGeom>
                <a:avLst/>
                <a:gdLst>
                  <a:gd name="T0" fmla="*/ 65 w 270"/>
                  <a:gd name="T1" fmla="*/ 51 h 257"/>
                  <a:gd name="T2" fmla="*/ 242 w 270"/>
                  <a:gd name="T3" fmla="*/ 0 h 257"/>
                  <a:gd name="T4" fmla="*/ 269 w 270"/>
                  <a:gd name="T5" fmla="*/ 174 h 257"/>
                  <a:gd name="T6" fmla="*/ 0 w 270"/>
                  <a:gd name="T7" fmla="*/ 256 h 257"/>
                  <a:gd name="T8" fmla="*/ 65 w 270"/>
                  <a:gd name="T9" fmla="*/ 51 h 257"/>
                  <a:gd name="T10" fmla="*/ 0 60000 65536"/>
                  <a:gd name="T11" fmla="*/ 0 60000 65536"/>
                  <a:gd name="T12" fmla="*/ 0 60000 65536"/>
                  <a:gd name="T13" fmla="*/ 0 60000 65536"/>
                  <a:gd name="T14" fmla="*/ 0 60000 65536"/>
                  <a:gd name="T15" fmla="*/ 0 w 270"/>
                  <a:gd name="T16" fmla="*/ 0 h 257"/>
                  <a:gd name="T17" fmla="*/ 270 w 270"/>
                  <a:gd name="T18" fmla="*/ 257 h 257"/>
                </a:gdLst>
                <a:ahLst/>
                <a:cxnLst>
                  <a:cxn ang="T10">
                    <a:pos x="T0" y="T1"/>
                  </a:cxn>
                  <a:cxn ang="T11">
                    <a:pos x="T2" y="T3"/>
                  </a:cxn>
                  <a:cxn ang="T12">
                    <a:pos x="T4" y="T5"/>
                  </a:cxn>
                  <a:cxn ang="T13">
                    <a:pos x="T6" y="T7"/>
                  </a:cxn>
                  <a:cxn ang="T14">
                    <a:pos x="T8" y="T9"/>
                  </a:cxn>
                </a:cxnLst>
                <a:rect l="T15" t="T16" r="T17" b="T18"/>
                <a:pathLst>
                  <a:path w="270" h="257">
                    <a:moveTo>
                      <a:pt x="65" y="51"/>
                    </a:moveTo>
                    <a:lnTo>
                      <a:pt x="242" y="0"/>
                    </a:lnTo>
                    <a:lnTo>
                      <a:pt x="269" y="174"/>
                    </a:lnTo>
                    <a:lnTo>
                      <a:pt x="0" y="256"/>
                    </a:lnTo>
                    <a:lnTo>
                      <a:pt x="65" y="51"/>
                    </a:lnTo>
                  </a:path>
                </a:pathLst>
              </a:custGeom>
              <a:solidFill>
                <a:srgbClr val="FF0000"/>
              </a:solidFill>
              <a:ln w="3175" cap="rnd">
                <a:solidFill>
                  <a:schemeClr val="tx1"/>
                </a:solidFill>
                <a:round/>
                <a:headEnd/>
                <a:tailEnd/>
              </a:ln>
            </p:spPr>
            <p:txBody>
              <a:bodyPr/>
              <a:lstStyle/>
              <a:p>
                <a:endParaRPr lang="en-US"/>
              </a:p>
            </p:txBody>
          </p:sp>
          <p:sp>
            <p:nvSpPr>
              <p:cNvPr id="238" name="Freeform 229"/>
              <p:cNvSpPr>
                <a:spLocks noChangeAspect="1"/>
              </p:cNvSpPr>
              <p:nvPr/>
            </p:nvSpPr>
            <p:spPr bwMode="auto">
              <a:xfrm>
                <a:off x="3888" y="2035"/>
                <a:ext cx="209" cy="270"/>
              </a:xfrm>
              <a:custGeom>
                <a:avLst/>
                <a:gdLst>
                  <a:gd name="T0" fmla="*/ 30 w 209"/>
                  <a:gd name="T1" fmla="*/ 269 h 270"/>
                  <a:gd name="T2" fmla="*/ 0 w 209"/>
                  <a:gd name="T3" fmla="*/ 49 h 270"/>
                  <a:gd name="T4" fmla="*/ 174 w 209"/>
                  <a:gd name="T5" fmla="*/ 0 h 270"/>
                  <a:gd name="T6" fmla="*/ 208 w 209"/>
                  <a:gd name="T7" fmla="*/ 215 h 270"/>
                  <a:gd name="T8" fmla="*/ 30 w 209"/>
                  <a:gd name="T9" fmla="*/ 269 h 270"/>
                  <a:gd name="T10" fmla="*/ 0 60000 65536"/>
                  <a:gd name="T11" fmla="*/ 0 60000 65536"/>
                  <a:gd name="T12" fmla="*/ 0 60000 65536"/>
                  <a:gd name="T13" fmla="*/ 0 60000 65536"/>
                  <a:gd name="T14" fmla="*/ 0 60000 65536"/>
                  <a:gd name="T15" fmla="*/ 0 w 209"/>
                  <a:gd name="T16" fmla="*/ 0 h 270"/>
                  <a:gd name="T17" fmla="*/ 209 w 209"/>
                  <a:gd name="T18" fmla="*/ 270 h 270"/>
                </a:gdLst>
                <a:ahLst/>
                <a:cxnLst>
                  <a:cxn ang="T10">
                    <a:pos x="T0" y="T1"/>
                  </a:cxn>
                  <a:cxn ang="T11">
                    <a:pos x="T2" y="T3"/>
                  </a:cxn>
                  <a:cxn ang="T12">
                    <a:pos x="T4" y="T5"/>
                  </a:cxn>
                  <a:cxn ang="T13">
                    <a:pos x="T6" y="T7"/>
                  </a:cxn>
                  <a:cxn ang="T14">
                    <a:pos x="T8" y="T9"/>
                  </a:cxn>
                </a:cxnLst>
                <a:rect l="T15" t="T16" r="T17" b="T18"/>
                <a:pathLst>
                  <a:path w="209" h="270">
                    <a:moveTo>
                      <a:pt x="30" y="269"/>
                    </a:moveTo>
                    <a:lnTo>
                      <a:pt x="0" y="49"/>
                    </a:lnTo>
                    <a:lnTo>
                      <a:pt x="174" y="0"/>
                    </a:lnTo>
                    <a:lnTo>
                      <a:pt x="208" y="215"/>
                    </a:lnTo>
                    <a:lnTo>
                      <a:pt x="30" y="269"/>
                    </a:lnTo>
                  </a:path>
                </a:pathLst>
              </a:custGeom>
              <a:solidFill>
                <a:srgbClr val="FF0000"/>
              </a:solidFill>
              <a:ln w="3175" cap="rnd">
                <a:solidFill>
                  <a:schemeClr val="tx1"/>
                </a:solidFill>
                <a:round/>
                <a:headEnd/>
                <a:tailEnd/>
              </a:ln>
            </p:spPr>
            <p:txBody>
              <a:bodyPr/>
              <a:lstStyle/>
              <a:p>
                <a:endParaRPr lang="en-US"/>
              </a:p>
            </p:txBody>
          </p:sp>
          <p:sp>
            <p:nvSpPr>
              <p:cNvPr id="239" name="Freeform 230"/>
              <p:cNvSpPr>
                <a:spLocks noChangeAspect="1"/>
              </p:cNvSpPr>
              <p:nvPr/>
            </p:nvSpPr>
            <p:spPr bwMode="auto">
              <a:xfrm>
                <a:off x="3483" y="2512"/>
                <a:ext cx="113" cy="77"/>
              </a:xfrm>
              <a:custGeom>
                <a:avLst/>
                <a:gdLst>
                  <a:gd name="T0" fmla="*/ 112 w 113"/>
                  <a:gd name="T1" fmla="*/ 76 h 77"/>
                  <a:gd name="T2" fmla="*/ 0 w 113"/>
                  <a:gd name="T3" fmla="*/ 74 h 77"/>
                  <a:gd name="T4" fmla="*/ 4 w 113"/>
                  <a:gd name="T5" fmla="*/ 0 h 77"/>
                  <a:gd name="T6" fmla="*/ 38 w 113"/>
                  <a:gd name="T7" fmla="*/ 20 h 77"/>
                  <a:gd name="T8" fmla="*/ 53 w 113"/>
                  <a:gd name="T9" fmla="*/ 0 h 77"/>
                  <a:gd name="T10" fmla="*/ 108 w 113"/>
                  <a:gd name="T11" fmla="*/ 4 h 77"/>
                  <a:gd name="T12" fmla="*/ 112 w 113"/>
                  <a:gd name="T13" fmla="*/ 76 h 77"/>
                  <a:gd name="T14" fmla="*/ 0 60000 65536"/>
                  <a:gd name="T15" fmla="*/ 0 60000 65536"/>
                  <a:gd name="T16" fmla="*/ 0 60000 65536"/>
                  <a:gd name="T17" fmla="*/ 0 60000 65536"/>
                  <a:gd name="T18" fmla="*/ 0 60000 65536"/>
                  <a:gd name="T19" fmla="*/ 0 60000 65536"/>
                  <a:gd name="T20" fmla="*/ 0 60000 65536"/>
                  <a:gd name="T21" fmla="*/ 0 w 113"/>
                  <a:gd name="T22" fmla="*/ 0 h 77"/>
                  <a:gd name="T23" fmla="*/ 113 w 113"/>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 h="77">
                    <a:moveTo>
                      <a:pt x="112" y="76"/>
                    </a:moveTo>
                    <a:lnTo>
                      <a:pt x="0" y="74"/>
                    </a:lnTo>
                    <a:lnTo>
                      <a:pt x="4" y="0"/>
                    </a:lnTo>
                    <a:lnTo>
                      <a:pt x="38" y="20"/>
                    </a:lnTo>
                    <a:lnTo>
                      <a:pt x="53" y="0"/>
                    </a:lnTo>
                    <a:lnTo>
                      <a:pt x="108" y="4"/>
                    </a:lnTo>
                    <a:lnTo>
                      <a:pt x="112" y="76"/>
                    </a:lnTo>
                  </a:path>
                </a:pathLst>
              </a:custGeom>
              <a:solidFill>
                <a:srgbClr val="FF0000"/>
              </a:solidFill>
              <a:ln w="3175" cap="rnd">
                <a:solidFill>
                  <a:schemeClr val="tx1"/>
                </a:solidFill>
                <a:round/>
                <a:headEnd/>
                <a:tailEnd/>
              </a:ln>
            </p:spPr>
            <p:txBody>
              <a:bodyPr/>
              <a:lstStyle/>
              <a:p>
                <a:endParaRPr lang="en-US"/>
              </a:p>
            </p:txBody>
          </p:sp>
          <p:sp>
            <p:nvSpPr>
              <p:cNvPr id="240" name="Freeform 231"/>
              <p:cNvSpPr>
                <a:spLocks noChangeAspect="1"/>
              </p:cNvSpPr>
              <p:nvPr/>
            </p:nvSpPr>
            <p:spPr bwMode="auto">
              <a:xfrm>
                <a:off x="3716" y="1944"/>
                <a:ext cx="348" cy="180"/>
              </a:xfrm>
              <a:custGeom>
                <a:avLst/>
                <a:gdLst>
                  <a:gd name="T0" fmla="*/ 0 w 348"/>
                  <a:gd name="T1" fmla="*/ 179 h 180"/>
                  <a:gd name="T2" fmla="*/ 30 w 348"/>
                  <a:gd name="T3" fmla="*/ 77 h 180"/>
                  <a:gd name="T4" fmla="*/ 332 w 348"/>
                  <a:gd name="T5" fmla="*/ 0 h 180"/>
                  <a:gd name="T6" fmla="*/ 347 w 348"/>
                  <a:gd name="T7" fmla="*/ 92 h 180"/>
                  <a:gd name="T8" fmla="*/ 176 w 348"/>
                  <a:gd name="T9" fmla="*/ 142 h 180"/>
                  <a:gd name="T10" fmla="*/ 0 w 348"/>
                  <a:gd name="T11" fmla="*/ 179 h 180"/>
                  <a:gd name="T12" fmla="*/ 0 60000 65536"/>
                  <a:gd name="T13" fmla="*/ 0 60000 65536"/>
                  <a:gd name="T14" fmla="*/ 0 60000 65536"/>
                  <a:gd name="T15" fmla="*/ 0 60000 65536"/>
                  <a:gd name="T16" fmla="*/ 0 60000 65536"/>
                  <a:gd name="T17" fmla="*/ 0 60000 65536"/>
                  <a:gd name="T18" fmla="*/ 0 w 348"/>
                  <a:gd name="T19" fmla="*/ 0 h 180"/>
                  <a:gd name="T20" fmla="*/ 348 w 348"/>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348" h="180">
                    <a:moveTo>
                      <a:pt x="0" y="179"/>
                    </a:moveTo>
                    <a:lnTo>
                      <a:pt x="30" y="77"/>
                    </a:lnTo>
                    <a:lnTo>
                      <a:pt x="332" y="0"/>
                    </a:lnTo>
                    <a:lnTo>
                      <a:pt x="347" y="92"/>
                    </a:lnTo>
                    <a:lnTo>
                      <a:pt x="176" y="142"/>
                    </a:lnTo>
                    <a:lnTo>
                      <a:pt x="0" y="179"/>
                    </a:lnTo>
                  </a:path>
                </a:pathLst>
              </a:custGeom>
              <a:solidFill>
                <a:srgbClr val="FF0000"/>
              </a:solidFill>
              <a:ln w="3175" cap="rnd">
                <a:solidFill>
                  <a:schemeClr val="tx1"/>
                </a:solidFill>
                <a:round/>
                <a:headEnd/>
                <a:tailEnd/>
              </a:ln>
            </p:spPr>
            <p:txBody>
              <a:bodyPr/>
              <a:lstStyle/>
              <a:p>
                <a:endParaRPr lang="en-US"/>
              </a:p>
            </p:txBody>
          </p:sp>
          <p:sp>
            <p:nvSpPr>
              <p:cNvPr id="241" name="Freeform 232"/>
              <p:cNvSpPr>
                <a:spLocks noChangeAspect="1"/>
              </p:cNvSpPr>
              <p:nvPr/>
            </p:nvSpPr>
            <p:spPr bwMode="auto">
              <a:xfrm>
                <a:off x="3589" y="2414"/>
                <a:ext cx="58" cy="38"/>
              </a:xfrm>
              <a:custGeom>
                <a:avLst/>
                <a:gdLst>
                  <a:gd name="T0" fmla="*/ 0 w 58"/>
                  <a:gd name="T1" fmla="*/ 6 h 38"/>
                  <a:gd name="T2" fmla="*/ 29 w 58"/>
                  <a:gd name="T3" fmla="*/ 37 h 38"/>
                  <a:gd name="T4" fmla="*/ 57 w 58"/>
                  <a:gd name="T5" fmla="*/ 35 h 38"/>
                  <a:gd name="T6" fmla="*/ 56 w 58"/>
                  <a:gd name="T7" fmla="*/ 0 h 38"/>
                  <a:gd name="T8" fmla="*/ 0 w 58"/>
                  <a:gd name="T9" fmla="*/ 6 h 38"/>
                  <a:gd name="T10" fmla="*/ 0 60000 65536"/>
                  <a:gd name="T11" fmla="*/ 0 60000 65536"/>
                  <a:gd name="T12" fmla="*/ 0 60000 65536"/>
                  <a:gd name="T13" fmla="*/ 0 60000 65536"/>
                  <a:gd name="T14" fmla="*/ 0 60000 65536"/>
                  <a:gd name="T15" fmla="*/ 0 w 58"/>
                  <a:gd name="T16" fmla="*/ 0 h 38"/>
                  <a:gd name="T17" fmla="*/ 58 w 58"/>
                  <a:gd name="T18" fmla="*/ 38 h 38"/>
                </a:gdLst>
                <a:ahLst/>
                <a:cxnLst>
                  <a:cxn ang="T10">
                    <a:pos x="T0" y="T1"/>
                  </a:cxn>
                  <a:cxn ang="T11">
                    <a:pos x="T2" y="T3"/>
                  </a:cxn>
                  <a:cxn ang="T12">
                    <a:pos x="T4" y="T5"/>
                  </a:cxn>
                  <a:cxn ang="T13">
                    <a:pos x="T6" y="T7"/>
                  </a:cxn>
                  <a:cxn ang="T14">
                    <a:pos x="T8" y="T9"/>
                  </a:cxn>
                </a:cxnLst>
                <a:rect l="T15" t="T16" r="T17" b="T18"/>
                <a:pathLst>
                  <a:path w="58" h="38">
                    <a:moveTo>
                      <a:pt x="0" y="6"/>
                    </a:moveTo>
                    <a:lnTo>
                      <a:pt x="29" y="37"/>
                    </a:lnTo>
                    <a:lnTo>
                      <a:pt x="57" y="35"/>
                    </a:lnTo>
                    <a:lnTo>
                      <a:pt x="56" y="0"/>
                    </a:lnTo>
                    <a:lnTo>
                      <a:pt x="0" y="6"/>
                    </a:lnTo>
                  </a:path>
                </a:pathLst>
              </a:custGeom>
              <a:solidFill>
                <a:srgbClr val="FF0000"/>
              </a:solidFill>
              <a:ln w="3175" cap="rnd">
                <a:solidFill>
                  <a:schemeClr val="tx1"/>
                </a:solidFill>
                <a:round/>
                <a:headEnd/>
                <a:tailEnd/>
              </a:ln>
            </p:spPr>
            <p:txBody>
              <a:bodyPr/>
              <a:lstStyle/>
              <a:p>
                <a:endParaRPr lang="en-US"/>
              </a:p>
            </p:txBody>
          </p:sp>
          <p:sp>
            <p:nvSpPr>
              <p:cNvPr id="242" name="Freeform 233"/>
              <p:cNvSpPr>
                <a:spLocks noChangeAspect="1"/>
              </p:cNvSpPr>
              <p:nvPr/>
            </p:nvSpPr>
            <p:spPr bwMode="auto">
              <a:xfrm>
                <a:off x="3624" y="2482"/>
                <a:ext cx="318" cy="157"/>
              </a:xfrm>
              <a:custGeom>
                <a:avLst/>
                <a:gdLst>
                  <a:gd name="T0" fmla="*/ 317 w 318"/>
                  <a:gd name="T1" fmla="*/ 0 h 157"/>
                  <a:gd name="T2" fmla="*/ 215 w 318"/>
                  <a:gd name="T3" fmla="*/ 99 h 157"/>
                  <a:gd name="T4" fmla="*/ 96 w 318"/>
                  <a:gd name="T5" fmla="*/ 130 h 157"/>
                  <a:gd name="T6" fmla="*/ 61 w 318"/>
                  <a:gd name="T7" fmla="*/ 156 h 157"/>
                  <a:gd name="T8" fmla="*/ 53 w 318"/>
                  <a:gd name="T9" fmla="*/ 152 h 157"/>
                  <a:gd name="T10" fmla="*/ 41 w 318"/>
                  <a:gd name="T11" fmla="*/ 147 h 157"/>
                  <a:gd name="T12" fmla="*/ 29 w 318"/>
                  <a:gd name="T13" fmla="*/ 141 h 157"/>
                  <a:gd name="T14" fmla="*/ 17 w 318"/>
                  <a:gd name="T15" fmla="*/ 136 h 157"/>
                  <a:gd name="T16" fmla="*/ 7 w 318"/>
                  <a:gd name="T17" fmla="*/ 131 h 157"/>
                  <a:gd name="T18" fmla="*/ 0 w 318"/>
                  <a:gd name="T19" fmla="*/ 127 h 157"/>
                  <a:gd name="T20" fmla="*/ 0 w 318"/>
                  <a:gd name="T21" fmla="*/ 125 h 157"/>
                  <a:gd name="T22" fmla="*/ 5 w 318"/>
                  <a:gd name="T23" fmla="*/ 125 h 157"/>
                  <a:gd name="T24" fmla="*/ 25 w 318"/>
                  <a:gd name="T25" fmla="*/ 126 h 157"/>
                  <a:gd name="T26" fmla="*/ 57 w 318"/>
                  <a:gd name="T27" fmla="*/ 120 h 157"/>
                  <a:gd name="T28" fmla="*/ 57 w 318"/>
                  <a:gd name="T29" fmla="*/ 116 h 157"/>
                  <a:gd name="T30" fmla="*/ 58 w 318"/>
                  <a:gd name="T31" fmla="*/ 111 h 157"/>
                  <a:gd name="T32" fmla="*/ 59 w 318"/>
                  <a:gd name="T33" fmla="*/ 107 h 157"/>
                  <a:gd name="T34" fmla="*/ 59 w 318"/>
                  <a:gd name="T35" fmla="*/ 101 h 157"/>
                  <a:gd name="T36" fmla="*/ 59 w 318"/>
                  <a:gd name="T37" fmla="*/ 97 h 157"/>
                  <a:gd name="T38" fmla="*/ 61 w 318"/>
                  <a:gd name="T39" fmla="*/ 92 h 157"/>
                  <a:gd name="T40" fmla="*/ 62 w 318"/>
                  <a:gd name="T41" fmla="*/ 86 h 157"/>
                  <a:gd name="T42" fmla="*/ 63 w 318"/>
                  <a:gd name="T43" fmla="*/ 82 h 157"/>
                  <a:gd name="T44" fmla="*/ 70 w 318"/>
                  <a:gd name="T45" fmla="*/ 82 h 157"/>
                  <a:gd name="T46" fmla="*/ 75 w 318"/>
                  <a:gd name="T47" fmla="*/ 80 h 157"/>
                  <a:gd name="T48" fmla="*/ 82 w 318"/>
                  <a:gd name="T49" fmla="*/ 76 h 157"/>
                  <a:gd name="T50" fmla="*/ 87 w 318"/>
                  <a:gd name="T51" fmla="*/ 71 h 157"/>
                  <a:gd name="T52" fmla="*/ 123 w 318"/>
                  <a:gd name="T53" fmla="*/ 37 h 157"/>
                  <a:gd name="T54" fmla="*/ 149 w 318"/>
                  <a:gd name="T55" fmla="*/ 8 h 157"/>
                  <a:gd name="T56" fmla="*/ 225 w 318"/>
                  <a:gd name="T57" fmla="*/ 29 h 157"/>
                  <a:gd name="T58" fmla="*/ 317 w 318"/>
                  <a:gd name="T59" fmla="*/ 0 h 15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8"/>
                  <a:gd name="T91" fmla="*/ 0 h 157"/>
                  <a:gd name="T92" fmla="*/ 318 w 318"/>
                  <a:gd name="T93" fmla="*/ 157 h 15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8" h="157">
                    <a:moveTo>
                      <a:pt x="317" y="0"/>
                    </a:moveTo>
                    <a:lnTo>
                      <a:pt x="215" y="99"/>
                    </a:lnTo>
                    <a:lnTo>
                      <a:pt x="96" y="130"/>
                    </a:lnTo>
                    <a:lnTo>
                      <a:pt x="61" y="156"/>
                    </a:lnTo>
                    <a:lnTo>
                      <a:pt x="53" y="152"/>
                    </a:lnTo>
                    <a:lnTo>
                      <a:pt x="41" y="147"/>
                    </a:lnTo>
                    <a:lnTo>
                      <a:pt x="29" y="141"/>
                    </a:lnTo>
                    <a:lnTo>
                      <a:pt x="17" y="136"/>
                    </a:lnTo>
                    <a:lnTo>
                      <a:pt x="7" y="131"/>
                    </a:lnTo>
                    <a:lnTo>
                      <a:pt x="0" y="127"/>
                    </a:lnTo>
                    <a:lnTo>
                      <a:pt x="0" y="125"/>
                    </a:lnTo>
                    <a:lnTo>
                      <a:pt x="5" y="125"/>
                    </a:lnTo>
                    <a:lnTo>
                      <a:pt x="25" y="126"/>
                    </a:lnTo>
                    <a:lnTo>
                      <a:pt x="57" y="120"/>
                    </a:lnTo>
                    <a:lnTo>
                      <a:pt x="57" y="116"/>
                    </a:lnTo>
                    <a:lnTo>
                      <a:pt x="58" y="111"/>
                    </a:lnTo>
                    <a:lnTo>
                      <a:pt x="59" y="107"/>
                    </a:lnTo>
                    <a:lnTo>
                      <a:pt x="59" y="101"/>
                    </a:lnTo>
                    <a:lnTo>
                      <a:pt x="59" y="97"/>
                    </a:lnTo>
                    <a:lnTo>
                      <a:pt x="61" y="92"/>
                    </a:lnTo>
                    <a:lnTo>
                      <a:pt x="62" y="86"/>
                    </a:lnTo>
                    <a:lnTo>
                      <a:pt x="63" y="82"/>
                    </a:lnTo>
                    <a:lnTo>
                      <a:pt x="70" y="82"/>
                    </a:lnTo>
                    <a:lnTo>
                      <a:pt x="75" y="80"/>
                    </a:lnTo>
                    <a:lnTo>
                      <a:pt x="82" y="76"/>
                    </a:lnTo>
                    <a:lnTo>
                      <a:pt x="87" y="71"/>
                    </a:lnTo>
                    <a:lnTo>
                      <a:pt x="123" y="37"/>
                    </a:lnTo>
                    <a:lnTo>
                      <a:pt x="149" y="8"/>
                    </a:lnTo>
                    <a:lnTo>
                      <a:pt x="225" y="29"/>
                    </a:lnTo>
                    <a:lnTo>
                      <a:pt x="317" y="0"/>
                    </a:lnTo>
                  </a:path>
                </a:pathLst>
              </a:custGeom>
              <a:solidFill>
                <a:srgbClr val="FF9900"/>
              </a:solidFill>
              <a:ln w="3175" cap="rnd">
                <a:solidFill>
                  <a:schemeClr val="tx1"/>
                </a:solidFill>
                <a:round/>
                <a:headEnd/>
                <a:tailEnd/>
              </a:ln>
            </p:spPr>
            <p:txBody>
              <a:bodyPr/>
              <a:lstStyle/>
              <a:p>
                <a:endParaRPr lang="en-US"/>
              </a:p>
            </p:txBody>
          </p:sp>
          <p:sp>
            <p:nvSpPr>
              <p:cNvPr id="243" name="Freeform 234"/>
              <p:cNvSpPr>
                <a:spLocks noChangeAspect="1"/>
              </p:cNvSpPr>
              <p:nvPr/>
            </p:nvSpPr>
            <p:spPr bwMode="auto">
              <a:xfrm>
                <a:off x="3410" y="2586"/>
                <a:ext cx="277" cy="301"/>
              </a:xfrm>
              <a:custGeom>
                <a:avLst/>
                <a:gdLst>
                  <a:gd name="T0" fmla="*/ 270 w 277"/>
                  <a:gd name="T1" fmla="*/ 20 h 301"/>
                  <a:gd name="T2" fmla="*/ 276 w 277"/>
                  <a:gd name="T3" fmla="*/ 62 h 301"/>
                  <a:gd name="T4" fmla="*/ 225 w 277"/>
                  <a:gd name="T5" fmla="*/ 257 h 301"/>
                  <a:gd name="T6" fmla="*/ 0 w 277"/>
                  <a:gd name="T7" fmla="*/ 300 h 301"/>
                  <a:gd name="T8" fmla="*/ 75 w 277"/>
                  <a:gd name="T9" fmla="*/ 0 h 301"/>
                  <a:gd name="T10" fmla="*/ 190 w 277"/>
                  <a:gd name="T11" fmla="*/ 0 h 301"/>
                  <a:gd name="T12" fmla="*/ 217 w 277"/>
                  <a:gd name="T13" fmla="*/ 24 h 301"/>
                  <a:gd name="T14" fmla="*/ 270 w 277"/>
                  <a:gd name="T15" fmla="*/ 20 h 301"/>
                  <a:gd name="T16" fmla="*/ 0 60000 65536"/>
                  <a:gd name="T17" fmla="*/ 0 60000 65536"/>
                  <a:gd name="T18" fmla="*/ 0 60000 65536"/>
                  <a:gd name="T19" fmla="*/ 0 60000 65536"/>
                  <a:gd name="T20" fmla="*/ 0 60000 65536"/>
                  <a:gd name="T21" fmla="*/ 0 60000 65536"/>
                  <a:gd name="T22" fmla="*/ 0 60000 65536"/>
                  <a:gd name="T23" fmla="*/ 0 60000 65536"/>
                  <a:gd name="T24" fmla="*/ 0 w 277"/>
                  <a:gd name="T25" fmla="*/ 0 h 301"/>
                  <a:gd name="T26" fmla="*/ 277 w 277"/>
                  <a:gd name="T27" fmla="*/ 301 h 3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7" h="301">
                    <a:moveTo>
                      <a:pt x="270" y="20"/>
                    </a:moveTo>
                    <a:lnTo>
                      <a:pt x="276" y="62"/>
                    </a:lnTo>
                    <a:lnTo>
                      <a:pt x="225" y="257"/>
                    </a:lnTo>
                    <a:lnTo>
                      <a:pt x="0" y="300"/>
                    </a:lnTo>
                    <a:lnTo>
                      <a:pt x="75" y="0"/>
                    </a:lnTo>
                    <a:lnTo>
                      <a:pt x="190" y="0"/>
                    </a:lnTo>
                    <a:lnTo>
                      <a:pt x="217" y="24"/>
                    </a:lnTo>
                    <a:lnTo>
                      <a:pt x="270" y="20"/>
                    </a:lnTo>
                  </a:path>
                </a:pathLst>
              </a:custGeom>
              <a:solidFill>
                <a:srgbClr val="FF0000"/>
              </a:solidFill>
              <a:ln w="3175" cap="rnd">
                <a:solidFill>
                  <a:schemeClr val="tx1"/>
                </a:solidFill>
                <a:round/>
                <a:headEnd/>
                <a:tailEnd/>
              </a:ln>
            </p:spPr>
            <p:txBody>
              <a:bodyPr/>
              <a:lstStyle/>
              <a:p>
                <a:endParaRPr lang="en-US"/>
              </a:p>
            </p:txBody>
          </p:sp>
          <p:sp>
            <p:nvSpPr>
              <p:cNvPr id="244" name="Rectangle 235"/>
              <p:cNvSpPr>
                <a:spLocks noChangeAspect="1" noChangeArrowheads="1"/>
              </p:cNvSpPr>
              <p:nvPr/>
            </p:nvSpPr>
            <p:spPr bwMode="auto">
              <a:xfrm rot="2220000">
                <a:off x="3489" y="2497"/>
                <a:ext cx="46" cy="27"/>
              </a:xfrm>
              <a:prstGeom prst="rect">
                <a:avLst/>
              </a:prstGeom>
              <a:solidFill>
                <a:srgbClr val="FF0000"/>
              </a:solidFill>
              <a:ln w="3175">
                <a:solidFill>
                  <a:schemeClr val="tx1"/>
                </a:solidFill>
                <a:miter lim="800000"/>
                <a:headEnd/>
                <a:tailEnd/>
              </a:ln>
            </p:spPr>
            <p:txBody>
              <a:bodyPr wrap="none" anchor="ctr"/>
              <a:lstStyle/>
              <a:p>
                <a:pPr algn="ctr" eaLnBrk="0" hangingPunct="0"/>
                <a:endParaRPr lang="en-US"/>
              </a:p>
            </p:txBody>
          </p:sp>
          <p:sp>
            <p:nvSpPr>
              <p:cNvPr id="245" name="Freeform 236"/>
              <p:cNvSpPr>
                <a:spLocks noChangeAspect="1"/>
              </p:cNvSpPr>
              <p:nvPr/>
            </p:nvSpPr>
            <p:spPr bwMode="auto">
              <a:xfrm>
                <a:off x="3567" y="2456"/>
                <a:ext cx="137" cy="91"/>
              </a:xfrm>
              <a:custGeom>
                <a:avLst/>
                <a:gdLst>
                  <a:gd name="T0" fmla="*/ 0 w 137"/>
                  <a:gd name="T1" fmla="*/ 58 h 91"/>
                  <a:gd name="T2" fmla="*/ 90 w 137"/>
                  <a:gd name="T3" fmla="*/ 0 h 91"/>
                  <a:gd name="T4" fmla="*/ 136 w 137"/>
                  <a:gd name="T5" fmla="*/ 15 h 91"/>
                  <a:gd name="T6" fmla="*/ 79 w 137"/>
                  <a:gd name="T7" fmla="*/ 90 h 91"/>
                  <a:gd name="T8" fmla="*/ 25 w 137"/>
                  <a:gd name="T9" fmla="*/ 60 h 91"/>
                  <a:gd name="T10" fmla="*/ 0 w 137"/>
                  <a:gd name="T11" fmla="*/ 58 h 91"/>
                  <a:gd name="T12" fmla="*/ 0 60000 65536"/>
                  <a:gd name="T13" fmla="*/ 0 60000 65536"/>
                  <a:gd name="T14" fmla="*/ 0 60000 65536"/>
                  <a:gd name="T15" fmla="*/ 0 60000 65536"/>
                  <a:gd name="T16" fmla="*/ 0 60000 65536"/>
                  <a:gd name="T17" fmla="*/ 0 60000 65536"/>
                  <a:gd name="T18" fmla="*/ 0 w 137"/>
                  <a:gd name="T19" fmla="*/ 0 h 91"/>
                  <a:gd name="T20" fmla="*/ 137 w 137"/>
                  <a:gd name="T21" fmla="*/ 91 h 91"/>
                </a:gdLst>
                <a:ahLst/>
                <a:cxnLst>
                  <a:cxn ang="T12">
                    <a:pos x="T0" y="T1"/>
                  </a:cxn>
                  <a:cxn ang="T13">
                    <a:pos x="T2" y="T3"/>
                  </a:cxn>
                  <a:cxn ang="T14">
                    <a:pos x="T4" y="T5"/>
                  </a:cxn>
                  <a:cxn ang="T15">
                    <a:pos x="T6" y="T7"/>
                  </a:cxn>
                  <a:cxn ang="T16">
                    <a:pos x="T8" y="T9"/>
                  </a:cxn>
                  <a:cxn ang="T17">
                    <a:pos x="T10" y="T11"/>
                  </a:cxn>
                </a:cxnLst>
                <a:rect l="T18" t="T19" r="T20" b="T21"/>
                <a:pathLst>
                  <a:path w="137" h="91">
                    <a:moveTo>
                      <a:pt x="0" y="58"/>
                    </a:moveTo>
                    <a:lnTo>
                      <a:pt x="90" y="0"/>
                    </a:lnTo>
                    <a:lnTo>
                      <a:pt x="136" y="15"/>
                    </a:lnTo>
                    <a:lnTo>
                      <a:pt x="79" y="90"/>
                    </a:lnTo>
                    <a:lnTo>
                      <a:pt x="25" y="60"/>
                    </a:lnTo>
                    <a:lnTo>
                      <a:pt x="0" y="58"/>
                    </a:lnTo>
                  </a:path>
                </a:pathLst>
              </a:custGeom>
              <a:solidFill>
                <a:srgbClr val="FF9900"/>
              </a:solidFill>
              <a:ln w="3175" cap="rnd">
                <a:solidFill>
                  <a:schemeClr val="tx1"/>
                </a:solidFill>
                <a:round/>
                <a:headEnd/>
                <a:tailEnd/>
              </a:ln>
            </p:spPr>
            <p:txBody>
              <a:bodyPr/>
              <a:lstStyle/>
              <a:p>
                <a:endParaRPr lang="en-US"/>
              </a:p>
            </p:txBody>
          </p:sp>
          <p:sp>
            <p:nvSpPr>
              <p:cNvPr id="246" name="Freeform 237"/>
              <p:cNvSpPr>
                <a:spLocks noChangeAspect="1"/>
              </p:cNvSpPr>
              <p:nvPr/>
            </p:nvSpPr>
            <p:spPr bwMode="auto">
              <a:xfrm>
                <a:off x="3585" y="2087"/>
                <a:ext cx="335" cy="285"/>
              </a:xfrm>
              <a:custGeom>
                <a:avLst/>
                <a:gdLst>
                  <a:gd name="T0" fmla="*/ 131 w 335"/>
                  <a:gd name="T1" fmla="*/ 36 h 285"/>
                  <a:gd name="T2" fmla="*/ 305 w 335"/>
                  <a:gd name="T3" fmla="*/ 0 h 285"/>
                  <a:gd name="T4" fmla="*/ 335 w 335"/>
                  <a:gd name="T5" fmla="*/ 217 h 285"/>
                  <a:gd name="T6" fmla="*/ 0 w 335"/>
                  <a:gd name="T7" fmla="*/ 285 h 285"/>
                  <a:gd name="T8" fmla="*/ 60 w 335"/>
                  <a:gd name="T9" fmla="*/ 196 h 285"/>
                  <a:gd name="T10" fmla="*/ 131 w 335"/>
                  <a:gd name="T11" fmla="*/ 36 h 285"/>
                  <a:gd name="T12" fmla="*/ 0 60000 65536"/>
                  <a:gd name="T13" fmla="*/ 0 60000 65536"/>
                  <a:gd name="T14" fmla="*/ 0 60000 65536"/>
                  <a:gd name="T15" fmla="*/ 0 60000 65536"/>
                  <a:gd name="T16" fmla="*/ 0 60000 65536"/>
                  <a:gd name="T17" fmla="*/ 0 60000 65536"/>
                  <a:gd name="T18" fmla="*/ 0 w 335"/>
                  <a:gd name="T19" fmla="*/ 0 h 285"/>
                  <a:gd name="T20" fmla="*/ 335 w 335"/>
                  <a:gd name="T21" fmla="*/ 285 h 285"/>
                </a:gdLst>
                <a:ahLst/>
                <a:cxnLst>
                  <a:cxn ang="T12">
                    <a:pos x="T0" y="T1"/>
                  </a:cxn>
                  <a:cxn ang="T13">
                    <a:pos x="T2" y="T3"/>
                  </a:cxn>
                  <a:cxn ang="T14">
                    <a:pos x="T4" y="T5"/>
                  </a:cxn>
                  <a:cxn ang="T15">
                    <a:pos x="T6" y="T7"/>
                  </a:cxn>
                  <a:cxn ang="T16">
                    <a:pos x="T8" y="T9"/>
                  </a:cxn>
                  <a:cxn ang="T17">
                    <a:pos x="T10" y="T11"/>
                  </a:cxn>
                </a:cxnLst>
                <a:rect l="T18" t="T19" r="T20" b="T21"/>
                <a:pathLst>
                  <a:path w="335" h="285">
                    <a:moveTo>
                      <a:pt x="131" y="36"/>
                    </a:moveTo>
                    <a:lnTo>
                      <a:pt x="305" y="0"/>
                    </a:lnTo>
                    <a:lnTo>
                      <a:pt x="335" y="217"/>
                    </a:lnTo>
                    <a:lnTo>
                      <a:pt x="0" y="285"/>
                    </a:lnTo>
                    <a:lnTo>
                      <a:pt x="60" y="196"/>
                    </a:lnTo>
                    <a:lnTo>
                      <a:pt x="131" y="36"/>
                    </a:lnTo>
                    <a:close/>
                  </a:path>
                </a:pathLst>
              </a:custGeom>
              <a:solidFill>
                <a:srgbClr val="FF0000"/>
              </a:solidFill>
              <a:ln w="3175">
                <a:solidFill>
                  <a:schemeClr val="tx1"/>
                </a:solidFill>
                <a:round/>
                <a:headEnd type="none" w="sm" len="sm"/>
                <a:tailEnd type="none" w="sm" len="sm"/>
              </a:ln>
            </p:spPr>
            <p:txBody>
              <a:bodyPr/>
              <a:lstStyle/>
              <a:p>
                <a:endParaRPr lang="en-US"/>
              </a:p>
            </p:txBody>
          </p:sp>
        </p:grpSp>
        <p:sp>
          <p:nvSpPr>
            <p:cNvPr id="224" name="AutoShape 242"/>
            <p:cNvSpPr>
              <a:spLocks noChangeArrowheads="1"/>
            </p:cNvSpPr>
            <p:nvPr/>
          </p:nvSpPr>
          <p:spPr bwMode="auto">
            <a:xfrm>
              <a:off x="2893281" y="3668789"/>
              <a:ext cx="75284" cy="62374"/>
            </a:xfrm>
            <a:prstGeom prst="star5">
              <a:avLst/>
            </a:prstGeom>
            <a:solidFill>
              <a:schemeClr val="accent1"/>
            </a:solidFill>
            <a:ln w="9525">
              <a:solidFill>
                <a:schemeClr val="tx1"/>
              </a:solidFill>
              <a:miter lim="800000"/>
              <a:headEnd/>
              <a:tailEnd/>
            </a:ln>
            <a:effectLst/>
          </p:spPr>
          <p:txBody>
            <a:bodyPr wrap="none" anchor="ctr"/>
            <a:lstStyle/>
            <a:p>
              <a:pPr algn="ctr" eaLnBrk="0" hangingPunct="0">
                <a:defRPr/>
              </a:pPr>
              <a:endParaRPr lang="en-US">
                <a:cs typeface="+mn-cs"/>
              </a:endParaRPr>
            </a:p>
          </p:txBody>
        </p:sp>
        <p:sp>
          <p:nvSpPr>
            <p:cNvPr id="225" name="AutoShape 243"/>
            <p:cNvSpPr>
              <a:spLocks noChangeArrowheads="1"/>
            </p:cNvSpPr>
            <p:nvPr/>
          </p:nvSpPr>
          <p:spPr bwMode="auto">
            <a:xfrm>
              <a:off x="5051119" y="3284006"/>
              <a:ext cx="75283" cy="62374"/>
            </a:xfrm>
            <a:prstGeom prst="star5">
              <a:avLst/>
            </a:prstGeom>
            <a:solidFill>
              <a:schemeClr val="accent1"/>
            </a:solidFill>
            <a:ln w="9525">
              <a:solidFill>
                <a:schemeClr val="tx1"/>
              </a:solidFill>
              <a:miter lim="800000"/>
              <a:headEnd/>
              <a:tailEnd/>
            </a:ln>
            <a:effectLst/>
          </p:spPr>
          <p:txBody>
            <a:bodyPr wrap="none" anchor="ctr"/>
            <a:lstStyle/>
            <a:p>
              <a:pPr algn="ctr" eaLnBrk="0" hangingPunct="0">
                <a:defRPr/>
              </a:pPr>
              <a:endParaRPr lang="en-US">
                <a:cs typeface="+mn-cs"/>
              </a:endParaRPr>
            </a:p>
          </p:txBody>
        </p:sp>
        <p:sp>
          <p:nvSpPr>
            <p:cNvPr id="226" name="AutoShape 244"/>
            <p:cNvSpPr>
              <a:spLocks noChangeArrowheads="1"/>
            </p:cNvSpPr>
            <p:nvPr/>
          </p:nvSpPr>
          <p:spPr bwMode="auto">
            <a:xfrm>
              <a:off x="4755062" y="3744340"/>
              <a:ext cx="75283" cy="62374"/>
            </a:xfrm>
            <a:prstGeom prst="star5">
              <a:avLst/>
            </a:prstGeom>
            <a:solidFill>
              <a:schemeClr val="accent1"/>
            </a:solidFill>
            <a:ln w="9525">
              <a:solidFill>
                <a:schemeClr val="tx1"/>
              </a:solidFill>
              <a:miter lim="800000"/>
              <a:headEnd/>
              <a:tailEnd/>
            </a:ln>
            <a:effectLst/>
          </p:spPr>
          <p:txBody>
            <a:bodyPr wrap="none" anchor="ctr"/>
            <a:lstStyle/>
            <a:p>
              <a:pPr algn="ctr" eaLnBrk="0" hangingPunct="0">
                <a:defRPr/>
              </a:pPr>
              <a:endParaRPr lang="en-US">
                <a:cs typeface="+mn-cs"/>
              </a:endParaRPr>
            </a:p>
          </p:txBody>
        </p:sp>
        <p:sp>
          <p:nvSpPr>
            <p:cNvPr id="227" name="Freeform 245"/>
            <p:cNvSpPr>
              <a:spLocks/>
            </p:cNvSpPr>
            <p:nvPr/>
          </p:nvSpPr>
          <p:spPr bwMode="auto">
            <a:xfrm>
              <a:off x="5124711" y="3383277"/>
              <a:ext cx="73592" cy="57981"/>
            </a:xfrm>
            <a:custGeom>
              <a:avLst/>
              <a:gdLst>
                <a:gd name="T0" fmla="*/ 2147483647 w 87"/>
                <a:gd name="T1" fmla="*/ 2147483647 h 66"/>
                <a:gd name="T2" fmla="*/ 2147483647 w 87"/>
                <a:gd name="T3" fmla="*/ 2147483647 h 66"/>
                <a:gd name="T4" fmla="*/ 0 w 87"/>
                <a:gd name="T5" fmla="*/ 2147483647 h 66"/>
                <a:gd name="T6" fmla="*/ 2147483647 w 87"/>
                <a:gd name="T7" fmla="*/ 0 h 66"/>
                <a:gd name="T8" fmla="*/ 2147483647 w 87"/>
                <a:gd name="T9" fmla="*/ 2147483647 h 66"/>
                <a:gd name="T10" fmla="*/ 0 60000 65536"/>
                <a:gd name="T11" fmla="*/ 0 60000 65536"/>
                <a:gd name="T12" fmla="*/ 0 60000 65536"/>
                <a:gd name="T13" fmla="*/ 0 60000 65536"/>
                <a:gd name="T14" fmla="*/ 0 60000 65536"/>
                <a:gd name="T15" fmla="*/ 0 w 87"/>
                <a:gd name="T16" fmla="*/ 0 h 66"/>
                <a:gd name="T17" fmla="*/ 87 w 87"/>
                <a:gd name="T18" fmla="*/ 66 h 66"/>
              </a:gdLst>
              <a:ahLst/>
              <a:cxnLst>
                <a:cxn ang="T10">
                  <a:pos x="T0" y="T1"/>
                </a:cxn>
                <a:cxn ang="T11">
                  <a:pos x="T2" y="T3"/>
                </a:cxn>
                <a:cxn ang="T12">
                  <a:pos x="T4" y="T5"/>
                </a:cxn>
                <a:cxn ang="T13">
                  <a:pos x="T6" y="T7"/>
                </a:cxn>
                <a:cxn ang="T14">
                  <a:pos x="T8" y="T9"/>
                </a:cxn>
              </a:cxnLst>
              <a:rect l="T15" t="T16" r="T17" b="T18"/>
              <a:pathLst>
                <a:path w="87" h="66">
                  <a:moveTo>
                    <a:pt x="80" y="34"/>
                  </a:moveTo>
                  <a:lnTo>
                    <a:pt x="20" y="66"/>
                  </a:lnTo>
                  <a:lnTo>
                    <a:pt x="0" y="42"/>
                  </a:lnTo>
                  <a:lnTo>
                    <a:pt x="51" y="0"/>
                  </a:lnTo>
                  <a:lnTo>
                    <a:pt x="87" y="25"/>
                  </a:lnTo>
                </a:path>
              </a:pathLst>
            </a:custGeom>
            <a:solidFill>
              <a:srgbClr val="FF9900"/>
            </a:solidFill>
            <a:ln w="3175">
              <a:solidFill>
                <a:schemeClr val="tx1"/>
              </a:solidFill>
              <a:round/>
              <a:headEnd/>
              <a:tailEnd/>
            </a:ln>
          </p:spPr>
          <p:txBody>
            <a:bodyPr/>
            <a:lstStyle/>
            <a:p>
              <a:endParaRPr lang="en-US"/>
            </a:p>
          </p:txBody>
        </p:sp>
        <p:sp>
          <p:nvSpPr>
            <p:cNvPr id="228" name="Freeform 246"/>
            <p:cNvSpPr>
              <a:spLocks/>
            </p:cNvSpPr>
            <p:nvPr/>
          </p:nvSpPr>
          <p:spPr bwMode="auto">
            <a:xfrm>
              <a:off x="5060424" y="3341109"/>
              <a:ext cx="83742" cy="42168"/>
            </a:xfrm>
            <a:custGeom>
              <a:avLst/>
              <a:gdLst>
                <a:gd name="T0" fmla="*/ 2147483647 w 99"/>
                <a:gd name="T1" fmla="*/ 2147483647 h 48"/>
                <a:gd name="T2" fmla="*/ 2147483647 w 99"/>
                <a:gd name="T3" fmla="*/ 2147483647 h 48"/>
                <a:gd name="T4" fmla="*/ 0 w 99"/>
                <a:gd name="T5" fmla="*/ 2147483647 h 48"/>
                <a:gd name="T6" fmla="*/ 2147483647 w 99"/>
                <a:gd name="T7" fmla="*/ 0 h 48"/>
                <a:gd name="T8" fmla="*/ 2147483647 w 99"/>
                <a:gd name="T9" fmla="*/ 2147483647 h 48"/>
                <a:gd name="T10" fmla="*/ 2147483647 w 99"/>
                <a:gd name="T11" fmla="*/ 2147483647 h 48"/>
                <a:gd name="T12" fmla="*/ 2147483647 w 99"/>
                <a:gd name="T13" fmla="*/ 2147483647 h 48"/>
                <a:gd name="T14" fmla="*/ 2147483647 w 99"/>
                <a:gd name="T15" fmla="*/ 2147483647 h 48"/>
                <a:gd name="T16" fmla="*/ 2147483647 w 99"/>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48"/>
                <a:gd name="T29" fmla="*/ 99 w 99"/>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48">
                  <a:moveTo>
                    <a:pt x="33" y="48"/>
                  </a:moveTo>
                  <a:lnTo>
                    <a:pt x="16" y="42"/>
                  </a:lnTo>
                  <a:lnTo>
                    <a:pt x="0" y="19"/>
                  </a:lnTo>
                  <a:lnTo>
                    <a:pt x="37" y="0"/>
                  </a:lnTo>
                  <a:lnTo>
                    <a:pt x="51" y="9"/>
                  </a:lnTo>
                  <a:lnTo>
                    <a:pt x="70" y="16"/>
                  </a:lnTo>
                  <a:lnTo>
                    <a:pt x="88" y="15"/>
                  </a:lnTo>
                  <a:lnTo>
                    <a:pt x="99" y="25"/>
                  </a:lnTo>
                  <a:lnTo>
                    <a:pt x="33" y="48"/>
                  </a:lnTo>
                  <a:close/>
                </a:path>
              </a:pathLst>
            </a:custGeom>
            <a:solidFill>
              <a:srgbClr val="FF9900"/>
            </a:solidFill>
            <a:ln w="3175">
              <a:solidFill>
                <a:schemeClr val="tx1"/>
              </a:solidFill>
              <a:round/>
              <a:headEnd/>
              <a:tailEnd/>
            </a:ln>
          </p:spPr>
          <p:txBody>
            <a:bodyPr/>
            <a:lstStyle/>
            <a:p>
              <a:endParaRPr lang="en-US"/>
            </a:p>
          </p:txBody>
        </p:sp>
        <p:sp>
          <p:nvSpPr>
            <p:cNvPr id="229" name="Rectangle 250"/>
            <p:cNvSpPr>
              <a:spLocks noChangeArrowheads="1"/>
            </p:cNvSpPr>
            <p:nvPr/>
          </p:nvSpPr>
          <p:spPr bwMode="auto">
            <a:xfrm>
              <a:off x="5108823" y="3711835"/>
              <a:ext cx="2827396" cy="401034"/>
            </a:xfrm>
            <a:prstGeom prst="rect">
              <a:avLst/>
            </a:prstGeom>
            <a:noFill/>
            <a:ln w="9525">
              <a:noFill/>
              <a:miter lim="800000"/>
              <a:headEnd/>
              <a:tailEnd/>
            </a:ln>
          </p:spPr>
          <p:txBody>
            <a:bodyPr wrap="square" lIns="92075" tIns="46038" rIns="92075" bIns="46038">
              <a:spAutoFit/>
            </a:bodyPr>
            <a:lstStyle/>
            <a:p>
              <a:pPr algn="ctr" eaLnBrk="0" hangingPunct="0"/>
              <a:r>
                <a:rPr lang="en-US" sz="2000" b="1" dirty="0" smtClean="0">
                  <a:solidFill>
                    <a:schemeClr val="tx1"/>
                  </a:solidFill>
                </a:rPr>
                <a:t>JPARC</a:t>
              </a:r>
            </a:p>
            <a:p>
              <a:pPr algn="ctr" eaLnBrk="0" hangingPunct="0"/>
              <a:r>
                <a:rPr lang="en-US" sz="2000" b="1" dirty="0" smtClean="0">
                  <a:solidFill>
                    <a:schemeClr val="tx1"/>
                  </a:solidFill>
                </a:rPr>
                <a:t>67,000 </a:t>
              </a:r>
              <a:r>
                <a:rPr lang="en-US" sz="2000" b="1" dirty="0">
                  <a:solidFill>
                    <a:schemeClr val="tx1"/>
                  </a:solidFill>
                </a:rPr>
                <a:t>sq. </a:t>
              </a:r>
              <a:r>
                <a:rPr lang="en-US" sz="2000" b="1" dirty="0" smtClean="0">
                  <a:solidFill>
                    <a:schemeClr val="tx1"/>
                  </a:solidFill>
                </a:rPr>
                <a:t>miles </a:t>
              </a:r>
              <a:endParaRPr lang="en-US" sz="2000" b="1" dirty="0">
                <a:solidFill>
                  <a:schemeClr val="tx1"/>
                </a:solidFill>
              </a:endParaRPr>
            </a:p>
          </p:txBody>
        </p:sp>
      </p:grpSp>
      <p:sp>
        <p:nvSpPr>
          <p:cNvPr id="247" name="Rectangle 250"/>
          <p:cNvSpPr>
            <a:spLocks noChangeArrowheads="1"/>
          </p:cNvSpPr>
          <p:nvPr/>
        </p:nvSpPr>
        <p:spPr bwMode="auto">
          <a:xfrm>
            <a:off x="104316" y="3304948"/>
            <a:ext cx="2484737" cy="585418"/>
          </a:xfrm>
          <a:prstGeom prst="rect">
            <a:avLst/>
          </a:prstGeom>
          <a:noFill/>
          <a:ln w="9525">
            <a:noFill/>
            <a:miter lim="800000"/>
            <a:headEnd/>
            <a:tailEnd/>
          </a:ln>
        </p:spPr>
        <p:txBody>
          <a:bodyPr wrap="square" lIns="92075" tIns="46038" rIns="92075" bIns="46038">
            <a:spAutoFit/>
          </a:bodyPr>
          <a:lstStyle/>
          <a:p>
            <a:pPr algn="ctr" eaLnBrk="0" hangingPunct="0"/>
            <a:r>
              <a:rPr lang="en-US" sz="1600" b="1" dirty="0" err="1" smtClean="0">
                <a:solidFill>
                  <a:schemeClr val="tx1"/>
                </a:solidFill>
              </a:rPr>
              <a:t>Nellis</a:t>
            </a:r>
            <a:r>
              <a:rPr lang="en-US" sz="1600" b="1" dirty="0" smtClean="0">
                <a:solidFill>
                  <a:schemeClr val="tx1"/>
                </a:solidFill>
              </a:rPr>
              <a:t> Airspace</a:t>
            </a:r>
          </a:p>
          <a:p>
            <a:pPr algn="ctr" eaLnBrk="0" hangingPunct="0"/>
            <a:r>
              <a:rPr lang="en-US" sz="1600" b="1" dirty="0" smtClean="0">
                <a:solidFill>
                  <a:schemeClr val="tx1"/>
                </a:solidFill>
              </a:rPr>
              <a:t>7,400 sq. miles</a:t>
            </a:r>
            <a:r>
              <a:rPr lang="en-US" sz="1050" b="1" dirty="0" smtClean="0">
                <a:solidFill>
                  <a:schemeClr val="tx1"/>
                </a:solidFill>
              </a:rPr>
              <a:t> </a:t>
            </a:r>
            <a:endParaRPr lang="en-US" sz="1050" b="1" dirty="0">
              <a:solidFill>
                <a:schemeClr val="tx1"/>
              </a:solidFill>
            </a:endParaRPr>
          </a:p>
        </p:txBody>
      </p:sp>
    </p:spTree>
    <p:extLst>
      <p:ext uri="{BB962C8B-B14F-4D97-AF65-F5344CB8AC3E}">
        <p14:creationId xmlns:p14="http://schemas.microsoft.com/office/powerpoint/2010/main" val="1516932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dirty="0" smtClean="0"/>
              <a:t>354 CES - Sustain</a:t>
            </a:r>
            <a:endParaRPr lang="en-US" sz="4400" dirty="0"/>
          </a:p>
        </p:txBody>
      </p:sp>
      <p:sp>
        <p:nvSpPr>
          <p:cNvPr id="7171" name="Rectangle 3"/>
          <p:cNvSpPr>
            <a:spLocks noGrp="1" noChangeArrowheads="1"/>
          </p:cNvSpPr>
          <p:nvPr>
            <p:ph idx="1"/>
          </p:nvPr>
        </p:nvSpPr>
        <p:spPr>
          <a:xfrm>
            <a:off x="259896" y="1445078"/>
            <a:ext cx="8397875" cy="4743450"/>
          </a:xfrm>
        </p:spPr>
        <p:txBody>
          <a:bodyPr/>
          <a:lstStyle/>
          <a:p>
            <a:r>
              <a:rPr lang="en-US" dirty="0" smtClean="0"/>
              <a:t>Facilities</a:t>
            </a:r>
          </a:p>
          <a:p>
            <a:r>
              <a:rPr lang="en-US" dirty="0" smtClean="0"/>
              <a:t>Utilities – Completely off-grid</a:t>
            </a:r>
          </a:p>
          <a:p>
            <a:r>
              <a:rPr lang="en-US" dirty="0" smtClean="0"/>
              <a:t>Infrastructure</a:t>
            </a:r>
          </a:p>
          <a:p>
            <a:r>
              <a:rPr lang="en-US" dirty="0" smtClean="0"/>
              <a:t>Remote Ranges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pic>
        <p:nvPicPr>
          <p:cNvPr id="12" name="Picture 11" descr="CHPP.jpg"/>
          <p:cNvPicPr>
            <a:picLocks noChangeAspect="1"/>
          </p:cNvPicPr>
          <p:nvPr/>
        </p:nvPicPr>
        <p:blipFill>
          <a:blip r:embed="rId3" cstate="email"/>
          <a:stretch>
            <a:fillRect/>
          </a:stretch>
        </p:blipFill>
        <p:spPr>
          <a:xfrm>
            <a:off x="5286501" y="1327819"/>
            <a:ext cx="3371851" cy="2643344"/>
          </a:xfrm>
          <a:prstGeom prst="rect">
            <a:avLst/>
          </a:prstGeom>
          <a:ln w="25400">
            <a:solidFill>
              <a:schemeClr val="tx1"/>
            </a:solidFill>
          </a:ln>
        </p:spPr>
      </p:pic>
      <p:pic>
        <p:nvPicPr>
          <p:cNvPr id="14" name="Picture 13" descr="P7210507.JPG"/>
          <p:cNvPicPr>
            <a:picLocks noChangeAspect="1"/>
          </p:cNvPicPr>
          <p:nvPr/>
        </p:nvPicPr>
        <p:blipFill>
          <a:blip r:embed="rId4" cstate="email"/>
          <a:srcRect/>
          <a:stretch>
            <a:fillRect/>
          </a:stretch>
        </p:blipFill>
        <p:spPr>
          <a:xfrm>
            <a:off x="388780" y="4469364"/>
            <a:ext cx="3746595" cy="1791478"/>
          </a:xfrm>
          <a:prstGeom prst="rect">
            <a:avLst/>
          </a:prstGeom>
          <a:ln w="25400">
            <a:solidFill>
              <a:schemeClr val="tx1"/>
            </a:solidFill>
          </a:ln>
        </p:spPr>
      </p:pic>
      <p:pic>
        <p:nvPicPr>
          <p:cNvPr id="6" name="Picture 5" descr="C:\Users\Sarah.Booth\Pictures\2010-09-30\081013-F-5951M-002.jpg"/>
          <p:cNvPicPr>
            <a:picLocks noChangeAspect="1" noChangeArrowheads="1"/>
          </p:cNvPicPr>
          <p:nvPr/>
        </p:nvPicPr>
        <p:blipFill>
          <a:blip r:embed="rId5" cstate="email"/>
          <a:srcRect/>
          <a:stretch>
            <a:fillRect/>
          </a:stretch>
        </p:blipFill>
        <p:spPr bwMode="auto">
          <a:xfrm>
            <a:off x="1949726" y="3234178"/>
            <a:ext cx="3070177" cy="1632781"/>
          </a:xfrm>
          <a:prstGeom prst="rect">
            <a:avLst/>
          </a:prstGeom>
          <a:noFill/>
          <a:ln w="25400">
            <a:solidFill>
              <a:schemeClr val="tx1"/>
            </a:solidFill>
          </a:ln>
        </p:spPr>
      </p:pic>
      <p:pic>
        <p:nvPicPr>
          <p:cNvPr id="9" name="Picture 2" descr="C:\Users\michael.sheredy\Pictures\Keel Before.jpg"/>
          <p:cNvPicPr>
            <a:picLocks noChangeAspect="1" noChangeArrowheads="1"/>
          </p:cNvPicPr>
          <p:nvPr/>
        </p:nvPicPr>
        <p:blipFill>
          <a:blip r:embed="rId6" cstate="print"/>
          <a:srcRect/>
          <a:stretch>
            <a:fillRect/>
          </a:stretch>
        </p:blipFill>
        <p:spPr bwMode="auto">
          <a:xfrm>
            <a:off x="5284652" y="4061360"/>
            <a:ext cx="1495581" cy="2232561"/>
          </a:xfrm>
          <a:prstGeom prst="rect">
            <a:avLst/>
          </a:prstGeom>
          <a:noFill/>
          <a:ln w="25400">
            <a:solidFill>
              <a:schemeClr val="tx1"/>
            </a:solidFill>
          </a:ln>
        </p:spPr>
      </p:pic>
      <p:pic>
        <p:nvPicPr>
          <p:cNvPr id="10" name="Picture 3" descr="C:\Users\michael.sheredy\Pictures\Keel After.jpg"/>
          <p:cNvPicPr>
            <a:picLocks noChangeAspect="1" noChangeArrowheads="1"/>
          </p:cNvPicPr>
          <p:nvPr/>
        </p:nvPicPr>
        <p:blipFill>
          <a:blip r:embed="rId7" cstate="print"/>
          <a:srcRect/>
          <a:stretch>
            <a:fillRect/>
          </a:stretch>
        </p:blipFill>
        <p:spPr bwMode="auto">
          <a:xfrm>
            <a:off x="6966249" y="4061360"/>
            <a:ext cx="1494380" cy="2232561"/>
          </a:xfrm>
          <a:prstGeom prst="rect">
            <a:avLst/>
          </a:prstGeom>
          <a:noFill/>
          <a:ln w="25400">
            <a:solidFill>
              <a:schemeClr val="tx1"/>
            </a:solidFill>
          </a:ln>
        </p:spPr>
      </p:pic>
      <p:sp>
        <p:nvSpPr>
          <p:cNvPr id="13" name="TextBox 12"/>
          <p:cNvSpPr txBox="1"/>
          <p:nvPr/>
        </p:nvSpPr>
        <p:spPr>
          <a:xfrm>
            <a:off x="5385458" y="5874540"/>
            <a:ext cx="1267327" cy="400110"/>
          </a:xfrm>
          <a:prstGeom prst="rect">
            <a:avLst/>
          </a:prstGeom>
          <a:noFill/>
        </p:spPr>
        <p:txBody>
          <a:bodyPr wrap="square" rtlCol="0">
            <a:spAutoFit/>
          </a:bodyPr>
          <a:lstStyle/>
          <a:p>
            <a:pPr algn="ctr"/>
            <a:r>
              <a:rPr lang="en-US" sz="2000" b="1" dirty="0" smtClean="0">
                <a:solidFill>
                  <a:schemeClr val="accent3"/>
                </a:solidFill>
              </a:rPr>
              <a:t>BEFORE</a:t>
            </a:r>
            <a:endParaRPr lang="en-US" sz="2000" b="1" dirty="0">
              <a:solidFill>
                <a:schemeClr val="accent3"/>
              </a:solidFill>
            </a:endParaRPr>
          </a:p>
        </p:txBody>
      </p:sp>
      <p:sp>
        <p:nvSpPr>
          <p:cNvPr id="15" name="TextBox 14"/>
          <p:cNvSpPr txBox="1"/>
          <p:nvPr/>
        </p:nvSpPr>
        <p:spPr>
          <a:xfrm>
            <a:off x="7048368" y="4064736"/>
            <a:ext cx="1267327" cy="400110"/>
          </a:xfrm>
          <a:prstGeom prst="rect">
            <a:avLst/>
          </a:prstGeom>
          <a:noFill/>
        </p:spPr>
        <p:txBody>
          <a:bodyPr wrap="square" rtlCol="0">
            <a:spAutoFit/>
          </a:bodyPr>
          <a:lstStyle/>
          <a:p>
            <a:pPr algn="ctr"/>
            <a:r>
              <a:rPr lang="en-US" sz="2000" b="1" dirty="0" smtClean="0">
                <a:solidFill>
                  <a:schemeClr val="bg1">
                    <a:lumMod val="95000"/>
                  </a:schemeClr>
                </a:solidFill>
              </a:rPr>
              <a:t>AFTER</a:t>
            </a:r>
            <a:endParaRPr lang="en-US" sz="2000" b="1" dirty="0">
              <a:solidFill>
                <a:schemeClr val="bg1">
                  <a:lumMod val="95000"/>
                </a:schemeClr>
              </a:solidFill>
            </a:endParaRPr>
          </a:p>
        </p:txBody>
      </p:sp>
      <p:sp>
        <p:nvSpPr>
          <p:cNvPr id="11" name="Slide Number Placeholder 10"/>
          <p:cNvSpPr>
            <a:spLocks noGrp="1"/>
          </p:cNvSpPr>
          <p:nvPr>
            <p:ph type="sldNum" sz="quarter" idx="11"/>
          </p:nvPr>
        </p:nvSpPr>
        <p:spPr/>
        <p:txBody>
          <a:bodyPr/>
          <a:lstStyle/>
          <a:p>
            <a:fld id="{B6D45C9A-0873-43BC-90E1-426E29213D55}" type="slidenum">
              <a:rPr lang="en-US" smtClean="0"/>
              <a:pPr/>
              <a:t>21</a:t>
            </a:fld>
            <a:endParaRPr lang="en-US" dirty="0">
              <a:solidFill>
                <a:schemeClr val="bg2"/>
              </a:solidFill>
            </a:endParaRPr>
          </a:p>
        </p:txBody>
      </p:sp>
    </p:spTree>
    <p:extLst>
      <p:ext uri="{BB962C8B-B14F-4D97-AF65-F5344CB8AC3E}">
        <p14:creationId xmlns:p14="http://schemas.microsoft.com/office/powerpoint/2010/main" val="225353828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dirty="0" smtClean="0"/>
              <a:t>354 CES - Sustain</a:t>
            </a:r>
            <a:endParaRPr lang="en-US" sz="4400" dirty="0"/>
          </a:p>
        </p:txBody>
      </p:sp>
      <p:sp>
        <p:nvSpPr>
          <p:cNvPr id="7171" name="Rectangle 3"/>
          <p:cNvSpPr>
            <a:spLocks noGrp="1" noChangeArrowheads="1"/>
          </p:cNvSpPr>
          <p:nvPr>
            <p:ph idx="1"/>
          </p:nvPr>
        </p:nvSpPr>
        <p:spPr>
          <a:xfrm>
            <a:off x="376237" y="1350571"/>
            <a:ext cx="8397875" cy="4743450"/>
          </a:xfrm>
        </p:spPr>
        <p:txBody>
          <a:bodyPr/>
          <a:lstStyle/>
          <a:p>
            <a:pPr>
              <a:buNone/>
            </a:pPr>
            <a:endParaRPr lang="en-US" dirty="0" smtClean="0"/>
          </a:p>
          <a:p>
            <a:endParaRPr lang="en-US" dirty="0" smtClean="0"/>
          </a:p>
        </p:txBody>
      </p:sp>
      <p:pic>
        <p:nvPicPr>
          <p:cNvPr id="15" name="Picture 4" descr="http://www.eielson.af.mil/shared/media/photodb/web/110222-F-HA566-049.JPG"/>
          <p:cNvPicPr>
            <a:picLocks noChangeAspect="1" noChangeArrowheads="1"/>
          </p:cNvPicPr>
          <p:nvPr/>
        </p:nvPicPr>
        <p:blipFill>
          <a:blip r:embed="rId4" cstate="email"/>
          <a:srcRect t="4970" r="32895" b="4276"/>
          <a:stretch>
            <a:fillRect/>
          </a:stretch>
        </p:blipFill>
        <p:spPr bwMode="auto">
          <a:xfrm>
            <a:off x="652041" y="1385237"/>
            <a:ext cx="3923133" cy="2528034"/>
          </a:xfrm>
          <a:prstGeom prst="rect">
            <a:avLst/>
          </a:prstGeom>
          <a:noFill/>
          <a:ln w="28575">
            <a:solidFill>
              <a:schemeClr val="tx1"/>
            </a:solidFill>
          </a:ln>
        </p:spPr>
      </p:pic>
      <p:sp>
        <p:nvSpPr>
          <p:cNvPr id="16" name="Rectangle 15"/>
          <p:cNvSpPr/>
          <p:nvPr/>
        </p:nvSpPr>
        <p:spPr>
          <a:xfrm>
            <a:off x="1105706" y="3904002"/>
            <a:ext cx="3054621" cy="338554"/>
          </a:xfrm>
          <a:prstGeom prst="rect">
            <a:avLst/>
          </a:prstGeom>
        </p:spPr>
        <p:txBody>
          <a:bodyPr wrap="square">
            <a:spAutoFit/>
          </a:bodyPr>
          <a:lstStyle/>
          <a:p>
            <a:pPr algn="ctr"/>
            <a:r>
              <a:rPr lang="en-US" sz="1600" b="1" dirty="0" smtClean="0">
                <a:solidFill>
                  <a:schemeClr val="tx1"/>
                </a:solidFill>
              </a:rPr>
              <a:t>Airfield Winter Operations</a:t>
            </a:r>
          </a:p>
        </p:txBody>
      </p:sp>
      <p:sp>
        <p:nvSpPr>
          <p:cNvPr id="20" name="Rectangle 19"/>
          <p:cNvSpPr/>
          <p:nvPr/>
        </p:nvSpPr>
        <p:spPr>
          <a:xfrm>
            <a:off x="5712029" y="3648510"/>
            <a:ext cx="2339439" cy="338554"/>
          </a:xfrm>
          <a:prstGeom prst="rect">
            <a:avLst/>
          </a:prstGeom>
        </p:spPr>
        <p:txBody>
          <a:bodyPr wrap="square">
            <a:spAutoFit/>
          </a:bodyPr>
          <a:lstStyle/>
          <a:p>
            <a:pPr algn="ctr"/>
            <a:r>
              <a:rPr lang="en-US" sz="1600" b="1" dirty="0" err="1" smtClean="0">
                <a:solidFill>
                  <a:schemeClr val="tx1"/>
                </a:solidFill>
              </a:rPr>
              <a:t>Utilidor</a:t>
            </a:r>
            <a:r>
              <a:rPr lang="en-US" sz="1600" b="1" dirty="0" smtClean="0">
                <a:solidFill>
                  <a:schemeClr val="tx1"/>
                </a:solidFill>
              </a:rPr>
              <a:t> Repair</a:t>
            </a:r>
          </a:p>
        </p:txBody>
      </p:sp>
      <p:pic>
        <p:nvPicPr>
          <p:cNvPr id="67586" name="Picture 2"/>
          <p:cNvPicPr>
            <a:picLocks noChangeAspect="1" noChangeArrowheads="1"/>
          </p:cNvPicPr>
          <p:nvPr/>
        </p:nvPicPr>
        <p:blipFill>
          <a:blip r:embed="rId5" cstate="print"/>
          <a:srcRect l="58624" t="25974" r="9720" b="15097"/>
          <a:stretch>
            <a:fillRect/>
          </a:stretch>
        </p:blipFill>
        <p:spPr bwMode="auto">
          <a:xfrm>
            <a:off x="5122580" y="1318162"/>
            <a:ext cx="3368276" cy="2351316"/>
          </a:xfrm>
          <a:prstGeom prst="rect">
            <a:avLst/>
          </a:prstGeom>
          <a:noFill/>
          <a:ln w="25400">
            <a:solidFill>
              <a:schemeClr val="tx1"/>
            </a:solidFill>
            <a:miter lim="800000"/>
            <a:headEnd/>
            <a:tailEnd/>
          </a:ln>
        </p:spPr>
      </p:pic>
      <p:sp>
        <p:nvSpPr>
          <p:cNvPr id="17" name="Slide Number Placeholder 16"/>
          <p:cNvSpPr>
            <a:spLocks noGrp="1"/>
          </p:cNvSpPr>
          <p:nvPr>
            <p:ph type="sldNum" sz="quarter" idx="11"/>
          </p:nvPr>
        </p:nvSpPr>
        <p:spPr/>
        <p:txBody>
          <a:bodyPr/>
          <a:lstStyle/>
          <a:p>
            <a:fld id="{B6D45C9A-0873-43BC-90E1-426E29213D55}" type="slidenum">
              <a:rPr lang="en-US" smtClean="0"/>
              <a:pPr/>
              <a:t>22</a:t>
            </a:fld>
            <a:endParaRPr lang="en-US" dirty="0">
              <a:solidFill>
                <a:schemeClr val="bg2"/>
              </a:solidFill>
            </a:endParaRPr>
          </a:p>
        </p:txBody>
      </p:sp>
      <p:pic>
        <p:nvPicPr>
          <p:cNvPr id="18" name="Picture 4" descr="C:\Users\thomas.daack\AppData\Local\Microsoft\Windows\Temporary Internet Files\Content.Outlook\AW4URW0D\Truck  MIG at RACSAN.JPG"/>
          <p:cNvPicPr>
            <a:picLocks noChangeAspect="1" noChangeArrowheads="1"/>
          </p:cNvPicPr>
          <p:nvPr/>
        </p:nvPicPr>
        <p:blipFill>
          <a:blip r:embed="rId6" cstate="print"/>
          <a:srcRect/>
          <a:stretch>
            <a:fillRect/>
          </a:stretch>
        </p:blipFill>
        <p:spPr bwMode="auto">
          <a:xfrm>
            <a:off x="4868883" y="4066812"/>
            <a:ext cx="3681352" cy="2067165"/>
          </a:xfrm>
          <a:prstGeom prst="rect">
            <a:avLst/>
          </a:prstGeom>
          <a:noFill/>
          <a:ln w="25400">
            <a:solidFill>
              <a:schemeClr val="tx1"/>
            </a:solidFill>
          </a:ln>
        </p:spPr>
      </p:pic>
      <p:sp>
        <p:nvSpPr>
          <p:cNvPr id="26" name="Rectangle 25"/>
          <p:cNvSpPr/>
          <p:nvPr/>
        </p:nvSpPr>
        <p:spPr>
          <a:xfrm>
            <a:off x="1751123" y="5904861"/>
            <a:ext cx="2676503" cy="338554"/>
          </a:xfrm>
          <a:prstGeom prst="rect">
            <a:avLst/>
          </a:prstGeom>
        </p:spPr>
        <p:txBody>
          <a:bodyPr wrap="none">
            <a:spAutoFit/>
          </a:bodyPr>
          <a:lstStyle/>
          <a:p>
            <a:pPr algn="ctr">
              <a:buNone/>
            </a:pPr>
            <a:r>
              <a:rPr lang="en-US" sz="1600" b="1" dirty="0" smtClean="0">
                <a:solidFill>
                  <a:schemeClr val="tx1"/>
                </a:solidFill>
              </a:rPr>
              <a:t>Target Build-up on Range</a:t>
            </a:r>
          </a:p>
        </p:txBody>
      </p:sp>
      <p:graphicFrame>
        <p:nvGraphicFramePr>
          <p:cNvPr id="25" name="Object 2"/>
          <p:cNvGraphicFramePr>
            <a:graphicFrameLocks noChangeAspect="1"/>
          </p:cNvGraphicFramePr>
          <p:nvPr>
            <p:extLst>
              <p:ext uri="{D42A27DB-BD31-4B8C-83A1-F6EECF244321}">
                <p14:modId xmlns:p14="http://schemas.microsoft.com/office/powerpoint/2010/main" val="1755335150"/>
              </p:ext>
            </p:extLst>
          </p:nvPr>
        </p:nvGraphicFramePr>
        <p:xfrm>
          <a:off x="3089375" y="4343875"/>
          <a:ext cx="1976438" cy="1479550"/>
        </p:xfrm>
        <a:graphic>
          <a:graphicData uri="http://schemas.openxmlformats.org/presentationml/2006/ole">
            <mc:AlternateContent xmlns:mc="http://schemas.openxmlformats.org/markup-compatibility/2006">
              <mc:Choice xmlns:v="urn:schemas-microsoft-com:vml" Requires="v">
                <p:oleObj spid="_x0000_s1036" name="Photo Editor Photo" r:id="rId7" imgW="6095238" imgH="4571429" progId="">
                  <p:embed/>
                </p:oleObj>
              </mc:Choice>
              <mc:Fallback>
                <p:oleObj name="Photo Editor Photo" r:id="rId7" imgW="6095238" imgH="457142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l="7651" t="6201" b="1601"/>
                      <a:stretch>
                        <a:fillRect/>
                      </a:stretch>
                    </p:blipFill>
                    <p:spPr bwMode="auto">
                      <a:xfrm>
                        <a:off x="3089375" y="4343875"/>
                        <a:ext cx="1976438" cy="147955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7" name="Picture 2" descr="C:\Users\thomas.daack\AppData\Local\Microsoft\Windows\Temporary Internet Files\Content.Outlook\AW4URW0D\Jet on target pad 2 (2).jpg"/>
          <p:cNvPicPr>
            <a:picLocks noChangeAspect="1" noChangeArrowheads="1"/>
          </p:cNvPicPr>
          <p:nvPr/>
        </p:nvPicPr>
        <p:blipFill>
          <a:blip r:embed="rId9" cstate="print"/>
          <a:srcRect/>
          <a:stretch>
            <a:fillRect/>
          </a:stretch>
        </p:blipFill>
        <p:spPr bwMode="auto">
          <a:xfrm>
            <a:off x="470405" y="4343875"/>
            <a:ext cx="2507871" cy="1470635"/>
          </a:xfrm>
          <a:prstGeom prst="rect">
            <a:avLst/>
          </a:prstGeom>
          <a:noFill/>
          <a:ln w="25400">
            <a:solidFill>
              <a:schemeClr val="tx1"/>
            </a:solidFill>
          </a:ln>
        </p:spPr>
      </p:pic>
    </p:spTree>
    <p:extLst>
      <p:ext uri="{BB962C8B-B14F-4D97-AF65-F5344CB8AC3E}">
        <p14:creationId xmlns:p14="http://schemas.microsoft.com/office/powerpoint/2010/main" val="90137528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28422CAC-D9E5-412D-A07A-E503CDC391E8}" type="slidenum">
              <a:rPr lang="en-US" smtClean="0"/>
              <a:pPr/>
              <a:t>23</a:t>
            </a:fld>
            <a:endParaRPr lang="en-US" dirty="0">
              <a:solidFill>
                <a:srgbClr val="808080"/>
              </a:solidFill>
            </a:endParaRPr>
          </a:p>
        </p:txBody>
      </p:sp>
      <p:pic>
        <p:nvPicPr>
          <p:cNvPr id="3" name="Picture 2" descr="http://www.eielson.af.mil/shared/media/photodb/photos/090914-F-6044B-418.jpg"/>
          <p:cNvPicPr>
            <a:picLocks noChangeAspect="1" noChangeArrowheads="1"/>
          </p:cNvPicPr>
          <p:nvPr/>
        </p:nvPicPr>
        <p:blipFill>
          <a:blip r:embed="rId2" cstate="print">
            <a:lum bright="10000" contrast="10000"/>
          </a:blip>
          <a:srcRect/>
          <a:stretch>
            <a:fillRect/>
          </a:stretch>
        </p:blipFill>
        <p:spPr bwMode="auto">
          <a:xfrm>
            <a:off x="405153" y="1276944"/>
            <a:ext cx="8345442" cy="5143706"/>
          </a:xfrm>
          <a:prstGeom prst="rect">
            <a:avLst/>
          </a:prstGeom>
          <a:noFill/>
          <a:ln w="28575">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840327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SABER at Eielson?</a:t>
            </a:r>
            <a:endParaRPr lang="en-US" dirty="0"/>
          </a:p>
        </p:txBody>
      </p:sp>
      <p:sp>
        <p:nvSpPr>
          <p:cNvPr id="3" name="Content Placeholder 2"/>
          <p:cNvSpPr>
            <a:spLocks noGrp="1"/>
          </p:cNvSpPr>
          <p:nvPr>
            <p:ph idx="1"/>
          </p:nvPr>
        </p:nvSpPr>
        <p:spPr>
          <a:xfrm>
            <a:off x="276225" y="1504950"/>
            <a:ext cx="3960495" cy="4743450"/>
          </a:xfrm>
        </p:spPr>
        <p:txBody>
          <a:bodyPr/>
          <a:lstStyle/>
          <a:p>
            <a:r>
              <a:rPr lang="en-US" dirty="0" smtClean="0"/>
              <a:t>IDIQ contract vehicle – Indefinite Delivery, Indefinite Quantity</a:t>
            </a:r>
          </a:p>
          <a:p>
            <a:r>
              <a:rPr lang="en-US" dirty="0" smtClean="0"/>
              <a:t>1 year base contract, 4 option years</a:t>
            </a:r>
          </a:p>
          <a:p>
            <a:r>
              <a:rPr lang="en-US" dirty="0" smtClean="0"/>
              <a:t>Currently single award – awarded to one prime </a:t>
            </a:r>
            <a:r>
              <a:rPr lang="en-US" dirty="0" smtClean="0"/>
              <a:t>contractor</a:t>
            </a:r>
          </a:p>
          <a:p>
            <a:r>
              <a:rPr lang="en-US" dirty="0" smtClean="0"/>
              <a:t>Augments organic construction capability</a:t>
            </a:r>
            <a:endParaRPr lang="en-US" dirty="0" smtClean="0"/>
          </a:p>
        </p:txBody>
      </p:sp>
      <p:sp>
        <p:nvSpPr>
          <p:cNvPr id="4" name="Slide Number Placeholder 3"/>
          <p:cNvSpPr>
            <a:spLocks noGrp="1"/>
          </p:cNvSpPr>
          <p:nvPr>
            <p:ph type="sldNum" sz="quarter" idx="11"/>
          </p:nvPr>
        </p:nvSpPr>
        <p:spPr/>
        <p:txBody>
          <a:bodyPr/>
          <a:lstStyle/>
          <a:p>
            <a:fld id="{B6D45C9A-0873-43BC-90E1-426E29213D55}" type="slidenum">
              <a:rPr lang="en-US" smtClean="0"/>
              <a:pPr/>
              <a:t>24</a:t>
            </a:fld>
            <a:endParaRPr lang="en-US" dirty="0">
              <a:solidFill>
                <a:srgbClr val="808080"/>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833" t="13805" r="60260" b="6491"/>
          <a:stretch/>
        </p:blipFill>
        <p:spPr bwMode="auto">
          <a:xfrm>
            <a:off x="4236720" y="1352549"/>
            <a:ext cx="4815252" cy="4914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02465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SABER at Eielson?</a:t>
            </a:r>
            <a:endParaRPr lang="en-US" dirty="0"/>
          </a:p>
        </p:txBody>
      </p:sp>
      <p:sp>
        <p:nvSpPr>
          <p:cNvPr id="3" name="Content Placeholder 2"/>
          <p:cNvSpPr>
            <a:spLocks noGrp="1"/>
          </p:cNvSpPr>
          <p:nvPr>
            <p:ph idx="1"/>
          </p:nvPr>
        </p:nvSpPr>
        <p:spPr>
          <a:xfrm>
            <a:off x="276225" y="1504950"/>
            <a:ext cx="4200525" cy="4743450"/>
          </a:xfrm>
        </p:spPr>
        <p:txBody>
          <a:bodyPr/>
          <a:lstStyle/>
          <a:p>
            <a:r>
              <a:rPr lang="en-US" dirty="0"/>
              <a:t>Prime contractor acts as admin/project </a:t>
            </a:r>
            <a:r>
              <a:rPr lang="en-US" dirty="0" smtClean="0"/>
              <a:t>manager</a:t>
            </a:r>
          </a:p>
          <a:p>
            <a:r>
              <a:rPr lang="en-US" dirty="0" smtClean="0"/>
              <a:t>Pricing negotiated using RS Means as UPG</a:t>
            </a:r>
            <a:endParaRPr lang="en-US" dirty="0"/>
          </a:p>
          <a:p>
            <a:r>
              <a:rPr lang="en-US" dirty="0" smtClean="0"/>
              <a:t>TO </a:t>
            </a:r>
            <a:r>
              <a:rPr lang="en-US" dirty="0"/>
              <a:t>value $25K - $</a:t>
            </a:r>
            <a:r>
              <a:rPr lang="en-US" dirty="0" smtClean="0"/>
              <a:t>750K</a:t>
            </a:r>
          </a:p>
          <a:p>
            <a:r>
              <a:rPr lang="en-US" dirty="0" smtClean="0"/>
              <a:t>Design is not SABER Scope</a:t>
            </a:r>
          </a:p>
          <a:p>
            <a:r>
              <a:rPr lang="en-US" dirty="0" smtClean="0"/>
              <a:t>Two </a:t>
            </a:r>
            <a:r>
              <a:rPr lang="en-US" dirty="0"/>
              <a:t>part process</a:t>
            </a:r>
          </a:p>
          <a:p>
            <a:pPr lvl="1"/>
            <a:r>
              <a:rPr lang="en-US" dirty="0"/>
              <a:t>1 Project Task Order (PTO) fee – buys the proposal</a:t>
            </a:r>
          </a:p>
          <a:p>
            <a:pPr lvl="1"/>
            <a:r>
              <a:rPr lang="en-US" dirty="0"/>
              <a:t>2 Task Order Award – buys the project (PTO fee subtracted)</a:t>
            </a:r>
          </a:p>
          <a:p>
            <a:endParaRPr lang="en-US" dirty="0"/>
          </a:p>
        </p:txBody>
      </p:sp>
      <p:sp>
        <p:nvSpPr>
          <p:cNvPr id="4" name="Slide Number Placeholder 3"/>
          <p:cNvSpPr>
            <a:spLocks noGrp="1"/>
          </p:cNvSpPr>
          <p:nvPr>
            <p:ph type="sldNum" sz="quarter" idx="11"/>
          </p:nvPr>
        </p:nvSpPr>
        <p:spPr/>
        <p:txBody>
          <a:bodyPr/>
          <a:lstStyle/>
          <a:p>
            <a:fld id="{B6D45C9A-0873-43BC-90E1-426E29213D55}" type="slidenum">
              <a:rPr lang="en-US" smtClean="0"/>
              <a:pPr/>
              <a:t>25</a:t>
            </a:fld>
            <a:endParaRPr lang="en-US" dirty="0">
              <a:solidFill>
                <a:srgbClr val="808080"/>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5868" y="1533525"/>
            <a:ext cx="3412331" cy="4549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60232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sz="half" idx="1"/>
            <p:custDataLst>
              <p:tags r:id="rId2"/>
            </p:custDataLst>
          </p:nvPr>
        </p:nvSpPr>
        <p:spPr>
          <a:xfrm>
            <a:off x="495300" y="1752601"/>
            <a:ext cx="3467100" cy="1431925"/>
          </a:xfrm>
          <a:ln w="22225">
            <a:solidFill>
              <a:schemeClr val="tx1"/>
            </a:solidFill>
          </a:ln>
        </p:spPr>
        <p:txBody>
          <a:bodyPr/>
          <a:lstStyle/>
          <a:p>
            <a:pPr algn="ctr">
              <a:buFont typeface="Wingdings" pitchFamily="2" charset="2"/>
              <a:buNone/>
            </a:pPr>
            <a:r>
              <a:rPr lang="en-US" sz="1813" b="0" u="sng" dirty="0"/>
              <a:t>Internal</a:t>
            </a:r>
          </a:p>
          <a:p>
            <a:pPr marL="228600" lvl="1" indent="-228600"/>
            <a:r>
              <a:rPr lang="en-US" sz="1625" b="0" dirty="0"/>
              <a:t>Identified during emergency, preventive maintenance, or real property inspections</a:t>
            </a:r>
          </a:p>
          <a:p>
            <a:pPr marL="228600" lvl="1" indent="-228600"/>
            <a:endParaRPr lang="en-US" sz="1625" b="0" dirty="0"/>
          </a:p>
        </p:txBody>
      </p:sp>
      <p:sp>
        <p:nvSpPr>
          <p:cNvPr id="26627" name="Content Placeholder 2"/>
          <p:cNvSpPr>
            <a:spLocks noGrp="1"/>
          </p:cNvSpPr>
          <p:nvPr>
            <p:ph sz="half" idx="2"/>
            <p:custDataLst>
              <p:tags r:id="rId3"/>
            </p:custDataLst>
          </p:nvPr>
        </p:nvSpPr>
        <p:spPr>
          <a:xfrm>
            <a:off x="4914900" y="1752601"/>
            <a:ext cx="3619500" cy="1431925"/>
          </a:xfrm>
          <a:ln w="22225">
            <a:solidFill>
              <a:schemeClr val="tx1"/>
            </a:solidFill>
          </a:ln>
        </p:spPr>
        <p:txBody>
          <a:bodyPr/>
          <a:lstStyle/>
          <a:p>
            <a:pPr algn="ctr">
              <a:buFont typeface="Wingdings" pitchFamily="2" charset="2"/>
              <a:buNone/>
            </a:pPr>
            <a:r>
              <a:rPr lang="en-US" sz="1813" b="0" u="sng" dirty="0"/>
              <a:t>External</a:t>
            </a:r>
          </a:p>
          <a:p>
            <a:pPr marL="292100" lvl="1" indent="-292100"/>
            <a:r>
              <a:rPr lang="en-US" sz="1625" b="0" dirty="0"/>
              <a:t>Customer identifies a requirement or need</a:t>
            </a:r>
          </a:p>
          <a:p>
            <a:pPr marL="292100" lvl="1" indent="-292100"/>
            <a:r>
              <a:rPr lang="en-US" sz="1625" b="0" dirty="0"/>
              <a:t>New Mission Beddown (SATAF)</a:t>
            </a:r>
          </a:p>
          <a:p>
            <a:pPr marL="292100" lvl="1" indent="-292100"/>
            <a:endParaRPr lang="en-US" sz="1625" b="0" dirty="0"/>
          </a:p>
        </p:txBody>
      </p:sp>
      <p:sp>
        <p:nvSpPr>
          <p:cNvPr id="26628" name="Title 3"/>
          <p:cNvSpPr>
            <a:spLocks noGrp="1"/>
          </p:cNvSpPr>
          <p:nvPr>
            <p:ph type="title"/>
            <p:custDataLst>
              <p:tags r:id="rId4"/>
            </p:custDataLst>
          </p:nvPr>
        </p:nvSpPr>
        <p:spPr/>
        <p:txBody>
          <a:bodyPr/>
          <a:lstStyle/>
          <a:p>
            <a:r>
              <a:rPr lang="en-US" sz="3200" dirty="0"/>
              <a:t>Requirement</a:t>
            </a:r>
            <a:r>
              <a:rPr lang="en-US" sz="2000" dirty="0"/>
              <a:t> </a:t>
            </a:r>
            <a:r>
              <a:rPr lang="en-US" sz="3200" dirty="0"/>
              <a:t>Identification</a:t>
            </a:r>
          </a:p>
        </p:txBody>
      </p:sp>
      <p:sp>
        <p:nvSpPr>
          <p:cNvPr id="30" name="Content Placeholder 2"/>
          <p:cNvSpPr txBox="1">
            <a:spLocks/>
          </p:cNvSpPr>
          <p:nvPr>
            <p:custDataLst>
              <p:tags r:id="rId5"/>
            </p:custDataLst>
          </p:nvPr>
        </p:nvSpPr>
        <p:spPr bwMode="auto">
          <a:xfrm>
            <a:off x="2667000" y="3521076"/>
            <a:ext cx="3619500" cy="898525"/>
          </a:xfrm>
          <a:prstGeom prst="rect">
            <a:avLst/>
          </a:prstGeom>
          <a:noFill/>
          <a:ln w="22225">
            <a:solidFill>
              <a:schemeClr val="tx1"/>
            </a:solidFill>
            <a:miter lim="800000"/>
            <a:headEnd/>
            <a:tailEnd/>
          </a:ln>
        </p:spPr>
        <p:txBody>
          <a:bodyPr lIns="91440" tIns="45720" rIns="91440" bIns="45720"/>
          <a:lstStyle/>
          <a:p>
            <a:pPr marL="285750" indent="-285750" algn="ctr" eaLnBrk="0" hangingPunct="0">
              <a:buClr>
                <a:srgbClr val="151C77"/>
              </a:buClr>
              <a:buSzPct val="80000"/>
              <a:buFont typeface="Wingdings" pitchFamily="2" charset="2"/>
              <a:defRPr/>
            </a:pPr>
            <a:r>
              <a:rPr lang="en-US" sz="1813" b="0" u="sng" dirty="0">
                <a:solidFill>
                  <a:schemeClr val="tx1"/>
                </a:solidFill>
                <a:latin typeface="+mn-lt"/>
              </a:rPr>
              <a:t>Customer Service</a:t>
            </a:r>
          </a:p>
          <a:p>
            <a:pPr marL="292100" lvl="1" indent="-292100" algn="ctr" eaLnBrk="0" hangingPunct="0">
              <a:spcBef>
                <a:spcPct val="25000"/>
              </a:spcBef>
              <a:buClr>
                <a:srgbClr val="151C77"/>
              </a:buClr>
              <a:buSzPct val="80000"/>
              <a:buFont typeface="Wingdings" pitchFamily="2" charset="2"/>
              <a:buChar char="n"/>
              <a:defRPr/>
            </a:pPr>
            <a:r>
              <a:rPr lang="en-US" sz="1625" b="0" dirty="0">
                <a:solidFill>
                  <a:schemeClr val="tx1"/>
                </a:solidFill>
                <a:latin typeface="+mn-lt"/>
              </a:rPr>
              <a:t>Assist customer to articulate needs</a:t>
            </a:r>
          </a:p>
          <a:p>
            <a:pPr marL="292100" lvl="1" indent="-292100">
              <a:spcAft>
                <a:spcPct val="30000"/>
              </a:spcAft>
              <a:buClr>
                <a:srgbClr val="151C77"/>
              </a:buClr>
              <a:buSzPct val="125000"/>
              <a:defRPr/>
            </a:pPr>
            <a:endParaRPr lang="en-US" sz="1625" kern="0" dirty="0">
              <a:latin typeface="+mn-lt"/>
            </a:endParaRPr>
          </a:p>
          <a:p>
            <a:pPr marL="688975" lvl="1" indent="-282575">
              <a:spcAft>
                <a:spcPct val="30000"/>
              </a:spcAft>
              <a:buClr>
                <a:srgbClr val="151C77"/>
              </a:buClr>
              <a:buSzPct val="125000"/>
              <a:buFontTx/>
              <a:buChar char="•"/>
              <a:defRPr/>
            </a:pPr>
            <a:endParaRPr lang="en-US" sz="1625" kern="0" dirty="0">
              <a:latin typeface="+mn-lt"/>
            </a:endParaRPr>
          </a:p>
        </p:txBody>
      </p:sp>
      <p:cxnSp>
        <p:nvCxnSpPr>
          <p:cNvPr id="26630" name="Straight Arrow Connector 33"/>
          <p:cNvCxnSpPr>
            <a:cxnSpLocks noChangeShapeType="1"/>
            <a:stCxn id="26626" idx="2"/>
            <a:endCxn id="30" idx="0"/>
          </p:cNvCxnSpPr>
          <p:nvPr/>
        </p:nvCxnSpPr>
        <p:spPr bwMode="auto">
          <a:xfrm>
            <a:off x="2228850" y="3184525"/>
            <a:ext cx="2247900" cy="336550"/>
          </a:xfrm>
          <a:prstGeom prst="straightConnector1">
            <a:avLst/>
          </a:prstGeom>
          <a:noFill/>
          <a:ln w="22225" algn="ctr">
            <a:solidFill>
              <a:schemeClr val="tx1"/>
            </a:solidFill>
            <a:round/>
            <a:headEnd/>
            <a:tailEnd type="arrow" w="med" len="med"/>
          </a:ln>
        </p:spPr>
      </p:cxnSp>
      <p:cxnSp>
        <p:nvCxnSpPr>
          <p:cNvPr id="26631" name="Straight Arrow Connector 36"/>
          <p:cNvCxnSpPr>
            <a:cxnSpLocks noChangeShapeType="1"/>
            <a:stCxn id="26627" idx="2"/>
            <a:endCxn id="30" idx="0"/>
          </p:cNvCxnSpPr>
          <p:nvPr/>
        </p:nvCxnSpPr>
        <p:spPr bwMode="auto">
          <a:xfrm flipH="1">
            <a:off x="4476750" y="3184525"/>
            <a:ext cx="2247900" cy="336550"/>
          </a:xfrm>
          <a:prstGeom prst="straightConnector1">
            <a:avLst/>
          </a:prstGeom>
          <a:noFill/>
          <a:ln w="22225" algn="ctr">
            <a:solidFill>
              <a:schemeClr val="tx1"/>
            </a:solidFill>
            <a:round/>
            <a:headEnd/>
            <a:tailEnd type="arrow" w="med" len="med"/>
          </a:ln>
        </p:spPr>
      </p:cxnSp>
      <p:sp>
        <p:nvSpPr>
          <p:cNvPr id="26632" name="TextBox 38"/>
          <p:cNvSpPr txBox="1">
            <a:spLocks noChangeArrowheads="1"/>
          </p:cNvSpPr>
          <p:nvPr>
            <p:custDataLst>
              <p:tags r:id="rId6"/>
            </p:custDataLst>
          </p:nvPr>
        </p:nvSpPr>
        <p:spPr bwMode="auto">
          <a:xfrm>
            <a:off x="4191000" y="2114551"/>
            <a:ext cx="533400" cy="342401"/>
          </a:xfrm>
          <a:prstGeom prst="rect">
            <a:avLst/>
          </a:prstGeom>
          <a:noFill/>
          <a:ln w="9525">
            <a:noFill/>
            <a:miter lim="800000"/>
            <a:headEnd/>
            <a:tailEnd/>
          </a:ln>
        </p:spPr>
        <p:txBody>
          <a:bodyPr lIns="91440" tIns="45720" rIns="91440" bIns="45720">
            <a:spAutoFit/>
          </a:bodyPr>
          <a:lstStyle/>
          <a:p>
            <a:r>
              <a:rPr lang="en-US" sz="1625" dirty="0"/>
              <a:t>OR</a:t>
            </a:r>
          </a:p>
        </p:txBody>
      </p:sp>
      <p:sp>
        <p:nvSpPr>
          <p:cNvPr id="36" name="Content Placeholder 2"/>
          <p:cNvSpPr txBox="1">
            <a:spLocks/>
          </p:cNvSpPr>
          <p:nvPr>
            <p:custDataLst>
              <p:tags r:id="rId7"/>
            </p:custDataLst>
          </p:nvPr>
        </p:nvSpPr>
        <p:spPr bwMode="auto">
          <a:xfrm>
            <a:off x="152400" y="4784726"/>
            <a:ext cx="4114800" cy="1082675"/>
          </a:xfrm>
          <a:prstGeom prst="rect">
            <a:avLst/>
          </a:prstGeom>
          <a:noFill/>
          <a:ln w="22225">
            <a:solidFill>
              <a:schemeClr val="tx1"/>
            </a:solidFill>
            <a:miter lim="800000"/>
            <a:headEnd/>
            <a:tailEnd/>
          </a:ln>
        </p:spPr>
        <p:txBody>
          <a:bodyPr lIns="91440" tIns="45720" rIns="91440" bIns="45720"/>
          <a:lstStyle/>
          <a:p>
            <a:pPr marL="285750" indent="-285750" algn="ctr" eaLnBrk="0" hangingPunct="0">
              <a:buClr>
                <a:srgbClr val="151C77"/>
              </a:buClr>
              <a:buSzPct val="80000"/>
              <a:buFont typeface="Wingdings" pitchFamily="2" charset="2"/>
              <a:defRPr/>
            </a:pPr>
            <a:r>
              <a:rPr lang="en-US" sz="1813" b="0" u="sng" dirty="0">
                <a:solidFill>
                  <a:schemeClr val="tx1"/>
                </a:solidFill>
                <a:latin typeface="+mn-lt"/>
              </a:rPr>
              <a:t>Work Request Review Board (WRRB)</a:t>
            </a:r>
          </a:p>
          <a:p>
            <a:pPr marL="292100" lvl="1" indent="-292100" algn="ctr" eaLnBrk="0" hangingPunct="0">
              <a:spcBef>
                <a:spcPct val="25000"/>
              </a:spcBef>
              <a:buClr>
                <a:srgbClr val="151C77"/>
              </a:buClr>
              <a:buSzPct val="80000"/>
              <a:buFont typeface="Wingdings" pitchFamily="2" charset="2"/>
              <a:buChar char="n"/>
              <a:defRPr/>
            </a:pPr>
            <a:r>
              <a:rPr lang="en-US" sz="1625" b="0" dirty="0">
                <a:solidFill>
                  <a:schemeClr val="tx1"/>
                </a:solidFill>
                <a:latin typeface="+mn-lt"/>
              </a:rPr>
              <a:t>Approve/disapprove work requests</a:t>
            </a:r>
          </a:p>
          <a:p>
            <a:pPr marL="292100" lvl="1" indent="-292100" algn="ctr" eaLnBrk="0" hangingPunct="0">
              <a:spcBef>
                <a:spcPct val="25000"/>
              </a:spcBef>
              <a:buClr>
                <a:srgbClr val="151C77"/>
              </a:buClr>
              <a:buSzPct val="80000"/>
              <a:buFont typeface="Wingdings" pitchFamily="2" charset="2"/>
              <a:buChar char="n"/>
              <a:defRPr/>
            </a:pPr>
            <a:r>
              <a:rPr lang="en-US" sz="1625" b="0" dirty="0">
                <a:solidFill>
                  <a:schemeClr val="tx1"/>
                </a:solidFill>
                <a:latin typeface="+mn-lt"/>
              </a:rPr>
              <a:t>Determine method of execution</a:t>
            </a:r>
          </a:p>
          <a:p>
            <a:pPr marL="292100" lvl="1" indent="-292100">
              <a:spcAft>
                <a:spcPct val="30000"/>
              </a:spcAft>
              <a:buClr>
                <a:srgbClr val="151C77"/>
              </a:buClr>
              <a:buSzPct val="125000"/>
              <a:defRPr/>
            </a:pPr>
            <a:endParaRPr lang="en-US" sz="1625" kern="0" dirty="0">
              <a:latin typeface="+mn-lt"/>
            </a:endParaRPr>
          </a:p>
          <a:p>
            <a:pPr marL="688975" lvl="1" indent="-282575">
              <a:spcAft>
                <a:spcPct val="30000"/>
              </a:spcAft>
              <a:buClr>
                <a:srgbClr val="151C77"/>
              </a:buClr>
              <a:buSzPct val="125000"/>
              <a:buFontTx/>
              <a:buChar char="•"/>
              <a:defRPr/>
            </a:pPr>
            <a:endParaRPr lang="en-US" sz="1625" kern="0" dirty="0">
              <a:latin typeface="+mn-lt"/>
            </a:endParaRPr>
          </a:p>
        </p:txBody>
      </p:sp>
      <p:sp>
        <p:nvSpPr>
          <p:cNvPr id="37" name="Content Placeholder 2"/>
          <p:cNvSpPr txBox="1">
            <a:spLocks/>
          </p:cNvSpPr>
          <p:nvPr>
            <p:custDataLst>
              <p:tags r:id="rId8"/>
            </p:custDataLst>
          </p:nvPr>
        </p:nvSpPr>
        <p:spPr bwMode="auto">
          <a:xfrm>
            <a:off x="4876800" y="4784726"/>
            <a:ext cx="4114800" cy="1082675"/>
          </a:xfrm>
          <a:prstGeom prst="rect">
            <a:avLst/>
          </a:prstGeom>
          <a:noFill/>
          <a:ln w="22225">
            <a:solidFill>
              <a:schemeClr val="tx1"/>
            </a:solidFill>
            <a:miter lim="800000"/>
            <a:headEnd/>
            <a:tailEnd/>
          </a:ln>
        </p:spPr>
        <p:txBody>
          <a:bodyPr lIns="91440" tIns="45720" rIns="91440" bIns="45720"/>
          <a:lstStyle/>
          <a:p>
            <a:pPr marL="285750" indent="-285750" algn="ctr" eaLnBrk="0" hangingPunct="0">
              <a:buClr>
                <a:srgbClr val="151C77"/>
              </a:buClr>
              <a:buSzPct val="80000"/>
              <a:buFont typeface="Wingdings" pitchFamily="2" charset="2"/>
              <a:defRPr/>
            </a:pPr>
            <a:r>
              <a:rPr lang="en-US" sz="1813" b="0" u="sng" dirty="0">
                <a:solidFill>
                  <a:schemeClr val="tx1"/>
                </a:solidFill>
                <a:latin typeface="+mn-lt"/>
              </a:rPr>
              <a:t>CEN (Engineering Flight)</a:t>
            </a:r>
          </a:p>
          <a:p>
            <a:pPr marL="292100" lvl="1" indent="-292100" algn="ctr" eaLnBrk="0" hangingPunct="0">
              <a:spcBef>
                <a:spcPct val="25000"/>
              </a:spcBef>
              <a:buClr>
                <a:srgbClr val="151C77"/>
              </a:buClr>
              <a:buSzPct val="80000"/>
              <a:buFont typeface="Wingdings" pitchFamily="2" charset="2"/>
              <a:buChar char="n"/>
              <a:defRPr/>
            </a:pPr>
            <a:r>
              <a:rPr lang="en-US" sz="1625" b="0" dirty="0">
                <a:solidFill>
                  <a:schemeClr val="tx1"/>
                </a:solidFill>
                <a:latin typeface="+mn-lt"/>
              </a:rPr>
              <a:t>Create Project</a:t>
            </a:r>
          </a:p>
          <a:p>
            <a:pPr marL="292100" lvl="1" indent="-292100">
              <a:spcAft>
                <a:spcPct val="30000"/>
              </a:spcAft>
              <a:buClr>
                <a:srgbClr val="151C77"/>
              </a:buClr>
              <a:buSzPct val="125000"/>
              <a:buFontTx/>
              <a:buChar char="•"/>
              <a:defRPr/>
            </a:pPr>
            <a:endParaRPr lang="en-US" sz="1625" kern="0" dirty="0">
              <a:latin typeface="+mn-lt"/>
            </a:endParaRPr>
          </a:p>
          <a:p>
            <a:pPr marL="292100" lvl="1" indent="-292100">
              <a:spcAft>
                <a:spcPct val="30000"/>
              </a:spcAft>
              <a:buClr>
                <a:srgbClr val="151C77"/>
              </a:buClr>
              <a:buSzPct val="125000"/>
              <a:defRPr/>
            </a:pPr>
            <a:endParaRPr lang="en-US" sz="1625" kern="0" dirty="0">
              <a:latin typeface="+mn-lt"/>
            </a:endParaRPr>
          </a:p>
          <a:p>
            <a:pPr marL="688975" lvl="1" indent="-282575">
              <a:spcAft>
                <a:spcPct val="30000"/>
              </a:spcAft>
              <a:buClr>
                <a:srgbClr val="151C77"/>
              </a:buClr>
              <a:buSzPct val="125000"/>
              <a:buFontTx/>
              <a:buChar char="•"/>
              <a:defRPr/>
            </a:pPr>
            <a:endParaRPr lang="en-US" sz="1625" kern="0" dirty="0">
              <a:latin typeface="+mn-lt"/>
            </a:endParaRPr>
          </a:p>
        </p:txBody>
      </p:sp>
      <p:cxnSp>
        <p:nvCxnSpPr>
          <p:cNvPr id="26635" name="Elbow Connector 38"/>
          <p:cNvCxnSpPr>
            <a:cxnSpLocks noChangeShapeType="1"/>
            <a:stCxn id="30" idx="2"/>
            <a:endCxn id="36" idx="0"/>
          </p:cNvCxnSpPr>
          <p:nvPr>
            <p:custDataLst>
              <p:tags r:id="rId9"/>
            </p:custDataLst>
          </p:nvPr>
        </p:nvCxnSpPr>
        <p:spPr bwMode="auto">
          <a:xfrm rot="5400000">
            <a:off x="3160714" y="3468688"/>
            <a:ext cx="365125" cy="2266950"/>
          </a:xfrm>
          <a:prstGeom prst="bentConnector3">
            <a:avLst>
              <a:gd name="adj1" fmla="val 50000"/>
            </a:avLst>
          </a:prstGeom>
          <a:noFill/>
          <a:ln w="22225" algn="ctr">
            <a:solidFill>
              <a:schemeClr val="tx1"/>
            </a:solidFill>
            <a:round/>
            <a:headEnd/>
            <a:tailEnd type="arrow" w="med" len="med"/>
          </a:ln>
        </p:spPr>
      </p:cxnSp>
      <p:cxnSp>
        <p:nvCxnSpPr>
          <p:cNvPr id="26636" name="Straight Arrow Connector 42"/>
          <p:cNvCxnSpPr>
            <a:cxnSpLocks noChangeShapeType="1"/>
            <a:stCxn id="36" idx="3"/>
            <a:endCxn id="37" idx="1"/>
          </p:cNvCxnSpPr>
          <p:nvPr/>
        </p:nvCxnSpPr>
        <p:spPr bwMode="auto">
          <a:xfrm>
            <a:off x="4267200" y="5326063"/>
            <a:ext cx="609600" cy="0"/>
          </a:xfrm>
          <a:prstGeom prst="straightConnector1">
            <a:avLst/>
          </a:prstGeom>
          <a:noFill/>
          <a:ln w="22225" algn="ctr">
            <a:solidFill>
              <a:schemeClr val="tx1"/>
            </a:solidFill>
            <a:round/>
            <a:headEnd/>
            <a:tailEnd type="arrow" w="med" len="med"/>
          </a:ln>
        </p:spPr>
      </p:cxnSp>
    </p:spTree>
    <p:custDataLst>
      <p:tags r:id="rId1"/>
    </p:custDataLst>
    <p:extLst>
      <p:ext uri="{BB962C8B-B14F-4D97-AF65-F5344CB8AC3E}">
        <p14:creationId xmlns:p14="http://schemas.microsoft.com/office/powerpoint/2010/main" val="28092889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SABER FY12</a:t>
            </a:r>
            <a:endParaRPr lang="en-US" dirty="0"/>
          </a:p>
        </p:txBody>
      </p:sp>
      <p:sp>
        <p:nvSpPr>
          <p:cNvPr id="4" name="Slide Number Placeholder 3"/>
          <p:cNvSpPr>
            <a:spLocks noGrp="1"/>
          </p:cNvSpPr>
          <p:nvPr>
            <p:ph type="sldNum" sz="quarter" idx="11"/>
          </p:nvPr>
        </p:nvSpPr>
        <p:spPr/>
        <p:txBody>
          <a:bodyPr/>
          <a:lstStyle/>
          <a:p>
            <a:fld id="{B6D45C9A-0873-43BC-90E1-426E29213D55}" type="slidenum">
              <a:rPr lang="en-US" smtClean="0"/>
              <a:pPr/>
              <a:t>27</a:t>
            </a:fld>
            <a:endParaRPr lang="en-US" dirty="0">
              <a:solidFill>
                <a:srgbClr val="808080"/>
              </a:solidFill>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1715423267"/>
              </p:ext>
            </p:extLst>
          </p:nvPr>
        </p:nvGraphicFramePr>
        <p:xfrm>
          <a:off x="2619658" y="1364479"/>
          <a:ext cx="3527425" cy="4772025"/>
        </p:xfrm>
        <a:graphic>
          <a:graphicData uri="http://schemas.openxmlformats.org/presentationml/2006/ole">
            <mc:AlternateContent xmlns:mc="http://schemas.openxmlformats.org/markup-compatibility/2006">
              <mc:Choice xmlns:v="urn:schemas-microsoft-com:vml" Requires="v">
                <p:oleObj spid="_x0000_s2057" name="Worksheet" r:id="rId3" imgW="3505260" imgH="4771945" progId="Excel.Sheet.12">
                  <p:embed/>
                </p:oleObj>
              </mc:Choice>
              <mc:Fallback>
                <p:oleObj name="Worksheet" r:id="rId3" imgW="3505260" imgH="4771945" progId="Excel.Sheet.12">
                  <p:embed/>
                  <p:pic>
                    <p:nvPicPr>
                      <p:cNvPr id="0" name=""/>
                      <p:cNvPicPr/>
                      <p:nvPr/>
                    </p:nvPicPr>
                    <p:blipFill>
                      <a:blip r:embed="rId4"/>
                      <a:stretch>
                        <a:fillRect/>
                      </a:stretch>
                    </p:blipFill>
                    <p:spPr>
                      <a:xfrm>
                        <a:off x="2619658" y="1364479"/>
                        <a:ext cx="3527425" cy="4772025"/>
                      </a:xfrm>
                      <a:prstGeom prst="rect">
                        <a:avLst/>
                      </a:prstGeom>
                    </p:spPr>
                  </p:pic>
                </p:oleObj>
              </mc:Fallback>
            </mc:AlternateContent>
          </a:graphicData>
        </a:graphic>
      </p:graphicFrame>
    </p:spTree>
    <p:extLst>
      <p:ext uri="{BB962C8B-B14F-4D97-AF65-F5344CB8AC3E}">
        <p14:creationId xmlns:p14="http://schemas.microsoft.com/office/powerpoint/2010/main" val="29127207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SABER at Eielson</a:t>
            </a:r>
          </a:p>
        </p:txBody>
      </p:sp>
      <p:pic>
        <p:nvPicPr>
          <p:cNvPr id="8" name="Content Placeholder 7"/>
          <p:cNvPicPr>
            <a:picLocks noGrp="1" noChangeAspect="1"/>
          </p:cNvPicPr>
          <p:nvPr>
            <p:ph idx="1"/>
          </p:nvPr>
        </p:nvPicPr>
        <p:blipFill>
          <a:blip r:embed="rId2"/>
          <a:stretch>
            <a:fillRect/>
          </a:stretch>
        </p:blipFill>
        <p:spPr>
          <a:xfrm>
            <a:off x="1188755" y="1318366"/>
            <a:ext cx="6753790" cy="5065342"/>
          </a:xfrm>
        </p:spPr>
      </p:pic>
      <p:sp>
        <p:nvSpPr>
          <p:cNvPr id="4" name="Slide Number Placeholder 3"/>
          <p:cNvSpPr>
            <a:spLocks noGrp="1"/>
          </p:cNvSpPr>
          <p:nvPr>
            <p:ph type="sldNum" sz="quarter" idx="11"/>
          </p:nvPr>
        </p:nvSpPr>
        <p:spPr/>
        <p:txBody>
          <a:bodyPr/>
          <a:lstStyle/>
          <a:p>
            <a:fld id="{B6D45C9A-0873-43BC-90E1-426E29213D55}" type="slidenum">
              <a:rPr lang="en-US" smtClean="0"/>
              <a:pPr/>
              <a:t>28</a:t>
            </a:fld>
            <a:endParaRPr lang="en-US" dirty="0">
              <a:solidFill>
                <a:srgbClr val="808080"/>
              </a:solidFill>
            </a:endParaRPr>
          </a:p>
        </p:txBody>
      </p:sp>
    </p:spTree>
    <p:extLst>
      <p:ext uri="{BB962C8B-B14F-4D97-AF65-F5344CB8AC3E}">
        <p14:creationId xmlns:p14="http://schemas.microsoft.com/office/powerpoint/2010/main" val="13825581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SABER at Eielson</a:t>
            </a:r>
          </a:p>
        </p:txBody>
      </p:sp>
      <p:pic>
        <p:nvPicPr>
          <p:cNvPr id="6" name="Content Placeholder 5"/>
          <p:cNvPicPr>
            <a:picLocks noGrp="1" noChangeAspect="1"/>
          </p:cNvPicPr>
          <p:nvPr>
            <p:ph idx="1"/>
          </p:nvPr>
        </p:nvPicPr>
        <p:blipFill>
          <a:blip r:embed="rId3"/>
          <a:stretch>
            <a:fillRect/>
          </a:stretch>
        </p:blipFill>
        <p:spPr>
          <a:xfrm>
            <a:off x="1222939" y="1335459"/>
            <a:ext cx="6685422" cy="5014066"/>
          </a:xfrm>
        </p:spPr>
      </p:pic>
      <p:sp>
        <p:nvSpPr>
          <p:cNvPr id="4" name="Slide Number Placeholder 3"/>
          <p:cNvSpPr>
            <a:spLocks noGrp="1"/>
          </p:cNvSpPr>
          <p:nvPr>
            <p:ph type="sldNum" sz="quarter" idx="11"/>
          </p:nvPr>
        </p:nvSpPr>
        <p:spPr/>
        <p:txBody>
          <a:bodyPr/>
          <a:lstStyle/>
          <a:p>
            <a:fld id="{B6D45C9A-0873-43BC-90E1-426E29213D55}" type="slidenum">
              <a:rPr lang="en-US" smtClean="0"/>
              <a:pPr/>
              <a:t>29</a:t>
            </a:fld>
            <a:endParaRPr lang="en-US" dirty="0">
              <a:solidFill>
                <a:srgbClr val="808080"/>
              </a:solidFill>
            </a:endParaRPr>
          </a:p>
        </p:txBody>
      </p:sp>
    </p:spTree>
    <p:extLst>
      <p:ext uri="{BB962C8B-B14F-4D97-AF65-F5344CB8AC3E}">
        <p14:creationId xmlns:p14="http://schemas.microsoft.com/office/powerpoint/2010/main" val="24202232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custDataLst>
              <p:tags r:id="rId2"/>
            </p:custDataLst>
          </p:nvPr>
        </p:nvSpPr>
        <p:spPr/>
        <p:txBody>
          <a:bodyPr/>
          <a:lstStyle/>
          <a:p>
            <a:r>
              <a:rPr lang="en-US" smtClean="0"/>
              <a:t>Introduction</a:t>
            </a:r>
          </a:p>
        </p:txBody>
      </p:sp>
      <p:sp>
        <p:nvSpPr>
          <p:cNvPr id="9219" name="Rectangle 3"/>
          <p:cNvSpPr>
            <a:spLocks noGrp="1" noChangeArrowheads="1"/>
          </p:cNvSpPr>
          <p:nvPr>
            <p:ph type="body" idx="1"/>
            <p:custDataLst>
              <p:tags r:id="rId3"/>
            </p:custDataLst>
          </p:nvPr>
        </p:nvSpPr>
        <p:spPr>
          <a:xfrm>
            <a:off x="933585" y="1423083"/>
            <a:ext cx="7834400" cy="3885406"/>
          </a:xfrm>
        </p:spPr>
        <p:txBody>
          <a:bodyPr/>
          <a:lstStyle/>
          <a:p>
            <a:r>
              <a:rPr lang="en-US" dirty="0" smtClean="0"/>
              <a:t>Simplified Acquisition of Base Engineer Requirements (SABER) contracts provide a streamlined means </a:t>
            </a:r>
            <a:r>
              <a:rPr lang="en-US" dirty="0" smtClean="0">
                <a:solidFill>
                  <a:srgbClr val="0070C0"/>
                </a:solidFill>
              </a:rPr>
              <a:t>to complete minor construction projects estimated at less than $750K.</a:t>
            </a:r>
          </a:p>
          <a:p>
            <a:endParaRPr lang="en-US" dirty="0" smtClean="0">
              <a:latin typeface="Arial" charset="0"/>
            </a:endParaRPr>
          </a:p>
          <a:p>
            <a:endParaRPr lang="en-US" dirty="0">
              <a:latin typeface="Arial" charset="0"/>
            </a:endParaRPr>
          </a:p>
          <a:p>
            <a:r>
              <a:rPr lang="en-US" dirty="0" smtClean="0">
                <a:latin typeface="Arial" charset="0"/>
              </a:rPr>
              <a:t>Contracting personnel and civil engineers are encouraged to adapt their SABER-like acquisitions and processes to meet their local needs and the local environment.</a:t>
            </a:r>
            <a:endParaRPr lang="en-US" dirty="0" smtClean="0">
              <a:solidFill>
                <a:srgbClr val="0070C0"/>
              </a:solidFill>
            </a:endParaRPr>
          </a:p>
          <a:p>
            <a:endParaRPr lang="en-US" dirty="0" smtClean="0"/>
          </a:p>
        </p:txBody>
      </p:sp>
    </p:spTree>
    <p:custDataLst>
      <p:tags r:id="rId1"/>
    </p:custDataLst>
    <p:extLst>
      <p:ext uri="{BB962C8B-B14F-4D97-AF65-F5344CB8AC3E}">
        <p14:creationId xmlns:p14="http://schemas.microsoft.com/office/powerpoint/2010/main" val="3448960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SABER at Eielson</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fld id="{B6D45C9A-0873-43BC-90E1-426E29213D55}" type="slidenum">
              <a:rPr lang="en-US" smtClean="0"/>
              <a:pPr/>
              <a:t>30</a:t>
            </a:fld>
            <a:endParaRPr lang="en-US" dirty="0">
              <a:solidFill>
                <a:srgbClr val="80808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101" y="1300085"/>
            <a:ext cx="6808122" cy="5084812"/>
          </a:xfrm>
          <a:prstGeom prst="rect">
            <a:avLst/>
          </a:prstGeom>
        </p:spPr>
      </p:pic>
    </p:spTree>
    <p:extLst>
      <p:ext uri="{BB962C8B-B14F-4D97-AF65-F5344CB8AC3E}">
        <p14:creationId xmlns:p14="http://schemas.microsoft.com/office/powerpoint/2010/main" val="30344511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SABER at Eielson</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fld id="{B6D45C9A-0873-43BC-90E1-426E29213D55}" type="slidenum">
              <a:rPr lang="en-US" smtClean="0"/>
              <a:pPr/>
              <a:t>31</a:t>
            </a:fld>
            <a:endParaRPr lang="en-US" dirty="0">
              <a:solidFill>
                <a:srgbClr val="80808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918" y="1282967"/>
            <a:ext cx="6876488" cy="5136140"/>
          </a:xfrm>
          <a:prstGeom prst="rect">
            <a:avLst/>
          </a:prstGeom>
        </p:spPr>
      </p:pic>
    </p:spTree>
    <p:extLst>
      <p:ext uri="{BB962C8B-B14F-4D97-AF65-F5344CB8AC3E}">
        <p14:creationId xmlns:p14="http://schemas.microsoft.com/office/powerpoint/2010/main" val="41708834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SABER at Eielson</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fld id="{B6D45C9A-0873-43BC-90E1-426E29213D55}" type="slidenum">
              <a:rPr lang="en-US" smtClean="0"/>
              <a:pPr/>
              <a:t>32</a:t>
            </a:fld>
            <a:endParaRPr lang="en-US" dirty="0">
              <a:solidFill>
                <a:srgbClr val="808080"/>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7652"/>
          <a:stretch/>
        </p:blipFill>
        <p:spPr>
          <a:xfrm>
            <a:off x="1468286" y="1371520"/>
            <a:ext cx="6194728" cy="5010309"/>
          </a:xfrm>
          <a:prstGeom prst="rect">
            <a:avLst/>
          </a:prstGeom>
        </p:spPr>
      </p:pic>
    </p:spTree>
    <p:extLst>
      <p:ext uri="{BB962C8B-B14F-4D97-AF65-F5344CB8AC3E}">
        <p14:creationId xmlns:p14="http://schemas.microsoft.com/office/powerpoint/2010/main" val="8339025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SABER FY13</a:t>
            </a:r>
            <a:endParaRPr lang="en-US" dirty="0"/>
          </a:p>
        </p:txBody>
      </p:sp>
      <p:sp>
        <p:nvSpPr>
          <p:cNvPr id="4" name="Slide Number Placeholder 3"/>
          <p:cNvSpPr>
            <a:spLocks noGrp="1"/>
          </p:cNvSpPr>
          <p:nvPr>
            <p:ph type="sldNum" sz="quarter" idx="11"/>
          </p:nvPr>
        </p:nvSpPr>
        <p:spPr/>
        <p:txBody>
          <a:bodyPr/>
          <a:lstStyle/>
          <a:p>
            <a:fld id="{B6D45C9A-0873-43BC-90E1-426E29213D55}" type="slidenum">
              <a:rPr lang="en-US" smtClean="0"/>
              <a:pPr/>
              <a:t>33</a:t>
            </a:fld>
            <a:endParaRPr lang="en-US" dirty="0">
              <a:solidFill>
                <a:srgbClr val="808080"/>
              </a:solidFil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841935642"/>
              </p:ext>
            </p:extLst>
          </p:nvPr>
        </p:nvGraphicFramePr>
        <p:xfrm>
          <a:off x="2819400" y="1519238"/>
          <a:ext cx="3505200" cy="3819525"/>
        </p:xfrm>
        <a:graphic>
          <a:graphicData uri="http://schemas.openxmlformats.org/presentationml/2006/ole">
            <mc:AlternateContent xmlns:mc="http://schemas.openxmlformats.org/markup-compatibility/2006">
              <mc:Choice xmlns:v="urn:schemas-microsoft-com:vml" Requires="v">
                <p:oleObj spid="_x0000_s3080" name="Worksheet" r:id="rId3" imgW="3505260" imgH="3819498" progId="Excel.Sheet.12">
                  <p:embed/>
                </p:oleObj>
              </mc:Choice>
              <mc:Fallback>
                <p:oleObj name="Worksheet" r:id="rId3" imgW="3505260" imgH="3819498" progId="Excel.Sheet.12">
                  <p:embed/>
                  <p:pic>
                    <p:nvPicPr>
                      <p:cNvPr id="0" name=""/>
                      <p:cNvPicPr/>
                      <p:nvPr/>
                    </p:nvPicPr>
                    <p:blipFill>
                      <a:blip r:embed="rId4"/>
                      <a:stretch>
                        <a:fillRect/>
                      </a:stretch>
                    </p:blipFill>
                    <p:spPr>
                      <a:xfrm>
                        <a:off x="2819400" y="1519238"/>
                        <a:ext cx="3505200" cy="3819525"/>
                      </a:xfrm>
                      <a:prstGeom prst="rect">
                        <a:avLst/>
                      </a:prstGeom>
                    </p:spPr>
                  </p:pic>
                </p:oleObj>
              </mc:Fallback>
            </mc:AlternateContent>
          </a:graphicData>
        </a:graphic>
      </p:graphicFrame>
    </p:spTree>
    <p:extLst>
      <p:ext uri="{BB962C8B-B14F-4D97-AF65-F5344CB8AC3E}">
        <p14:creationId xmlns:p14="http://schemas.microsoft.com/office/powerpoint/2010/main" val="16908451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SABER at Eielson</a:t>
            </a:r>
          </a:p>
        </p:txBody>
      </p:sp>
      <p:sp>
        <p:nvSpPr>
          <p:cNvPr id="4" name="Slide Number Placeholder 3"/>
          <p:cNvSpPr>
            <a:spLocks noGrp="1"/>
          </p:cNvSpPr>
          <p:nvPr>
            <p:ph type="sldNum" sz="quarter" idx="11"/>
          </p:nvPr>
        </p:nvSpPr>
        <p:spPr/>
        <p:txBody>
          <a:bodyPr/>
          <a:lstStyle/>
          <a:p>
            <a:fld id="{B6D45C9A-0873-43BC-90E1-426E29213D55}" type="slidenum">
              <a:rPr lang="en-US" smtClean="0"/>
              <a:pPr/>
              <a:t>34</a:t>
            </a:fld>
            <a:endParaRPr lang="en-US" dirty="0">
              <a:solidFill>
                <a:srgbClr val="808080"/>
              </a:solidFill>
            </a:endParaRP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680" b="7653"/>
          <a:stretch/>
        </p:blipFill>
        <p:spPr bwMode="auto">
          <a:xfrm>
            <a:off x="2586809" y="3939358"/>
            <a:ext cx="3956049" cy="2067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30333"/>
          <a:stretch/>
        </p:blipFill>
        <p:spPr bwMode="auto">
          <a:xfrm>
            <a:off x="2165751" y="1323430"/>
            <a:ext cx="4799797" cy="2511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20932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SABER FY14</a:t>
            </a:r>
            <a:endParaRPr lang="en-US" dirty="0"/>
          </a:p>
        </p:txBody>
      </p:sp>
      <p:sp>
        <p:nvSpPr>
          <p:cNvPr id="4" name="Slide Number Placeholder 3"/>
          <p:cNvSpPr>
            <a:spLocks noGrp="1"/>
          </p:cNvSpPr>
          <p:nvPr>
            <p:ph type="sldNum" sz="quarter" idx="11"/>
          </p:nvPr>
        </p:nvSpPr>
        <p:spPr/>
        <p:txBody>
          <a:bodyPr/>
          <a:lstStyle/>
          <a:p>
            <a:fld id="{B6D45C9A-0873-43BC-90E1-426E29213D55}" type="slidenum">
              <a:rPr lang="en-US" smtClean="0"/>
              <a:pPr/>
              <a:t>35</a:t>
            </a:fld>
            <a:endParaRPr lang="en-US" dirty="0">
              <a:solidFill>
                <a:srgbClr val="808080"/>
              </a:solidFil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4044628862"/>
              </p:ext>
            </p:extLst>
          </p:nvPr>
        </p:nvGraphicFramePr>
        <p:xfrm>
          <a:off x="862412" y="1264154"/>
          <a:ext cx="3505200" cy="5119554"/>
        </p:xfrm>
        <a:graphic>
          <a:graphicData uri="http://schemas.openxmlformats.org/presentationml/2006/ole">
            <mc:AlternateContent xmlns:mc="http://schemas.openxmlformats.org/markup-compatibility/2006">
              <mc:Choice xmlns:v="urn:schemas-microsoft-com:vml" Requires="v">
                <p:oleObj spid="_x0000_s4111" name="Worksheet" r:id="rId3" imgW="3505260" imgH="5534118" progId="Excel.Sheet.12">
                  <p:embed/>
                </p:oleObj>
              </mc:Choice>
              <mc:Fallback>
                <p:oleObj name="Worksheet" r:id="rId3" imgW="3505260" imgH="5534118" progId="Excel.Sheet.12">
                  <p:embed/>
                  <p:pic>
                    <p:nvPicPr>
                      <p:cNvPr id="0" name=""/>
                      <p:cNvPicPr/>
                      <p:nvPr/>
                    </p:nvPicPr>
                    <p:blipFill>
                      <a:blip r:embed="rId4"/>
                      <a:stretch>
                        <a:fillRect/>
                      </a:stretch>
                    </p:blipFill>
                    <p:spPr>
                      <a:xfrm>
                        <a:off x="862412" y="1264154"/>
                        <a:ext cx="3505200" cy="5119554"/>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292277405"/>
              </p:ext>
            </p:extLst>
          </p:nvPr>
        </p:nvGraphicFramePr>
        <p:xfrm>
          <a:off x="4565650" y="1623701"/>
          <a:ext cx="3505200" cy="4760007"/>
        </p:xfrm>
        <a:graphic>
          <a:graphicData uri="http://schemas.openxmlformats.org/presentationml/2006/ole">
            <mc:AlternateContent xmlns:mc="http://schemas.openxmlformats.org/markup-compatibility/2006">
              <mc:Choice xmlns:v="urn:schemas-microsoft-com:vml" Requires="v">
                <p:oleObj spid="_x0000_s4112" name="Worksheet" r:id="rId5" imgW="3505260" imgH="4962578" progId="Excel.Sheet.12">
                  <p:embed/>
                </p:oleObj>
              </mc:Choice>
              <mc:Fallback>
                <p:oleObj name="Worksheet" r:id="rId5" imgW="3505260" imgH="4962578" progId="Excel.Sheet.12">
                  <p:embed/>
                  <p:pic>
                    <p:nvPicPr>
                      <p:cNvPr id="0" name=""/>
                      <p:cNvPicPr/>
                      <p:nvPr/>
                    </p:nvPicPr>
                    <p:blipFill>
                      <a:blip r:embed="rId6"/>
                      <a:stretch>
                        <a:fillRect/>
                      </a:stretch>
                    </p:blipFill>
                    <p:spPr>
                      <a:xfrm>
                        <a:off x="4565650" y="1623701"/>
                        <a:ext cx="3505200" cy="4760007"/>
                      </a:xfrm>
                      <a:prstGeom prst="rect">
                        <a:avLst/>
                      </a:prstGeom>
                    </p:spPr>
                  </p:pic>
                </p:oleObj>
              </mc:Fallback>
            </mc:AlternateContent>
          </a:graphicData>
        </a:graphic>
      </p:graphicFrame>
    </p:spTree>
    <p:extLst>
      <p:ext uri="{BB962C8B-B14F-4D97-AF65-F5344CB8AC3E}">
        <p14:creationId xmlns:p14="http://schemas.microsoft.com/office/powerpoint/2010/main" val="16908451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SABER at Eielson</a:t>
            </a:r>
            <a:endParaRPr lang="en-US" dirty="0"/>
          </a:p>
        </p:txBody>
      </p:sp>
      <p:sp>
        <p:nvSpPr>
          <p:cNvPr id="4" name="Slide Number Placeholder 3"/>
          <p:cNvSpPr>
            <a:spLocks noGrp="1"/>
          </p:cNvSpPr>
          <p:nvPr>
            <p:ph type="sldNum" sz="quarter" idx="11"/>
          </p:nvPr>
        </p:nvSpPr>
        <p:spPr/>
        <p:txBody>
          <a:bodyPr/>
          <a:lstStyle/>
          <a:p>
            <a:fld id="{B6D45C9A-0873-43BC-90E1-426E29213D55}" type="slidenum">
              <a:rPr lang="en-US" smtClean="0"/>
              <a:pPr/>
              <a:t>36</a:t>
            </a:fld>
            <a:endParaRPr lang="en-US" dirty="0">
              <a:solidFill>
                <a:srgbClr val="808080"/>
              </a:solidFill>
            </a:endParaRPr>
          </a:p>
        </p:txBody>
      </p:sp>
      <p:pic>
        <p:nvPicPr>
          <p:cNvPr id="5" name="Picture 5"/>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21828" y="1330605"/>
            <a:ext cx="6687643" cy="5015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96172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SABER at Eielson</a:t>
            </a:r>
          </a:p>
        </p:txBody>
      </p:sp>
      <p:sp>
        <p:nvSpPr>
          <p:cNvPr id="4" name="Slide Number Placeholder 3"/>
          <p:cNvSpPr>
            <a:spLocks noGrp="1"/>
          </p:cNvSpPr>
          <p:nvPr>
            <p:ph type="sldNum" sz="quarter" idx="11"/>
          </p:nvPr>
        </p:nvSpPr>
        <p:spPr/>
        <p:txBody>
          <a:bodyPr/>
          <a:lstStyle/>
          <a:p>
            <a:fld id="{B6D45C9A-0873-43BC-90E1-426E29213D55}" type="slidenum">
              <a:rPr lang="en-US" smtClean="0"/>
              <a:pPr/>
              <a:t>37</a:t>
            </a:fld>
            <a:endParaRPr lang="en-US" dirty="0">
              <a:solidFill>
                <a:srgbClr val="808080"/>
              </a:solidFill>
            </a:endParaRPr>
          </a:p>
        </p:txBody>
      </p:sp>
      <p:pic>
        <p:nvPicPr>
          <p:cNvPr id="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787"/>
          <a:stretch/>
        </p:blipFill>
        <p:spPr bwMode="auto">
          <a:xfrm>
            <a:off x="1201500" y="1341689"/>
            <a:ext cx="6728299" cy="4451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230594" y="5791663"/>
            <a:ext cx="6828090" cy="523220"/>
          </a:xfrm>
          <a:prstGeom prst="rect">
            <a:avLst/>
          </a:prstGeom>
          <a:noFill/>
        </p:spPr>
        <p:txBody>
          <a:bodyPr wrap="square" rtlCol="0">
            <a:spAutoFit/>
          </a:bodyPr>
          <a:lstStyle/>
          <a:p>
            <a:pPr algn="ctr"/>
            <a:r>
              <a:rPr lang="en-US" sz="2800" dirty="0" smtClean="0">
                <a:solidFill>
                  <a:schemeClr val="tx1"/>
                </a:solidFill>
              </a:rPr>
              <a:t>Replace Pool Liner</a:t>
            </a:r>
            <a:endParaRPr lang="en-US" sz="2800" dirty="0">
              <a:solidFill>
                <a:schemeClr val="tx1"/>
              </a:solidFill>
            </a:endParaRPr>
          </a:p>
        </p:txBody>
      </p:sp>
    </p:spTree>
    <p:extLst>
      <p:ext uri="{BB962C8B-B14F-4D97-AF65-F5344CB8AC3E}">
        <p14:creationId xmlns:p14="http://schemas.microsoft.com/office/powerpoint/2010/main" val="13743443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SABER at Eielson</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fld id="{B6D45C9A-0873-43BC-90E1-426E29213D55}" type="slidenum">
              <a:rPr lang="en-US" smtClean="0"/>
              <a:pPr/>
              <a:t>38</a:t>
            </a:fld>
            <a:endParaRPr lang="en-US" dirty="0">
              <a:solidFill>
                <a:srgbClr val="808080"/>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3661" y="1297963"/>
            <a:ext cx="6783978" cy="5087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84066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SABER at Eielson</a:t>
            </a:r>
            <a:endParaRPr lang="en-US" dirty="0"/>
          </a:p>
        </p:txBody>
      </p:sp>
      <p:sp>
        <p:nvSpPr>
          <p:cNvPr id="4" name="Slide Number Placeholder 3"/>
          <p:cNvSpPr>
            <a:spLocks noGrp="1"/>
          </p:cNvSpPr>
          <p:nvPr>
            <p:ph type="sldNum" sz="quarter" idx="11"/>
          </p:nvPr>
        </p:nvSpPr>
        <p:spPr/>
        <p:txBody>
          <a:bodyPr/>
          <a:lstStyle/>
          <a:p>
            <a:fld id="{B6D45C9A-0873-43BC-90E1-426E29213D55}" type="slidenum">
              <a:rPr lang="en-US" smtClean="0"/>
              <a:pPr/>
              <a:t>39</a:t>
            </a:fld>
            <a:endParaRPr lang="en-US" dirty="0">
              <a:solidFill>
                <a:srgbClr val="808080"/>
              </a:solidFill>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225" y="1361813"/>
            <a:ext cx="4235954" cy="4235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566748" y="1378127"/>
            <a:ext cx="4217229" cy="4219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230594" y="5740387"/>
            <a:ext cx="6828090" cy="523220"/>
          </a:xfrm>
          <a:prstGeom prst="rect">
            <a:avLst/>
          </a:prstGeom>
          <a:noFill/>
        </p:spPr>
        <p:txBody>
          <a:bodyPr wrap="square" rtlCol="0">
            <a:spAutoFit/>
          </a:bodyPr>
          <a:lstStyle/>
          <a:p>
            <a:pPr algn="ctr"/>
            <a:r>
              <a:rPr lang="en-US" sz="2800" dirty="0" smtClean="0">
                <a:solidFill>
                  <a:schemeClr val="tx1"/>
                </a:solidFill>
              </a:rPr>
              <a:t>Repair Munitions Storage</a:t>
            </a:r>
            <a:endParaRPr lang="en-US" sz="2800" dirty="0">
              <a:solidFill>
                <a:schemeClr val="tx1"/>
              </a:solidFill>
            </a:endParaRPr>
          </a:p>
        </p:txBody>
      </p:sp>
    </p:spTree>
    <p:extLst>
      <p:ext uri="{BB962C8B-B14F-4D97-AF65-F5344CB8AC3E}">
        <p14:creationId xmlns:p14="http://schemas.microsoft.com/office/powerpoint/2010/main" val="20353467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custDataLst>
              <p:tags r:id="rId2"/>
            </p:custDataLst>
          </p:nvPr>
        </p:nvSpPr>
        <p:spPr/>
        <p:txBody>
          <a:bodyPr/>
          <a:lstStyle/>
          <a:p>
            <a:r>
              <a:rPr lang="en-US" smtClean="0"/>
              <a:t>SABER History</a:t>
            </a:r>
          </a:p>
        </p:txBody>
      </p:sp>
      <p:sp>
        <p:nvSpPr>
          <p:cNvPr id="10243" name="Rectangle 3"/>
          <p:cNvSpPr>
            <a:spLocks noGrp="1" noChangeArrowheads="1"/>
          </p:cNvSpPr>
          <p:nvPr>
            <p:ph type="body" idx="1"/>
            <p:custDataLst>
              <p:tags r:id="rId3"/>
            </p:custDataLst>
          </p:nvPr>
        </p:nvSpPr>
        <p:spPr>
          <a:xfrm>
            <a:off x="904043" y="1466991"/>
            <a:ext cx="5274469" cy="3885406"/>
          </a:xfrm>
        </p:spPr>
        <p:txBody>
          <a:bodyPr/>
          <a:lstStyle/>
          <a:p>
            <a:r>
              <a:rPr lang="en-US" sz="1750" dirty="0"/>
              <a:t>Started Jan ’87 during drawdown</a:t>
            </a:r>
          </a:p>
          <a:p>
            <a:pPr lvl="1"/>
            <a:r>
              <a:rPr lang="en-US" sz="1500" dirty="0"/>
              <a:t>Patterned after Army’s JOC</a:t>
            </a:r>
          </a:p>
          <a:p>
            <a:r>
              <a:rPr lang="en-US" sz="1750" dirty="0"/>
              <a:t>Approved AF-wide, late ’87</a:t>
            </a:r>
          </a:p>
          <a:p>
            <a:pPr lvl="1"/>
            <a:r>
              <a:rPr lang="en-US" sz="1500" dirty="0" smtClean="0"/>
              <a:t>McClellan AFB </a:t>
            </a:r>
            <a:r>
              <a:rPr lang="en-US" sz="1500" dirty="0"/>
              <a:t>first test run</a:t>
            </a:r>
          </a:p>
          <a:p>
            <a:r>
              <a:rPr lang="en-US" sz="1750" dirty="0" smtClean="0"/>
              <a:t>Still </a:t>
            </a:r>
            <a:r>
              <a:rPr lang="en-US" sz="1750" dirty="0"/>
              <a:t>needed oversight </a:t>
            </a:r>
            <a:r>
              <a:rPr lang="en-US" sz="1750" dirty="0" smtClean="0"/>
              <a:t>after several court decisions regarding </a:t>
            </a:r>
            <a:r>
              <a:rPr lang="en-US" sz="1750" dirty="0" smtClean="0"/>
              <a:t>competition (</a:t>
            </a:r>
            <a:r>
              <a:rPr lang="en-US" sz="1750" dirty="0" smtClean="0"/>
              <a:t>1991</a:t>
            </a:r>
            <a:r>
              <a:rPr lang="en-US" sz="1750" dirty="0"/>
              <a:t>)</a:t>
            </a:r>
          </a:p>
          <a:p>
            <a:r>
              <a:rPr lang="en-US" sz="1750" dirty="0"/>
              <a:t>General Guidance </a:t>
            </a:r>
            <a:r>
              <a:rPr lang="en-US" sz="1750" dirty="0">
                <a:sym typeface="Wingdings" pitchFamily="2" charset="2"/>
              </a:rPr>
              <a:t> </a:t>
            </a:r>
            <a:r>
              <a:rPr lang="en-US" sz="1750" dirty="0"/>
              <a:t>AFFARS (1994)</a:t>
            </a:r>
          </a:p>
          <a:p>
            <a:pPr lvl="1"/>
            <a:r>
              <a:rPr lang="en-US" sz="1500" dirty="0"/>
              <a:t>AF Federal Acquisition Regulations</a:t>
            </a:r>
          </a:p>
          <a:p>
            <a:r>
              <a:rPr lang="en-US" sz="1750" dirty="0"/>
              <a:t>AFFARS </a:t>
            </a:r>
            <a:r>
              <a:rPr lang="en-US" sz="1750" dirty="0">
                <a:sym typeface="Wingdings" pitchFamily="2" charset="2"/>
              </a:rPr>
              <a:t> Inst. Guidance (2002)</a:t>
            </a:r>
            <a:endParaRPr lang="en-US" sz="1750" dirty="0"/>
          </a:p>
          <a:p>
            <a:pPr lvl="1"/>
            <a:endParaRPr lang="en-US" sz="1500" dirty="0"/>
          </a:p>
        </p:txBody>
      </p:sp>
    </p:spTree>
    <p:custDataLst>
      <p:tags r:id="rId1"/>
    </p:custDataLst>
    <p:extLst>
      <p:ext uri="{BB962C8B-B14F-4D97-AF65-F5344CB8AC3E}">
        <p14:creationId xmlns:p14="http://schemas.microsoft.com/office/powerpoint/2010/main" val="41969222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SABER at Eielson</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fld id="{B6D45C9A-0873-43BC-90E1-426E29213D55}" type="slidenum">
              <a:rPr lang="en-US" smtClean="0"/>
              <a:pPr/>
              <a:t>40</a:t>
            </a:fld>
            <a:endParaRPr lang="en-US" dirty="0">
              <a:solidFill>
                <a:srgbClr val="808080"/>
              </a:solidFill>
            </a:endParaRPr>
          </a:p>
        </p:txBody>
      </p:sp>
      <p:pic>
        <p:nvPicPr>
          <p:cNvPr id="8"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738"/>
          <a:stretch/>
        </p:blipFill>
        <p:spPr bwMode="auto">
          <a:xfrm>
            <a:off x="889820" y="1404244"/>
            <a:ext cx="7351659" cy="4944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9818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SABER FY15</a:t>
            </a:r>
            <a:endParaRPr lang="en-US" dirty="0"/>
          </a:p>
        </p:txBody>
      </p:sp>
      <p:sp>
        <p:nvSpPr>
          <p:cNvPr id="4" name="Slide Number Placeholder 3"/>
          <p:cNvSpPr>
            <a:spLocks noGrp="1"/>
          </p:cNvSpPr>
          <p:nvPr>
            <p:ph type="sldNum" sz="quarter" idx="11"/>
          </p:nvPr>
        </p:nvSpPr>
        <p:spPr/>
        <p:txBody>
          <a:bodyPr/>
          <a:lstStyle/>
          <a:p>
            <a:fld id="{B6D45C9A-0873-43BC-90E1-426E29213D55}" type="slidenum">
              <a:rPr lang="en-US" smtClean="0"/>
              <a:pPr/>
              <a:t>41</a:t>
            </a:fld>
            <a:endParaRPr lang="en-US" dirty="0">
              <a:solidFill>
                <a:srgbClr val="808080"/>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405714704"/>
              </p:ext>
            </p:extLst>
          </p:nvPr>
        </p:nvGraphicFramePr>
        <p:xfrm>
          <a:off x="3334432" y="1337180"/>
          <a:ext cx="2462435" cy="4959742"/>
        </p:xfrm>
        <a:graphic>
          <a:graphicData uri="http://schemas.openxmlformats.org/presentationml/2006/ole">
            <mc:AlternateContent xmlns:mc="http://schemas.openxmlformats.org/markup-compatibility/2006">
              <mc:Choice xmlns:v="urn:schemas-microsoft-com:vml" Requires="v">
                <p:oleObj spid="_x0000_s5128" name="Worksheet" r:id="rId3" imgW="3505260" imgH="7058105" progId="Excel.Sheet.12">
                  <p:embed/>
                </p:oleObj>
              </mc:Choice>
              <mc:Fallback>
                <p:oleObj name="Worksheet" r:id="rId3" imgW="3505260" imgH="7058105" progId="Excel.Sheet.12">
                  <p:embed/>
                  <p:pic>
                    <p:nvPicPr>
                      <p:cNvPr id="0" name=""/>
                      <p:cNvPicPr/>
                      <p:nvPr/>
                    </p:nvPicPr>
                    <p:blipFill>
                      <a:blip r:embed="rId4"/>
                      <a:stretch>
                        <a:fillRect/>
                      </a:stretch>
                    </p:blipFill>
                    <p:spPr>
                      <a:xfrm>
                        <a:off x="3334432" y="1337180"/>
                        <a:ext cx="2462435" cy="4959742"/>
                      </a:xfrm>
                      <a:prstGeom prst="rect">
                        <a:avLst/>
                      </a:prstGeom>
                    </p:spPr>
                  </p:pic>
                </p:oleObj>
              </mc:Fallback>
            </mc:AlternateContent>
          </a:graphicData>
        </a:graphic>
      </p:graphicFrame>
    </p:spTree>
    <p:extLst>
      <p:ext uri="{BB962C8B-B14F-4D97-AF65-F5344CB8AC3E}">
        <p14:creationId xmlns:p14="http://schemas.microsoft.com/office/powerpoint/2010/main" val="16908451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SABER at Eielson</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2607" y="1632249"/>
            <a:ext cx="3954638" cy="3956699"/>
          </a:xfrm>
        </p:spPr>
      </p:pic>
      <p:sp>
        <p:nvSpPr>
          <p:cNvPr id="4" name="Slide Number Placeholder 3"/>
          <p:cNvSpPr>
            <a:spLocks noGrp="1"/>
          </p:cNvSpPr>
          <p:nvPr>
            <p:ph type="sldNum" sz="quarter" idx="11"/>
          </p:nvPr>
        </p:nvSpPr>
        <p:spPr/>
        <p:txBody>
          <a:bodyPr/>
          <a:lstStyle/>
          <a:p>
            <a:fld id="{B6D45C9A-0873-43BC-90E1-426E29213D55}" type="slidenum">
              <a:rPr lang="en-US" smtClean="0"/>
              <a:pPr/>
              <a:t>42</a:t>
            </a:fld>
            <a:endParaRPr lang="en-US" dirty="0">
              <a:solidFill>
                <a:srgbClr val="80808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62539" y="1562817"/>
            <a:ext cx="4096193" cy="4098328"/>
          </a:xfrm>
          <a:prstGeom prst="rect">
            <a:avLst/>
          </a:prstGeom>
        </p:spPr>
      </p:pic>
      <p:sp>
        <p:nvSpPr>
          <p:cNvPr id="8" name="TextBox 7"/>
          <p:cNvSpPr txBox="1"/>
          <p:nvPr/>
        </p:nvSpPr>
        <p:spPr>
          <a:xfrm>
            <a:off x="1230594" y="5740387"/>
            <a:ext cx="6828090" cy="523220"/>
          </a:xfrm>
          <a:prstGeom prst="rect">
            <a:avLst/>
          </a:prstGeom>
          <a:noFill/>
        </p:spPr>
        <p:txBody>
          <a:bodyPr wrap="square" rtlCol="0">
            <a:spAutoFit/>
          </a:bodyPr>
          <a:lstStyle/>
          <a:p>
            <a:pPr algn="ctr"/>
            <a:r>
              <a:rPr lang="en-US" sz="2800" dirty="0" smtClean="0">
                <a:solidFill>
                  <a:schemeClr val="tx1"/>
                </a:solidFill>
              </a:rPr>
              <a:t>Install Sewer/Septic at Remote Sites</a:t>
            </a:r>
            <a:endParaRPr lang="en-US" sz="2800" dirty="0">
              <a:solidFill>
                <a:schemeClr val="tx1"/>
              </a:solidFill>
            </a:endParaRPr>
          </a:p>
        </p:txBody>
      </p:sp>
    </p:spTree>
    <p:extLst>
      <p:ext uri="{BB962C8B-B14F-4D97-AF65-F5344CB8AC3E}">
        <p14:creationId xmlns:p14="http://schemas.microsoft.com/office/powerpoint/2010/main" val="7449615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SABER at Eielson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31515973"/>
              </p:ext>
            </p:extLst>
          </p:nvPr>
        </p:nvGraphicFramePr>
        <p:xfrm>
          <a:off x="276225" y="1504950"/>
          <a:ext cx="8397875" cy="474345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1"/>
          </p:nvPr>
        </p:nvSpPr>
        <p:spPr/>
        <p:txBody>
          <a:bodyPr/>
          <a:lstStyle/>
          <a:p>
            <a:fld id="{B6D45C9A-0873-43BC-90E1-426E29213D55}" type="slidenum">
              <a:rPr lang="en-US" smtClean="0"/>
              <a:pPr/>
              <a:t>43</a:t>
            </a:fld>
            <a:endParaRPr lang="en-US" dirty="0">
              <a:solidFill>
                <a:srgbClr val="808080"/>
              </a:solidFill>
            </a:endParaRPr>
          </a:p>
        </p:txBody>
      </p:sp>
      <p:sp>
        <p:nvSpPr>
          <p:cNvPr id="7" name="TextBox 6"/>
          <p:cNvSpPr txBox="1"/>
          <p:nvPr/>
        </p:nvSpPr>
        <p:spPr>
          <a:xfrm>
            <a:off x="2476499" y="4876800"/>
            <a:ext cx="771525" cy="646331"/>
          </a:xfrm>
          <a:prstGeom prst="rect">
            <a:avLst/>
          </a:prstGeom>
          <a:noFill/>
        </p:spPr>
        <p:txBody>
          <a:bodyPr wrap="square" rtlCol="0">
            <a:spAutoFit/>
          </a:bodyPr>
          <a:lstStyle/>
          <a:p>
            <a:r>
              <a:rPr lang="en-US" dirty="0" smtClean="0"/>
              <a:t>23</a:t>
            </a:r>
            <a:endParaRPr lang="en-US" dirty="0"/>
          </a:p>
        </p:txBody>
      </p:sp>
      <p:sp>
        <p:nvSpPr>
          <p:cNvPr id="8" name="TextBox 7"/>
          <p:cNvSpPr txBox="1"/>
          <p:nvPr/>
        </p:nvSpPr>
        <p:spPr>
          <a:xfrm>
            <a:off x="5762624" y="3733800"/>
            <a:ext cx="771525" cy="646331"/>
          </a:xfrm>
          <a:prstGeom prst="rect">
            <a:avLst/>
          </a:prstGeom>
          <a:noFill/>
        </p:spPr>
        <p:txBody>
          <a:bodyPr wrap="square" rtlCol="0">
            <a:spAutoFit/>
          </a:bodyPr>
          <a:lstStyle/>
          <a:p>
            <a:r>
              <a:rPr lang="en-US" dirty="0" smtClean="0"/>
              <a:t>27</a:t>
            </a:r>
            <a:endParaRPr lang="en-US" dirty="0"/>
          </a:p>
        </p:txBody>
      </p:sp>
      <p:sp>
        <p:nvSpPr>
          <p:cNvPr id="9" name="TextBox 8"/>
          <p:cNvSpPr txBox="1"/>
          <p:nvPr/>
        </p:nvSpPr>
        <p:spPr>
          <a:xfrm>
            <a:off x="4114799" y="4858434"/>
            <a:ext cx="771525" cy="646331"/>
          </a:xfrm>
          <a:prstGeom prst="rect">
            <a:avLst/>
          </a:prstGeom>
          <a:noFill/>
        </p:spPr>
        <p:txBody>
          <a:bodyPr wrap="square" rtlCol="0">
            <a:spAutoFit/>
          </a:bodyPr>
          <a:lstStyle/>
          <a:p>
            <a:r>
              <a:rPr lang="en-US" dirty="0" smtClean="0"/>
              <a:t>10</a:t>
            </a:r>
            <a:endParaRPr lang="en-US" dirty="0"/>
          </a:p>
        </p:txBody>
      </p:sp>
      <p:sp>
        <p:nvSpPr>
          <p:cNvPr id="10" name="TextBox 9"/>
          <p:cNvSpPr txBox="1"/>
          <p:nvPr/>
        </p:nvSpPr>
        <p:spPr>
          <a:xfrm>
            <a:off x="7362824" y="5114924"/>
            <a:ext cx="771525" cy="646331"/>
          </a:xfrm>
          <a:prstGeom prst="rect">
            <a:avLst/>
          </a:prstGeom>
          <a:noFill/>
        </p:spPr>
        <p:txBody>
          <a:bodyPr wrap="square" rtlCol="0">
            <a:spAutoFit/>
          </a:bodyPr>
          <a:lstStyle/>
          <a:p>
            <a:r>
              <a:rPr lang="en-US" dirty="0" smtClean="0"/>
              <a:t>13</a:t>
            </a:r>
            <a:endParaRPr lang="en-US" dirty="0"/>
          </a:p>
        </p:txBody>
      </p:sp>
    </p:spTree>
    <p:extLst>
      <p:ext uri="{BB962C8B-B14F-4D97-AF65-F5344CB8AC3E}">
        <p14:creationId xmlns:p14="http://schemas.microsoft.com/office/powerpoint/2010/main" val="24899217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a:t>
            </a:r>
            <a:endParaRPr lang="en-US" dirty="0"/>
          </a:p>
        </p:txBody>
      </p:sp>
      <p:sp>
        <p:nvSpPr>
          <p:cNvPr id="3" name="Content Placeholder 2"/>
          <p:cNvSpPr>
            <a:spLocks noGrp="1"/>
          </p:cNvSpPr>
          <p:nvPr>
            <p:ph idx="1"/>
          </p:nvPr>
        </p:nvSpPr>
        <p:spPr/>
        <p:txBody>
          <a:bodyPr/>
          <a:lstStyle/>
          <a:p>
            <a:r>
              <a:rPr lang="en-US" dirty="0" smtClean="0"/>
              <a:t>Re-procure SABER for FY17-21</a:t>
            </a:r>
          </a:p>
          <a:p>
            <a:r>
              <a:rPr lang="en-US" dirty="0" smtClean="0"/>
              <a:t>Future Missions at Eielson AFB</a:t>
            </a:r>
          </a:p>
          <a:p>
            <a:endParaRPr lang="en-US" dirty="0" smtClean="0"/>
          </a:p>
        </p:txBody>
      </p:sp>
      <p:sp>
        <p:nvSpPr>
          <p:cNvPr id="4" name="Slide Number Placeholder 3"/>
          <p:cNvSpPr>
            <a:spLocks noGrp="1"/>
          </p:cNvSpPr>
          <p:nvPr>
            <p:ph type="sldNum" sz="quarter" idx="11"/>
          </p:nvPr>
        </p:nvSpPr>
        <p:spPr/>
        <p:txBody>
          <a:bodyPr/>
          <a:lstStyle/>
          <a:p>
            <a:fld id="{B6D45C9A-0873-43BC-90E1-426E29213D55}" type="slidenum">
              <a:rPr lang="en-US" smtClean="0"/>
              <a:pPr/>
              <a:t>44</a:t>
            </a:fld>
            <a:endParaRPr lang="en-US" dirty="0">
              <a:solidFill>
                <a:srgbClr val="808080"/>
              </a:solidFill>
            </a:endParaRPr>
          </a:p>
        </p:txBody>
      </p:sp>
      <p:pic>
        <p:nvPicPr>
          <p:cNvPr id="5" name="Picture 4"/>
          <p:cNvPicPr>
            <a:picLocks noChangeAspect="1"/>
          </p:cNvPicPr>
          <p:nvPr/>
        </p:nvPicPr>
        <p:blipFill rotWithShape="1">
          <a:blip r:embed="rId2"/>
          <a:srcRect l="13387" r="64194"/>
          <a:stretch/>
        </p:blipFill>
        <p:spPr>
          <a:xfrm>
            <a:off x="4953108" y="1495425"/>
            <a:ext cx="3720992" cy="4667971"/>
          </a:xfrm>
          <a:prstGeom prst="rect">
            <a:avLst/>
          </a:prstGeom>
        </p:spPr>
      </p:pic>
    </p:spTree>
    <p:extLst>
      <p:ext uri="{BB962C8B-B14F-4D97-AF65-F5344CB8AC3E}">
        <p14:creationId xmlns:p14="http://schemas.microsoft.com/office/powerpoint/2010/main" val="16908451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28422CAC-D9E5-412D-A07A-E503CDC391E8}" type="slidenum">
              <a:rPr lang="en-US" smtClean="0"/>
              <a:pPr/>
              <a:t>45</a:t>
            </a:fld>
            <a:endParaRPr lang="en-US" dirty="0">
              <a:solidFill>
                <a:srgbClr val="808080"/>
              </a:solidFill>
            </a:endParaRPr>
          </a:p>
        </p:txBody>
      </p:sp>
      <p:sp>
        <p:nvSpPr>
          <p:cNvPr id="3" name="Title 1"/>
          <p:cNvSpPr txBox="1">
            <a:spLocks/>
          </p:cNvSpPr>
          <p:nvPr/>
        </p:nvSpPr>
        <p:spPr>
          <a:xfrm>
            <a:off x="1666198" y="3246620"/>
            <a:ext cx="5803900" cy="1143000"/>
          </a:xfrm>
          <a:prstGeom prst="rect">
            <a:avLst/>
          </a:prstGeom>
        </p:spPr>
        <p:txBody>
          <a:bodyPr/>
          <a:lstStyle>
            <a:lvl1pPr algn="ct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pitchFamily="34" charset="0"/>
              </a:defRPr>
            </a:lvl2pPr>
            <a:lvl3pPr algn="r" rtl="0" eaLnBrk="0" fontAlgn="base" hangingPunct="0">
              <a:spcBef>
                <a:spcPct val="0"/>
              </a:spcBef>
              <a:spcAft>
                <a:spcPct val="0"/>
              </a:spcAft>
              <a:defRPr sz="3600" b="1" i="1">
                <a:solidFill>
                  <a:srgbClr val="151C77"/>
                </a:solidFill>
                <a:latin typeface="Arial" pitchFamily="34" charset="0"/>
              </a:defRPr>
            </a:lvl3pPr>
            <a:lvl4pPr algn="r" rtl="0" eaLnBrk="0" fontAlgn="base" hangingPunct="0">
              <a:spcBef>
                <a:spcPct val="0"/>
              </a:spcBef>
              <a:spcAft>
                <a:spcPct val="0"/>
              </a:spcAft>
              <a:defRPr sz="3600" b="1" i="1">
                <a:solidFill>
                  <a:srgbClr val="151C77"/>
                </a:solidFill>
                <a:latin typeface="Arial" pitchFamily="34" charset="0"/>
              </a:defRPr>
            </a:lvl4pPr>
            <a:lvl5pPr algn="r" rtl="0" eaLnBrk="0" fontAlgn="base" hangingPunct="0">
              <a:spcBef>
                <a:spcPct val="0"/>
              </a:spcBef>
              <a:spcAft>
                <a:spcPct val="0"/>
              </a:spcAft>
              <a:defRPr sz="3600" b="1" i="1">
                <a:solidFill>
                  <a:srgbClr val="151C77"/>
                </a:solidFill>
                <a:latin typeface="Arial" pitchFamily="34" charset="0"/>
              </a:defRPr>
            </a:lvl5pPr>
            <a:lvl6pPr marL="457200" algn="r" rtl="0" eaLnBrk="0" fontAlgn="base" hangingPunct="0">
              <a:spcBef>
                <a:spcPct val="0"/>
              </a:spcBef>
              <a:spcAft>
                <a:spcPct val="0"/>
              </a:spcAft>
              <a:defRPr sz="3600" b="1" i="1">
                <a:solidFill>
                  <a:srgbClr val="151C77"/>
                </a:solidFill>
                <a:latin typeface="Arial" pitchFamily="34" charset="0"/>
              </a:defRPr>
            </a:lvl6pPr>
            <a:lvl7pPr marL="914400" algn="r" rtl="0" eaLnBrk="0" fontAlgn="base" hangingPunct="0">
              <a:spcBef>
                <a:spcPct val="0"/>
              </a:spcBef>
              <a:spcAft>
                <a:spcPct val="0"/>
              </a:spcAft>
              <a:defRPr sz="3600" b="1" i="1">
                <a:solidFill>
                  <a:srgbClr val="151C77"/>
                </a:solidFill>
                <a:latin typeface="Arial" pitchFamily="34" charset="0"/>
              </a:defRPr>
            </a:lvl7pPr>
            <a:lvl8pPr marL="1371600" algn="r" rtl="0" eaLnBrk="0" fontAlgn="base" hangingPunct="0">
              <a:spcBef>
                <a:spcPct val="0"/>
              </a:spcBef>
              <a:spcAft>
                <a:spcPct val="0"/>
              </a:spcAft>
              <a:defRPr sz="3600" b="1" i="1">
                <a:solidFill>
                  <a:srgbClr val="151C77"/>
                </a:solidFill>
                <a:latin typeface="Arial" pitchFamily="34" charset="0"/>
              </a:defRPr>
            </a:lvl8pPr>
            <a:lvl9pPr marL="1828800" algn="r" rtl="0" eaLnBrk="0" fontAlgn="base" hangingPunct="0">
              <a:spcBef>
                <a:spcPct val="0"/>
              </a:spcBef>
              <a:spcAft>
                <a:spcPct val="0"/>
              </a:spcAft>
              <a:defRPr sz="3600" b="1" i="1">
                <a:solidFill>
                  <a:srgbClr val="151C77"/>
                </a:solidFill>
                <a:latin typeface="Arial" pitchFamily="34" charset="0"/>
              </a:defRPr>
            </a:lvl9pPr>
          </a:lstStyle>
          <a:p>
            <a:r>
              <a:rPr lang="en-US" kern="0" dirty="0" smtClean="0"/>
              <a:t>Questions?</a:t>
            </a:r>
            <a:endParaRPr lang="en-US" kern="0" dirty="0"/>
          </a:p>
        </p:txBody>
      </p:sp>
    </p:spTree>
    <p:extLst>
      <p:ext uri="{BB962C8B-B14F-4D97-AF65-F5344CB8AC3E}">
        <p14:creationId xmlns:p14="http://schemas.microsoft.com/office/powerpoint/2010/main" val="1130997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custDataLst>
              <p:tags r:id="rId2"/>
            </p:custDataLst>
          </p:nvPr>
        </p:nvSpPr>
        <p:spPr>
          <a:xfrm>
            <a:off x="1048601" y="278760"/>
            <a:ext cx="7086203" cy="579438"/>
          </a:xfrm>
        </p:spPr>
        <p:txBody>
          <a:bodyPr/>
          <a:lstStyle/>
          <a:p>
            <a:r>
              <a:rPr lang="en-US" dirty="0" smtClean="0"/>
              <a:t>Purpose of SABER Program</a:t>
            </a:r>
          </a:p>
        </p:txBody>
      </p:sp>
      <p:sp>
        <p:nvSpPr>
          <p:cNvPr id="19459" name="Rectangle 3"/>
          <p:cNvSpPr>
            <a:spLocks noGrp="1" noChangeArrowheads="1"/>
          </p:cNvSpPr>
          <p:nvPr>
            <p:ph type="body" idx="1"/>
            <p:custDataLst>
              <p:tags r:id="rId3"/>
            </p:custDataLst>
          </p:nvPr>
        </p:nvSpPr>
        <p:spPr>
          <a:xfrm>
            <a:off x="929006" y="1410341"/>
            <a:ext cx="5316141" cy="4228703"/>
          </a:xfrm>
        </p:spPr>
        <p:txBody>
          <a:bodyPr/>
          <a:lstStyle/>
          <a:p>
            <a:r>
              <a:rPr lang="en-US" dirty="0"/>
              <a:t>SABER contracts expedite award of civil engineer (CE) requirements by reducing CE design work and acquisition lead-time</a:t>
            </a:r>
          </a:p>
          <a:p>
            <a:pPr lvl="1"/>
            <a:r>
              <a:rPr lang="en-US" sz="1750" dirty="0"/>
              <a:t>Single or multiple award contract</a:t>
            </a:r>
          </a:p>
          <a:p>
            <a:pPr lvl="1"/>
            <a:r>
              <a:rPr lang="en-US" sz="1750" dirty="0"/>
              <a:t>AFFARS MP5316.504 requires minimum amount DO issued as obligation at contract execution</a:t>
            </a:r>
          </a:p>
          <a:p>
            <a:pPr lvl="1"/>
            <a:r>
              <a:rPr lang="en-US" sz="1750" dirty="0"/>
              <a:t>Close contractor office (long term commitment)</a:t>
            </a:r>
          </a:p>
          <a:p>
            <a:pPr lvl="1"/>
            <a:r>
              <a:rPr lang="en-US" sz="1750" dirty="0"/>
              <a:t>Best suited for non-complex, minor construction, and minimal design maintenance/repair projects </a:t>
            </a:r>
          </a:p>
          <a:p>
            <a:pPr lvl="1"/>
            <a:r>
              <a:rPr lang="en-US" sz="1750" dirty="0"/>
              <a:t>Typical project $50K-$500K</a:t>
            </a:r>
          </a:p>
          <a:p>
            <a:endParaRPr lang="en-US" dirty="0"/>
          </a:p>
        </p:txBody>
      </p:sp>
    </p:spTree>
    <p:custDataLst>
      <p:tags r:id="rId1"/>
    </p:custDataLst>
    <p:extLst>
      <p:ext uri="{BB962C8B-B14F-4D97-AF65-F5344CB8AC3E}">
        <p14:creationId xmlns:p14="http://schemas.microsoft.com/office/powerpoint/2010/main" val="21924640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1"/>
            <p:custDataLst>
              <p:tags r:id="rId2"/>
            </p:custDataLst>
          </p:nvPr>
        </p:nvSpPr>
        <p:spPr>
          <a:xfrm>
            <a:off x="921773" y="1458446"/>
            <a:ext cx="5294313" cy="3885406"/>
          </a:xfrm>
        </p:spPr>
        <p:txBody>
          <a:bodyPr/>
          <a:lstStyle/>
          <a:p>
            <a:r>
              <a:rPr lang="en-US" sz="1813" dirty="0"/>
              <a:t>Successful SABER can Provide</a:t>
            </a:r>
          </a:p>
          <a:p>
            <a:pPr lvl="1"/>
            <a:r>
              <a:rPr lang="en-US" sz="1625" dirty="0"/>
              <a:t>Improved service/response (timeline)</a:t>
            </a:r>
          </a:p>
          <a:p>
            <a:pPr lvl="1"/>
            <a:r>
              <a:rPr lang="en-US" sz="1625" dirty="0"/>
              <a:t>Improved working relationships</a:t>
            </a:r>
          </a:p>
          <a:p>
            <a:pPr lvl="2"/>
            <a:r>
              <a:rPr lang="en-US" sz="1625" dirty="0"/>
              <a:t>CE - Contracting - Contractor</a:t>
            </a:r>
          </a:p>
          <a:p>
            <a:pPr lvl="1"/>
            <a:r>
              <a:rPr lang="en-US" sz="1625" dirty="0"/>
              <a:t>Reduced administrative burden </a:t>
            </a:r>
          </a:p>
          <a:p>
            <a:pPr lvl="1"/>
            <a:r>
              <a:rPr lang="en-US" sz="1625" dirty="0"/>
              <a:t>Incentive for contractor to perform</a:t>
            </a:r>
          </a:p>
          <a:p>
            <a:pPr lvl="2"/>
            <a:r>
              <a:rPr lang="en-US" sz="1625" dirty="0"/>
              <a:t>More projects </a:t>
            </a:r>
          </a:p>
          <a:p>
            <a:pPr lvl="2"/>
            <a:r>
              <a:rPr lang="en-US" sz="1625" dirty="0"/>
              <a:t>More money</a:t>
            </a:r>
          </a:p>
          <a:p>
            <a:pPr lvl="1"/>
            <a:r>
              <a:rPr lang="en-US" sz="1625" dirty="0"/>
              <a:t>Additional BCE resource (non-deployable)</a:t>
            </a:r>
          </a:p>
          <a:p>
            <a:pPr lvl="1"/>
            <a:r>
              <a:rPr lang="en-US" sz="1625" dirty="0"/>
              <a:t>Fiscal Flexibility (Associate unit funding)</a:t>
            </a:r>
          </a:p>
          <a:p>
            <a:pPr lvl="1"/>
            <a:endParaRPr lang="en-US" sz="1625" dirty="0"/>
          </a:p>
        </p:txBody>
      </p:sp>
      <p:sp>
        <p:nvSpPr>
          <p:cNvPr id="21508" name="Rectangle 7"/>
          <p:cNvSpPr>
            <a:spLocks noGrp="1" noChangeArrowheads="1"/>
          </p:cNvSpPr>
          <p:nvPr>
            <p:ph type="title"/>
            <p:custDataLst>
              <p:tags r:id="rId3"/>
            </p:custDataLst>
          </p:nvPr>
        </p:nvSpPr>
        <p:spPr>
          <a:xfrm>
            <a:off x="1041413" y="347125"/>
            <a:ext cx="7086203" cy="579438"/>
          </a:xfrm>
          <a:noFill/>
        </p:spPr>
        <p:txBody>
          <a:bodyPr/>
          <a:lstStyle/>
          <a:p>
            <a:r>
              <a:rPr lang="en-US" dirty="0" smtClean="0"/>
              <a:t>Purpose of SABER Program</a:t>
            </a:r>
          </a:p>
        </p:txBody>
      </p:sp>
    </p:spTree>
    <p:custDataLst>
      <p:tags r:id="rId1"/>
    </p:custDataLst>
    <p:extLst>
      <p:ext uri="{BB962C8B-B14F-4D97-AF65-F5344CB8AC3E}">
        <p14:creationId xmlns:p14="http://schemas.microsoft.com/office/powerpoint/2010/main" val="25535179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custDataLst>
              <p:tags r:id="rId2"/>
            </p:custDataLst>
          </p:nvPr>
        </p:nvSpPr>
        <p:spPr/>
        <p:txBody>
          <a:bodyPr/>
          <a:lstStyle/>
          <a:p>
            <a:r>
              <a:rPr lang="en-US" smtClean="0"/>
              <a:t>SABER Definitions</a:t>
            </a:r>
          </a:p>
        </p:txBody>
      </p:sp>
      <p:sp>
        <p:nvSpPr>
          <p:cNvPr id="11267" name="Rectangle 3"/>
          <p:cNvSpPr>
            <a:spLocks noGrp="1" noChangeArrowheads="1"/>
          </p:cNvSpPr>
          <p:nvPr>
            <p:ph type="body" idx="1"/>
            <p:custDataLst>
              <p:tags r:id="rId3"/>
            </p:custDataLst>
          </p:nvPr>
        </p:nvSpPr>
        <p:spPr>
          <a:xfrm>
            <a:off x="933201" y="1481490"/>
            <a:ext cx="5699125" cy="3885406"/>
          </a:xfrm>
        </p:spPr>
        <p:txBody>
          <a:bodyPr/>
          <a:lstStyle/>
          <a:p>
            <a:r>
              <a:rPr lang="en-US" dirty="0" smtClean="0"/>
              <a:t>SABER Contract “generally means”</a:t>
            </a:r>
          </a:p>
          <a:p>
            <a:pPr lvl="1"/>
            <a:r>
              <a:rPr lang="en-US" dirty="0" smtClean="0"/>
              <a:t>Firm Fixed-price, indefinite-delivery/indefinite-quantity (ID/IQ)</a:t>
            </a:r>
          </a:p>
          <a:p>
            <a:pPr lvl="1"/>
            <a:r>
              <a:rPr lang="en-US" dirty="0" smtClean="0"/>
              <a:t>Key features of a SABER contract</a:t>
            </a:r>
          </a:p>
          <a:p>
            <a:pPr lvl="2"/>
            <a:r>
              <a:rPr lang="en-US" dirty="0" smtClean="0"/>
              <a:t>MACC vs SABER</a:t>
            </a:r>
          </a:p>
          <a:p>
            <a:pPr lvl="2"/>
            <a:r>
              <a:rPr lang="en-US" dirty="0" smtClean="0"/>
              <a:t>Unit Price Guide (UPG)</a:t>
            </a:r>
          </a:p>
          <a:p>
            <a:pPr lvl="2"/>
            <a:r>
              <a:rPr lang="en-US" dirty="0" smtClean="0"/>
              <a:t>Coefficients</a:t>
            </a:r>
          </a:p>
          <a:p>
            <a:pPr lvl="2"/>
            <a:r>
              <a:rPr lang="en-US" dirty="0" smtClean="0"/>
              <a:t>Non-Pre-Priced Items (NPIs)</a:t>
            </a:r>
          </a:p>
          <a:p>
            <a:pPr lvl="2"/>
            <a:r>
              <a:rPr lang="en-US" dirty="0" smtClean="0"/>
              <a:t>Liquidated Damages</a:t>
            </a:r>
          </a:p>
          <a:p>
            <a:pPr lvl="2"/>
            <a:r>
              <a:rPr lang="en-US" dirty="0" smtClean="0"/>
              <a:t>Minimum Design</a:t>
            </a:r>
          </a:p>
        </p:txBody>
      </p:sp>
    </p:spTree>
    <p:custDataLst>
      <p:tags r:id="rId1"/>
    </p:custDataLst>
    <p:extLst>
      <p:ext uri="{BB962C8B-B14F-4D97-AF65-F5344CB8AC3E}">
        <p14:creationId xmlns:p14="http://schemas.microsoft.com/office/powerpoint/2010/main" val="26664533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custDataLst>
              <p:tags r:id="rId2"/>
            </p:custDataLst>
          </p:nvPr>
        </p:nvSpPr>
        <p:spPr/>
        <p:txBody>
          <a:bodyPr/>
          <a:lstStyle/>
          <a:p>
            <a:r>
              <a:rPr lang="en-US" dirty="0" smtClean="0"/>
              <a:t>MACC vs SABER</a:t>
            </a:r>
          </a:p>
        </p:txBody>
      </p:sp>
      <p:pic>
        <p:nvPicPr>
          <p:cNvPr id="4098" name="Picture 2"/>
          <p:cNvPicPr>
            <a:picLocks noChangeAspect="1" noChangeArrowheads="1"/>
          </p:cNvPicPr>
          <p:nvPr/>
        </p:nvPicPr>
        <p:blipFill>
          <a:blip r:embed="rId5" cstate="print"/>
          <a:srcRect/>
          <a:stretch>
            <a:fillRect/>
          </a:stretch>
        </p:blipFill>
        <p:spPr bwMode="auto">
          <a:xfrm>
            <a:off x="1587338" y="1371808"/>
            <a:ext cx="6302609" cy="4303813"/>
          </a:xfrm>
          <a:prstGeom prst="rect">
            <a:avLst/>
          </a:prstGeom>
          <a:noFill/>
          <a:ln w="9525">
            <a:noFill/>
            <a:miter lim="800000"/>
            <a:headEnd/>
            <a:tailEnd/>
          </a:ln>
        </p:spPr>
      </p:pic>
      <p:cxnSp>
        <p:nvCxnSpPr>
          <p:cNvPr id="3" name="Straight Arrow Connector 2"/>
          <p:cNvCxnSpPr/>
          <p:nvPr/>
        </p:nvCxnSpPr>
        <p:spPr bwMode="auto">
          <a:xfrm flipH="1" flipV="1">
            <a:off x="7197738" y="5084749"/>
            <a:ext cx="1384417" cy="17634"/>
          </a:xfrm>
          <a:prstGeom prst="straightConnector1">
            <a:avLst/>
          </a:prstGeom>
          <a:ln>
            <a:solidFill>
              <a:srgbClr val="FF0000"/>
            </a:solidFill>
            <a:headEnd type="none" w="med" len="med"/>
            <a:tailEnd type="triangle"/>
          </a:ln>
        </p:spPr>
        <p:style>
          <a:lnRef idx="3">
            <a:schemeClr val="accent6"/>
          </a:lnRef>
          <a:fillRef idx="0">
            <a:schemeClr val="accent6"/>
          </a:fillRef>
          <a:effectRef idx="2">
            <a:schemeClr val="accent6"/>
          </a:effectRef>
          <a:fontRef idx="minor">
            <a:schemeClr val="tx1"/>
          </a:fontRef>
        </p:style>
      </p:cxnSp>
      <p:sp>
        <p:nvSpPr>
          <p:cNvPr id="6" name="TextBox 5"/>
          <p:cNvSpPr txBox="1"/>
          <p:nvPr/>
        </p:nvSpPr>
        <p:spPr>
          <a:xfrm>
            <a:off x="521293" y="5828230"/>
            <a:ext cx="8434700" cy="646331"/>
          </a:xfrm>
          <a:prstGeom prst="rect">
            <a:avLst/>
          </a:prstGeom>
          <a:noFill/>
        </p:spPr>
        <p:txBody>
          <a:bodyPr wrap="square" rtlCol="0">
            <a:spAutoFit/>
          </a:bodyPr>
          <a:lstStyle/>
          <a:p>
            <a:r>
              <a:rPr lang="en-US" sz="1800" b="0" dirty="0">
                <a:solidFill>
                  <a:schemeClr val="tx1"/>
                </a:solidFill>
              </a:rPr>
              <a:t>v</a:t>
            </a:r>
            <a:r>
              <a:rPr lang="en-US" sz="1800" b="0" dirty="0" smtClean="0">
                <a:solidFill>
                  <a:schemeClr val="tx1"/>
                </a:solidFill>
              </a:rPr>
              <a:t>s. Traditional RFP/IFB/MILCON – “Idea” to Contract takes 4 months to 1 year+ depending on method of procurement and complexity </a:t>
            </a:r>
            <a:endParaRPr lang="en-US" sz="1800" b="0" dirty="0">
              <a:solidFill>
                <a:schemeClr val="tx1"/>
              </a:solidFill>
            </a:endParaRPr>
          </a:p>
        </p:txBody>
      </p:sp>
    </p:spTree>
    <p:custDataLst>
      <p:tags r:id="rId1"/>
    </p:custDataLst>
    <p:extLst>
      <p:ext uri="{BB962C8B-B14F-4D97-AF65-F5344CB8AC3E}">
        <p14:creationId xmlns:p14="http://schemas.microsoft.com/office/powerpoint/2010/main" val="35201737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custDataLst>
              <p:tags r:id="rId2"/>
            </p:custDataLst>
          </p:nvPr>
        </p:nvSpPr>
        <p:spPr>
          <a:xfrm>
            <a:off x="1240235" y="231133"/>
            <a:ext cx="7086203" cy="690563"/>
          </a:xfrm>
        </p:spPr>
        <p:txBody>
          <a:bodyPr/>
          <a:lstStyle/>
          <a:p>
            <a:r>
              <a:rPr lang="en-US" sz="2875" dirty="0"/>
              <a:t>SABER Definitions:</a:t>
            </a:r>
            <a:br>
              <a:rPr lang="en-US" sz="2875" dirty="0"/>
            </a:br>
            <a:r>
              <a:rPr lang="en-US" sz="2875" dirty="0"/>
              <a:t>Coefficient</a:t>
            </a:r>
          </a:p>
        </p:txBody>
      </p:sp>
      <p:sp>
        <p:nvSpPr>
          <p:cNvPr id="13315" name="Rectangle 3"/>
          <p:cNvSpPr>
            <a:spLocks noGrp="1" noChangeArrowheads="1"/>
          </p:cNvSpPr>
          <p:nvPr>
            <p:ph type="body" idx="1"/>
            <p:custDataLst>
              <p:tags r:id="rId3"/>
            </p:custDataLst>
          </p:nvPr>
        </p:nvSpPr>
        <p:spPr>
          <a:xfrm>
            <a:off x="958295" y="1475537"/>
            <a:ext cx="6610945" cy="3885406"/>
          </a:xfrm>
        </p:spPr>
        <p:txBody>
          <a:bodyPr/>
          <a:lstStyle/>
          <a:p>
            <a:pPr>
              <a:lnSpc>
                <a:spcPct val="80000"/>
              </a:lnSpc>
            </a:pPr>
            <a:r>
              <a:rPr lang="en-US" sz="1813" dirty="0"/>
              <a:t>Multiplied against UPG</a:t>
            </a:r>
          </a:p>
          <a:p>
            <a:pPr>
              <a:lnSpc>
                <a:spcPct val="80000"/>
              </a:lnSpc>
            </a:pPr>
            <a:r>
              <a:rPr lang="en-US" sz="1813" dirty="0"/>
              <a:t>Includes:</a:t>
            </a:r>
          </a:p>
          <a:p>
            <a:pPr lvl="1">
              <a:lnSpc>
                <a:spcPct val="80000"/>
              </a:lnSpc>
            </a:pPr>
            <a:r>
              <a:rPr lang="en-US" sz="1625" dirty="0"/>
              <a:t>Overhead/Profit</a:t>
            </a:r>
          </a:p>
          <a:p>
            <a:pPr lvl="1">
              <a:lnSpc>
                <a:spcPct val="80000"/>
              </a:lnSpc>
            </a:pPr>
            <a:r>
              <a:rPr lang="en-US" sz="1625" dirty="0"/>
              <a:t>Minimum design costs</a:t>
            </a:r>
          </a:p>
          <a:p>
            <a:pPr lvl="1">
              <a:lnSpc>
                <a:spcPct val="80000"/>
              </a:lnSpc>
            </a:pPr>
            <a:r>
              <a:rPr lang="en-US" sz="1625" dirty="0"/>
              <a:t>G&amp;A expenses</a:t>
            </a:r>
          </a:p>
          <a:p>
            <a:pPr lvl="1">
              <a:lnSpc>
                <a:spcPct val="80000"/>
              </a:lnSpc>
            </a:pPr>
            <a:r>
              <a:rPr lang="en-US" sz="1625" dirty="0"/>
              <a:t>Bond Premiums</a:t>
            </a:r>
          </a:p>
          <a:p>
            <a:pPr lvl="1">
              <a:lnSpc>
                <a:spcPct val="80000"/>
              </a:lnSpc>
            </a:pPr>
            <a:r>
              <a:rPr lang="en-US" sz="1625" dirty="0"/>
              <a:t>Gross Receipt taxes</a:t>
            </a:r>
          </a:p>
          <a:p>
            <a:pPr>
              <a:lnSpc>
                <a:spcPct val="80000"/>
              </a:lnSpc>
            </a:pPr>
            <a:r>
              <a:rPr lang="en-US" sz="1813" dirty="0"/>
              <a:t>May include variations for:</a:t>
            </a:r>
          </a:p>
          <a:p>
            <a:pPr lvl="1">
              <a:lnSpc>
                <a:spcPct val="80000"/>
              </a:lnSpc>
            </a:pPr>
            <a:r>
              <a:rPr lang="en-US" sz="1625" dirty="0"/>
              <a:t>Bands/Ranges on dollar levels</a:t>
            </a:r>
          </a:p>
          <a:p>
            <a:pPr lvl="2">
              <a:lnSpc>
                <a:spcPct val="80000"/>
              </a:lnSpc>
            </a:pPr>
            <a:r>
              <a:rPr lang="en-US" sz="1625" dirty="0"/>
              <a:t>Cumulative or per DO</a:t>
            </a:r>
          </a:p>
          <a:p>
            <a:pPr lvl="1">
              <a:lnSpc>
                <a:spcPct val="80000"/>
              </a:lnSpc>
            </a:pPr>
            <a:r>
              <a:rPr lang="en-US" sz="1625" dirty="0"/>
              <a:t>Standard/nonstandard hours</a:t>
            </a:r>
          </a:p>
          <a:p>
            <a:pPr lvl="1">
              <a:lnSpc>
                <a:spcPct val="80000"/>
              </a:lnSpc>
            </a:pPr>
            <a:r>
              <a:rPr lang="en-US" sz="1625" dirty="0"/>
              <a:t>Range or isolated work</a:t>
            </a:r>
          </a:p>
          <a:p>
            <a:pPr lvl="1">
              <a:lnSpc>
                <a:spcPct val="80000"/>
              </a:lnSpc>
            </a:pPr>
            <a:r>
              <a:rPr lang="en-US" sz="1625" dirty="0"/>
              <a:t>Secured area work</a:t>
            </a:r>
          </a:p>
          <a:p>
            <a:pPr>
              <a:lnSpc>
                <a:spcPct val="80000"/>
              </a:lnSpc>
            </a:pPr>
            <a:r>
              <a:rPr lang="en-US" sz="1813" dirty="0"/>
              <a:t>Provides insight into </a:t>
            </a:r>
            <a:r>
              <a:rPr lang="en-US" sz="1813" dirty="0" smtClean="0"/>
              <a:t>bidder </a:t>
            </a:r>
            <a:r>
              <a:rPr lang="en-US" sz="1813" dirty="0"/>
              <a:t>and their performance</a:t>
            </a:r>
          </a:p>
          <a:p>
            <a:pPr lvl="1">
              <a:lnSpc>
                <a:spcPct val="80000"/>
              </a:lnSpc>
            </a:pPr>
            <a:r>
              <a:rPr lang="en-US" sz="1625" dirty="0"/>
              <a:t>Experience/knowledge</a:t>
            </a:r>
          </a:p>
          <a:p>
            <a:pPr lvl="1">
              <a:lnSpc>
                <a:spcPct val="80000"/>
              </a:lnSpc>
              <a:buFontTx/>
              <a:buNone/>
            </a:pPr>
            <a:endParaRPr lang="en-US" sz="1625" dirty="0"/>
          </a:p>
          <a:p>
            <a:pPr lvl="1">
              <a:lnSpc>
                <a:spcPct val="80000"/>
              </a:lnSpc>
            </a:pPr>
            <a:endParaRPr lang="en-US" sz="1625" dirty="0"/>
          </a:p>
        </p:txBody>
      </p:sp>
    </p:spTree>
    <p:custDataLst>
      <p:tags r:id="rId1"/>
    </p:custDataLst>
    <p:extLst>
      <p:ext uri="{BB962C8B-B14F-4D97-AF65-F5344CB8AC3E}">
        <p14:creationId xmlns:p14="http://schemas.microsoft.com/office/powerpoint/2010/main" val="193021091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9,1466461251,C:\Users\mjohanni\Desktop\426\03 SABER Guidance\SABER Guidance 16x9_pptx\Media.ppcx"/>
</p:tagLst>
</file>

<file path=ppt/tags/tag10.xml><?xml version="1.0" encoding="utf-8"?>
<p:tagLst xmlns:a="http://schemas.openxmlformats.org/drawingml/2006/main" xmlns:r="http://schemas.openxmlformats.org/officeDocument/2006/relationships" xmlns:p="http://schemas.openxmlformats.org/presentationml/2006/main">
  <p:tag name="PPSNARRATION" val="43,1466461251,C:\Users\mjohanni\Desktop\426\03 SABER Guidance\SABER Guidance 16x9_pptx\Media.ppcx"/>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29&quot;/&gt;&lt;lineCharCount val=&quot;37&quot;/&gt;&lt;lineCharCount val=&quot;31&quot;/&gt;&lt;lineCharCount val=&quot;30&quot;/&gt;&lt;lineCharCount val=&quot;31&quot;/&gt;&lt;lineCharCount val=&quot;36&quot;/&gt;&lt;lineCharCount val=&quot;15&quot;/&gt;&lt;lineCharCount val=&quot;11&quot;/&gt;&lt;lineCharCount val=&quot;41&quot;/&gt;&lt;lineCharCount val=&quot;44&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PSNARRATION" val="31,1466461251,C:\Users\mjohanni\Desktop\426\03 SABER Guidance\SABER Guidance 16x9_pptx\Media.ppcx"/>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33&quot;/&gt;&lt;lineCharCount val=&quot;29&quot;/&gt;&lt;lineCharCount val=&quot;37&quot;/&gt;&lt;lineCharCount val=&quot;33&quot;/&gt;&lt;lineCharCount val=&quot;33&quot;/&gt;&lt;lineCharCount val=&quot;14&quot;/&gt;&lt;lineCharCount val=&quot;23&quot;/&gt;&lt;lineCharCount val=&quot;13&quot;/&gt;&lt;lineCharCount val=&quot;28&quot;/&gt;&lt;lineCharCount val=&quot;19&quot;/&gt;&lt;lineCharCount val=&quot;14&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PSNARRATION" val="32,1466461251,C:\Users\mjohanni\Desktop\426\03 SABER Guidance\SABER Guidance 16x9_pptx\Media.ppcx"/>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PSNARRATION" val="35,1466461251,C:\Users\mjohanni\Desktop\426\03 SABER Guidance\SABER Guidance 16x9_pptx\Media.ppcx"/>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1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6&quot;/&gt;&lt;lineCharCount val=&quot;23&quot;/&gt;&lt;lineCharCount val=&quot;10&quot;/&gt;&lt;lineCharCount val=&quot;16&quot;/&gt;&lt;lineCharCount val=&quot;21&quot;/&gt;&lt;lineCharCount val=&quot;13&quot;/&gt;&lt;lineCharCount val=&quot;14&quot;/&gt;&lt;lineCharCount val=&quot;20&quot;/&gt;&lt;lineCharCount val=&quot;28&quot;/&gt;&lt;lineCharCount val=&quot;30&quot;/&gt;&lt;lineCharCount val=&quot;21&quot;/&gt;&lt;lineCharCount val=&quot;27&quot;/&gt;&lt;lineCharCount val=&quot;23&quot;/&gt;&lt;lineCharCount val=&quot;18&quot;/&gt;&lt;lineCharCount val=&quot;51&quot;/&gt;&lt;lineCharCount val=&quot;21&quot;/&gt;&lt;lineCharCount val=&quot;1&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PSNARRATION" val="36,1466461251,C:\Users\mjohanni\Desktop\426\03 SABER Guidance\SABER Guidance 16x9_pptx\Media.ppcx"/>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36&quot;/&gt;&lt;lineCharCount val=&quot;48&quot;/&gt;&lt;lineCharCount val=&quot;5&quot;/&gt;&lt;lineCharCount val=&quot;36&quot;/&gt;&lt;lineCharCount val=&quot;41&quot;/&gt;&lt;lineCharCount val=&quot;9&quot;/&gt;&lt;lineCharCount val=&quot;24&quot;/&gt;&lt;lineCharCount val=&quot;37&quot;/&gt;&lt;lineCharCount val=&quot;28&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27&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PSNARRATION" val="37,1466461251,C:\Users\mjohanni\Desktop\426\03 SABER Guidance\SABER Guidance 16x9_pptx\Media.ppcx"/>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5&quot;/&gt;&lt;lineCharCount val=&quot;23&quot;/&gt;&lt;lineCharCount val=&quot;37&quot;/&gt;&lt;lineCharCount val=&quot;34&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24&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PSNARRATION" val="38,1466461251,C:\Users\mjohanni\Desktop\426\03 SABER Guidance\SABER Guidance 16x9_pptx\Media.ppcx"/>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14&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52&quot;/&gt;&lt;lineCharCount val=&quot;28&quot;/&gt;&lt;lineCharCount val=&quot;65&quot;/&gt;&lt;lineCharCount val=&quot;34&quot;/&gt;&lt;lineCharCount val=&quot;37&quot;/&gt;&lt;lineCharCount val=&quot;4&quot;/&gt;&lt;lineCharCount val=&quot;33&quot;/&gt;&lt;lineCharCount val=&quot;19&quot;/&gt;&lt;lineCharCount val=&quot;24&quot;/&gt;&lt;lineCharCount val=&quot;27&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39&quot;/&gt;&lt;lineCharCount val=&quot;30&quot;/&gt;&lt;lineCharCount val=&quot;32&quot;/&gt;&lt;lineCharCount val=&quot;24&quot;/&gt;&lt;lineCharCount val=&quot;35&quot;/&gt;&lt;lineCharCount val=&quot;17&quot;/&gt;&lt;lineCharCount val=&quot;32&quot;/&gt;&lt;lineCharCount val=&quot;34&quot;/&gt;&lt;lineCharCount val=&quot;34&quot;/&gt;&lt;lineCharCount val=&quot;36&quot;/&gt;&lt;lineCharCount val=&quot;27&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PSNARRATION" val="40,1466461251,C:\Users\mjohanni\Desktop\426\03 SABER Guidance\SABER Guidance 16x9_pptx\Media.ppcx"/>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18&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37&quot;/&gt;&lt;lineCharCount val=&quot;38&quot;/&gt;&lt;lineCharCount val=&quot;38&quot;/&gt;&lt;lineCharCount val=&quot;8&quot;/&gt;&lt;lineCharCount val=&quot;19&quot;/&gt;&lt;lineCharCount val=&quot;14&quot;/&gt;&lt;lineCharCount val=&quot;19&quot;/&gt;&lt;lineCharCount val=&quot;20&quot;/&gt;&lt;lineCharCount val=&quot;32&quot;/&gt;&lt;lineCharCount val=&quot;11&quot;/&gt;&lt;lineCharCount val=&quot;28&quot;/&gt;&lt;lineCharCount val=&quot;15&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PSNARRATION" val="41,1466461251,C:\Users\mjohanni\Desktop\426\03 SABER Guidance\SABER Guidance 16x9_pptx\Media.ppcx"/>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26&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PSNARRATION" val="44,1466461251,C:\Users\mjohanni\Desktop\426\03 SABER Guidance\SABER Guidance 16x9_pptx\Media.ppcx"/>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36&quot;/&gt;&lt;lineCharCount val=&quot;42&quot;/&gt;&lt;lineCharCount val=&quot;8&quot;/&gt;&lt;lineCharCount val=&quot;46&quot;/&gt;&lt;lineCharCount val=&quot;19&quot;/&gt;&lt;lineCharCount val=&quot;5&quot;/&gt;&lt;lineCharCount val=&quot;27&quot;/&gt;&lt;lineCharCount val=&quot;17&quot;/&gt;&lt;lineCharCount val=&quot;22&quot;/&gt;&lt;lineCharCount val=&quot;1&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PSNARRATION" val="46,1466461251,C:\Users\mjohanni\Desktop\426\03 SABER Guidance\SABER Guidance 16x9_pptx\Media.ppcx"/>
</p:tagLst>
</file>

<file path=ppt/tags/tag4.xml><?xml version="1.0" encoding="utf-8"?>
<p:tagLst xmlns:a="http://schemas.openxmlformats.org/drawingml/2006/main" xmlns:r="http://schemas.openxmlformats.org/officeDocument/2006/relationships" xmlns:p="http://schemas.openxmlformats.org/presentationml/2006/main">
  <p:tag name="PPSNARRATION" val="30,1466461251,C:\Users\mjohanni\Desktop\426\03 SABER Guidance\SABER Guidance 16x9_pptx\Media.ppcx"/>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36&quot;/&gt;&lt;lineCharCount val=&quot;27&quot;/&gt;&lt;lineCharCount val=&quot;24&quot;/&gt;&lt;lineCharCount val=&quot;24&quot;/&gt;&lt;lineCharCount val=&quot;19&quot;/&gt;&lt;lineCharCount val=&quot;11&quot;/&gt;&lt;lineCharCount val=&quot;38&quot;/&gt;&lt;lineCharCount val=&quot;17&quot;/&gt;&lt;lineCharCount val=&quot;30&quot;/&gt;&lt;lineCharCount val=&quot;15&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PSNARRATION" val="48,1466461251,C:\Users\mjohanni\Desktop\426\03 SABER Guidance\SABER Guidance 16x9_pptx\Media.ppcx"/>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44&quot;/&gt;&lt;lineCharCount val=&quot;20&quot;/&gt;&lt;lineCharCount val=&quot;35&quot;/&gt;&lt;lineCharCount val=&quot;30&quot;/&gt;&lt;lineCharCount val=&quot;45&quot;/&gt;&lt;lineCharCount val=&quot;22&quot;/&gt;&lt;lineCharCount val=&quot;44&quot;/&gt;&lt;lineCharCount val=&quot;33&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PSNARRATION" val="15,921942412,C:\Users\mjohanni\Desktop\426\SABER Project Process\SABER Project Process 16 x 9_pptx\Media.ppcx"/>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29&quot;/&gt;&lt;lineCharCount val=&quot;32&quot;/&gt;&lt;lineCharCount val=&quot;21&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34&quot;/&gt;&lt;lineCharCount val=&quot;8&quot;/&gt;&lt;lineCharCount val=&quot;28&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30&quot;/&gt;&lt;lineCharCount val=&quot;6&quot;/&gt;&lt;lineCharCount val=&quot;1&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3&quot;/&gt;&lt;lineCharCount val=&quot;33&quot;/&gt;&lt;lineCharCount val=&quot;30&quot;/&gt;&lt;lineCharCount val=&quot;1&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5&quot;/&gt;&lt;lineCharCount val=&quot;15&quot;/&gt;&lt;lineCharCount val=&quot;1&quot;/&gt;&lt;lineCharCount val=&quot;1&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INFO" val="&lt;ThreeDShapeInfo&gt;&lt;uuid val=&quot;{832C3932-06C2-4E48-AEA9-A44791F25BE5}&quot;/&gt;&lt;isInvalidForFieldText val=&quot;0&quot;/&gt;&lt;Image&gt;&lt;filename val=&quot;C:\Users\mjohanni\AppData\Local\Temp\1\PR\data\asimages\{832C3932-06C2-4E48-AEA9-A44791F25BE5}_15.png&quot;/&gt;&lt;left val=&quot;270&quot;/&gt;&lt;top val=&quot;447&quot;/&gt;&lt;width val=&quot;296&quot;/&gt;&lt;height val=&quot;55&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32&quot;/&gt;&lt;lineCharCount val=&quot;27&quot;/&gt;&lt;lineCharCount val=&quot;27&quot;/&gt;&lt;lineCharCount val=&quot;25&quot;/&gt;&lt;lineCharCount val=&quot;37&quot;/&gt;&lt;lineCharCount val=&quot;18&quot;/&gt;&lt;lineCharCount val=&quot;45&quot;/&gt;&lt;lineCharCount val=&quot;13&quot;/&gt;&lt;lineCharCount val=&quot;26&quot;/&gt;&lt;lineCharCount val=&quot;30&quot;/&gt;&lt;lineCharCount val=&quot;33&quot;/&gt;&lt;lineCharCount val=&quot;35&quot;/&gt;&lt;lineCharCount val=&quot;3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PSNARRATION" val="42,1466461251,C:\Users\mjohanni\Desktop\426\03 SABER Guidance\SABER Guidance 16x9_pptx\Media.ppcx"/>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4&quot;/&gt;&lt;lineCharCount val=&quot;40&quot;/&gt;&lt;lineCharCount val=&quot;39&quot;/&gt;&lt;lineCharCount val=&quot;36&quot;/&gt;&lt;lineCharCount val=&quot;5&quot;/&gt;&lt;lineCharCount val=&quot;34&quot;/&gt;&lt;lineCharCount val=&quot;35&quot;/&gt;&lt;lineCharCount val=&quot;34&quot;/&gt;&lt;lineCharCount val=&quot;19&quot;/&gt;&lt;lineCharCount val=&quot;35&quot;/&gt;&lt;lineCharCount val=&quot;12&quot;/&gt;&lt;lineCharCount val=&quot;35&quot;/&gt;&lt;lineCharCount val=&quot;33&quot;/&gt;&lt;lineCharCount val=&quot;29&quot;/&gt;&lt;lineCharCount val=&quot;27&quot;/&gt;&lt;/TableIndex&gt;&lt;/ShapeTextInfo&gt;"/>
</p:tagLst>
</file>

<file path=ppt/theme/theme1.xml><?xml version="1.0" encoding="utf-8"?>
<a:theme xmlns:a="http://schemas.openxmlformats.org/drawingml/2006/main" name="354 FW Slides">
  <a:themeElements>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0B95552E64CD4E94AC4CBB0662F58F" ma:contentTypeVersion="3" ma:contentTypeDescription="Create a new document." ma:contentTypeScope="" ma:versionID="5f3894066c782401b99448fd9c3925a7">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FC927E-0D92-4281-B229-9BD22EE821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1F1DBCC9-EE7C-4343-B4E6-00BB6661EA6B}">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1D2B6430-8196-4CAC-99FB-B4F4FB4780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71353</TotalTime>
  <Pages>136</Pages>
  <Words>5547</Words>
  <Application>Microsoft Office PowerPoint</Application>
  <PresentationFormat>On-screen Show (4:3)</PresentationFormat>
  <Paragraphs>481</Paragraphs>
  <Slides>45</Slides>
  <Notes>19</Notes>
  <HiddenSlides>1</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45</vt:i4>
      </vt:variant>
    </vt:vector>
  </HeadingPairs>
  <TitlesOfParts>
    <vt:vector size="52" baseType="lpstr">
      <vt:lpstr>Arial</vt:lpstr>
      <vt:lpstr>Century Schoolbook</vt:lpstr>
      <vt:lpstr>Times New Roman</vt:lpstr>
      <vt:lpstr>Wingdings</vt:lpstr>
      <vt:lpstr>354 FW Slides</vt:lpstr>
      <vt:lpstr>Photo Editor Photo</vt:lpstr>
      <vt:lpstr>Worksheet</vt:lpstr>
      <vt:lpstr>Simplified  Acquisition of  Base  Engineering  Requirements</vt:lpstr>
      <vt:lpstr>Overview</vt:lpstr>
      <vt:lpstr>Introduction</vt:lpstr>
      <vt:lpstr>SABER History</vt:lpstr>
      <vt:lpstr>Purpose of SABER Program</vt:lpstr>
      <vt:lpstr>Purpose of SABER Program</vt:lpstr>
      <vt:lpstr>SABER Definitions</vt:lpstr>
      <vt:lpstr>MACC vs SABER</vt:lpstr>
      <vt:lpstr>SABER Definitions: Coefficient</vt:lpstr>
      <vt:lpstr>PowerPoint Presentation</vt:lpstr>
      <vt:lpstr>PowerPoint Presentation</vt:lpstr>
      <vt:lpstr>SABER Definitions: Minimum Design</vt:lpstr>
      <vt:lpstr>SABER Definitions: TO Pricing</vt:lpstr>
      <vt:lpstr> TO Pricing Example</vt:lpstr>
      <vt:lpstr>SABER Limitations</vt:lpstr>
      <vt:lpstr>Contract Request for Proposal</vt:lpstr>
      <vt:lpstr>End of Year</vt:lpstr>
      <vt:lpstr>354 FW Mission Overview</vt:lpstr>
      <vt:lpstr>354 FW Mission Overview</vt:lpstr>
      <vt:lpstr>354 FW Mission Overview</vt:lpstr>
      <vt:lpstr>354 CES - Sustain</vt:lpstr>
      <vt:lpstr>354 CES - Sustain</vt:lpstr>
      <vt:lpstr>PowerPoint Presentation</vt:lpstr>
      <vt:lpstr>What is SABER at Eielson?</vt:lpstr>
      <vt:lpstr>What is SABER at Eielson?</vt:lpstr>
      <vt:lpstr>Requirement Identification</vt:lpstr>
      <vt:lpstr>SABER FY12</vt:lpstr>
      <vt:lpstr>SABER at Eielson</vt:lpstr>
      <vt:lpstr>SABER at Eielson</vt:lpstr>
      <vt:lpstr>SABER at Eielson</vt:lpstr>
      <vt:lpstr>SABER at Eielson</vt:lpstr>
      <vt:lpstr>SABER at Eielson</vt:lpstr>
      <vt:lpstr>SABER FY13</vt:lpstr>
      <vt:lpstr>SABER at Eielson</vt:lpstr>
      <vt:lpstr>SABER FY14</vt:lpstr>
      <vt:lpstr>SABER at Eielson</vt:lpstr>
      <vt:lpstr>SABER at Eielson</vt:lpstr>
      <vt:lpstr>SABER at Eielson</vt:lpstr>
      <vt:lpstr>SABER at Eielson</vt:lpstr>
      <vt:lpstr>SABER at Eielson</vt:lpstr>
      <vt:lpstr>SABER FY15</vt:lpstr>
      <vt:lpstr>SABER at Eielson</vt:lpstr>
      <vt:lpstr>SABER at Eielson</vt:lpstr>
      <vt:lpstr>Future</vt:lpstr>
      <vt:lpstr>PowerPoint Presentation</vt:lpstr>
    </vt:vector>
  </TitlesOfParts>
  <Company>U.S. Air Force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PACAF slide master</dc:title>
  <dc:creator>HQ PACAF/ccx</dc:creator>
  <cp:lastModifiedBy>Chris</cp:lastModifiedBy>
  <cp:revision>6987</cp:revision>
  <cp:lastPrinted>2015-11-18T16:02:05Z</cp:lastPrinted>
  <dcterms:created xsi:type="dcterms:W3CDTF">2000-05-31T21:48:06Z</dcterms:created>
  <dcterms:modified xsi:type="dcterms:W3CDTF">2015-11-18T16:02:09Z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0x010100E40B95552E64CD4E94AC4CBB0662F58F</vt:lpwstr>
  </property>
</Properties>
</file>